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171" r:id="rId2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671"/>
    <a:srgbClr val="EA8C00"/>
    <a:srgbClr val="FFA829"/>
    <a:srgbClr val="EEBF79"/>
    <a:srgbClr val="009999"/>
    <a:srgbClr val="DE8F32"/>
    <a:srgbClr val="00ACB3"/>
    <a:srgbClr val="E30812"/>
    <a:srgbClr val="B21444"/>
    <a:srgbClr val="FCE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Stile medio 1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70" autoAdjust="0"/>
    <p:restoredTop sz="85956" autoAdjust="0"/>
  </p:normalViewPr>
  <p:slideViewPr>
    <p:cSldViewPr snapToGrid="0">
      <p:cViewPr varScale="1">
        <p:scale>
          <a:sx n="85" d="100"/>
          <a:sy n="85" d="100"/>
        </p:scale>
        <p:origin x="576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98B8B0-CFD5-48DB-A0FA-CF5036E68088}" type="datetimeFigureOut">
              <a:rPr lang="en-DE" smtClean="0"/>
              <a:t>12/19/2023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39C418-D520-4A41-AA4C-0D0C6434766F}" type="slidenum">
              <a:rPr lang="en-DE" smtClean="0"/>
              <a:t>‹N›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11633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39C418-D520-4A41-AA4C-0D0C6434766F}" type="slidenum">
              <a:rPr lang="en-DE" smtClean="0"/>
              <a:t>1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64179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514A0-B102-8DCE-EB85-B71520752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25E611-D619-90E8-B196-0725A7DAD9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FDBC17-5468-DB1F-58CC-1476FA9CF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5524A-EF52-4CC7-AE73-C16CEBC45D39}" type="datetimeFigureOut">
              <a:rPr lang="en-DE" smtClean="0"/>
              <a:t>12/19/2023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FF7D01-A835-3A93-25D1-ECEE63325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21CAF-152C-7493-0686-A8C4D0F09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2C0E-94BC-4C26-9344-05FED3ADE14A}" type="slidenum">
              <a:rPr lang="en-DE" smtClean="0"/>
              <a:t>‹N›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39011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0972D-2BED-8F70-46B1-D21CD3F53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7EFBD9-0045-49C8-E8B3-E7503054AB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AD2388-32EF-8158-BD37-74A9B1468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5524A-EF52-4CC7-AE73-C16CEBC45D39}" type="datetimeFigureOut">
              <a:rPr lang="en-DE" smtClean="0"/>
              <a:t>12/19/2023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76C568-BCBA-6B9A-4474-305CE0371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C83EEE-2BFE-1A7F-1AFE-B4B135F30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2C0E-94BC-4C26-9344-05FED3ADE14A}" type="slidenum">
              <a:rPr lang="en-DE" smtClean="0"/>
              <a:t>‹N›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89893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C2910A-4CFE-2156-2617-18DB973CA4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E14702-C42D-C0A8-01D4-BE44182C83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6E6276-5765-605F-7BB9-1C32BF8D8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5524A-EF52-4CC7-AE73-C16CEBC45D39}" type="datetimeFigureOut">
              <a:rPr lang="en-DE" smtClean="0"/>
              <a:t>12/19/2023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84206-810B-91E0-32ED-CC3A25021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9659B8-7504-5F5E-D24F-E17B4620E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2C0E-94BC-4C26-9344-05FED3ADE14A}" type="slidenum">
              <a:rPr lang="en-DE" smtClean="0"/>
              <a:t>‹N›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54877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FEE68-1B65-97BD-7039-06E3F1628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357" y="616371"/>
            <a:ext cx="11165305" cy="82307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103F0-9C20-3E83-5923-B575643A2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357" y="1825625"/>
            <a:ext cx="1116530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96CFBF-E025-0376-09A9-51931E51B2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7357" y="6356350"/>
            <a:ext cx="2743200" cy="365125"/>
          </a:xfrm>
        </p:spPr>
        <p:txBody>
          <a:bodyPr/>
          <a:lstStyle/>
          <a:p>
            <a:fld id="{9E15524A-EF52-4CC7-AE73-C16CEBC45D39}" type="datetimeFigureOut">
              <a:rPr lang="en-DE" smtClean="0"/>
              <a:t>12/19/2023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FF8A5B-E818-2176-F162-12E55FB5B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89F61B-C4E8-5904-A76C-9D7D87118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39462" y="6356350"/>
            <a:ext cx="2743200" cy="365125"/>
          </a:xfrm>
        </p:spPr>
        <p:txBody>
          <a:bodyPr/>
          <a:lstStyle/>
          <a:p>
            <a:fld id="{DF232C0E-94BC-4C26-9344-05FED3ADE14A}" type="slidenum">
              <a:rPr lang="en-DE" smtClean="0"/>
              <a:t>‹N›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97401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AC9EA-2029-EA97-98C2-FB0EBAC64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BEF777-4695-99A2-A3FE-B62AF06DEF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A6F6B3-1A2D-662E-5D72-463E5AA9B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5524A-EF52-4CC7-AE73-C16CEBC45D39}" type="datetimeFigureOut">
              <a:rPr lang="en-DE" smtClean="0"/>
              <a:t>12/19/2023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89CC68-CAA1-4623-C4CB-C8F5EC142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7B319C-3CFF-22D1-05F0-3720783FF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2C0E-94BC-4C26-9344-05FED3ADE14A}" type="slidenum">
              <a:rPr lang="en-DE" smtClean="0"/>
              <a:t>‹N›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15607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A4F48-543B-A3A1-1320-278D58B8E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43D6A8-C91A-54B4-557E-E4B2D28E51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204153-7CD8-B8C3-F92E-4F2DF60B2E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94F5A9-B5A9-82EC-E679-56EB68165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5524A-EF52-4CC7-AE73-C16CEBC45D39}" type="datetimeFigureOut">
              <a:rPr lang="en-DE" smtClean="0"/>
              <a:t>12/19/2023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0D9099-3FFB-E117-58AF-7E7262BF5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E36178-A55C-F35C-3BE9-9E727A264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2C0E-94BC-4C26-9344-05FED3ADE14A}" type="slidenum">
              <a:rPr lang="en-DE" smtClean="0"/>
              <a:t>‹N›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45985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D1449-8957-9671-7942-402488670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43FB82-51CB-D121-ED0E-591658858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110119-449C-F1A0-5021-D338CF962D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981DC6-B0FA-A1AC-D2E8-2BFADDC688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C471A1-24B0-DAB1-93BE-EF616A1F42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71EB8A-9D6A-05C1-3061-39F36BD8F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5524A-EF52-4CC7-AE73-C16CEBC45D39}" type="datetimeFigureOut">
              <a:rPr lang="en-DE" smtClean="0"/>
              <a:t>12/19/2023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FA5461-B6A0-D56C-5B8F-1CB0F51DA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4E7041-384E-36F7-5A75-0BA59D1B3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2C0E-94BC-4C26-9344-05FED3ADE14A}" type="slidenum">
              <a:rPr lang="en-DE" smtClean="0"/>
              <a:t>‹N›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84339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BB06B-72E4-9C97-AC25-56BE66264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369929-F686-69B7-DD75-1719851AD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5524A-EF52-4CC7-AE73-C16CEBC45D39}" type="datetimeFigureOut">
              <a:rPr lang="en-DE" smtClean="0"/>
              <a:t>12/19/2023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865FB7-57B7-65CD-95A2-FAE991EC6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3FF6E7-6F63-C373-06FC-40C224874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2C0E-94BC-4C26-9344-05FED3ADE14A}" type="slidenum">
              <a:rPr lang="en-DE" smtClean="0"/>
              <a:t>‹N›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13141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3410FD-0F38-3CB2-C995-14DFF47F6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5524A-EF52-4CC7-AE73-C16CEBC45D39}" type="datetimeFigureOut">
              <a:rPr lang="en-DE" smtClean="0"/>
              <a:t>12/19/2023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1D8F20-77B6-31B5-8BC9-4DC589C4E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6364D6-E7D1-2687-8AF2-AB87858FC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2C0E-94BC-4C26-9344-05FED3ADE14A}" type="slidenum">
              <a:rPr lang="en-DE" smtClean="0"/>
              <a:t>‹N›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21680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B3E64-906A-387F-6183-C8D4F227D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BE87B-A7E0-1223-BFF2-E2B5B5C51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543884-CEE9-23F6-DD3C-A543816187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C7ED93-1A02-D75B-494F-40F90C31A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5524A-EF52-4CC7-AE73-C16CEBC45D39}" type="datetimeFigureOut">
              <a:rPr lang="en-DE" smtClean="0"/>
              <a:t>12/19/2023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3F08F3-62EF-8EA1-1088-84033F738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D3C941-B870-2C4E-ABF3-0D0998417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2C0E-94BC-4C26-9344-05FED3ADE14A}" type="slidenum">
              <a:rPr lang="en-DE" smtClean="0"/>
              <a:t>‹N›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82481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EBEF9-0C11-607F-C179-68C4D42E6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B52387-E6E3-151C-E4EF-670C31DACD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9E06AC-B47C-47D7-B05D-0B8EAE7D70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490245-DB0E-2D0C-7E69-9972BBF4F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5524A-EF52-4CC7-AE73-C16CEBC45D39}" type="datetimeFigureOut">
              <a:rPr lang="en-DE" smtClean="0"/>
              <a:t>12/19/2023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6E28A0-763E-1B4D-1875-227A38BFA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1E0A84-3524-2D6C-7A74-0DBED44C2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2C0E-94BC-4C26-9344-05FED3ADE14A}" type="slidenum">
              <a:rPr lang="en-DE" smtClean="0"/>
              <a:t>‹N›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34258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87D078-1B12-128C-889D-F402EBFB9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517" y="365125"/>
            <a:ext cx="11172497" cy="90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14DFC3-A824-9155-2F86-29F2477BF4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5517" y="1629103"/>
            <a:ext cx="11172497" cy="45478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BC9C8B-9681-42B5-3C7E-5DCB8E9463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551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5524A-EF52-4CC7-AE73-C16CEBC45D39}" type="datetimeFigureOut">
              <a:rPr lang="en-DE" smtClean="0"/>
              <a:t>12/19/2023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4AF62A-7291-5FB6-2009-57DFE372C6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90E4A9-1678-82AB-B173-50A8AD3820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54814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32C0E-94BC-4C26-9344-05FED3ADE14A}" type="slidenum">
              <a:rPr lang="en-DE" smtClean="0"/>
              <a:t>‹N›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39126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venir Next LT Pro Demi" panose="020B07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nir Next LT Pro Demi" panose="020B07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nir Next LT Pro Demi" panose="020B07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nir Next LT Pro Demi" panose="020B07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Next LT Pro Demi" panose="020B07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Next LT Pro Demi" panose="020B07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Straight Connector 10">
            <a:extLst>
              <a:ext uri="{FF2B5EF4-FFF2-40B4-BE49-F238E27FC236}">
                <a16:creationId xmlns:a16="http://schemas.microsoft.com/office/drawing/2014/main" id="{4E673C7C-031A-43D3-ACA3-962F251ABFC8}"/>
              </a:ext>
            </a:extLst>
          </p:cNvPr>
          <p:cNvCxnSpPr>
            <a:cxnSpLocks/>
          </p:cNvCxnSpPr>
          <p:nvPr/>
        </p:nvCxnSpPr>
        <p:spPr>
          <a:xfrm flipH="1" flipV="1">
            <a:off x="3039435" y="4762495"/>
            <a:ext cx="8492139" cy="23994"/>
          </a:xfrm>
          <a:prstGeom prst="line">
            <a:avLst/>
          </a:prstGeom>
          <a:ln w="5715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370823"/>
              </p:ext>
            </p:extLst>
          </p:nvPr>
        </p:nvGraphicFramePr>
        <p:xfrm>
          <a:off x="316868" y="1587066"/>
          <a:ext cx="11214706" cy="4761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69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795">
                  <a:extLst>
                    <a:ext uri="{9D8B030D-6E8A-4147-A177-3AD203B41FA5}">
                      <a16:colId xmlns:a16="http://schemas.microsoft.com/office/drawing/2014/main" val="3798214288"/>
                    </a:ext>
                  </a:extLst>
                </a:gridCol>
                <a:gridCol w="789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97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97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97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97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97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97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897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8979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8979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17259"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spc="0" smtClean="0">
                          <a:solidFill>
                            <a:schemeClr val="bg1"/>
                          </a:solidFill>
                          <a:latin typeface="Avenir Next LT Pro Demi"/>
                          <a:ea typeface="Montserrat Light" charset="0"/>
                          <a:cs typeface="Montserrat Light" charset="0"/>
                        </a:rPr>
                        <a:t>Focal</a:t>
                      </a:r>
                      <a:r>
                        <a:rPr lang="en-US" sz="2000" b="0" i="0" spc="0" baseline="0" smtClean="0">
                          <a:solidFill>
                            <a:schemeClr val="bg1"/>
                          </a:solidFill>
                          <a:latin typeface="Avenir Next LT Pro Demi"/>
                          <a:ea typeface="Montserrat Light" charset="0"/>
                          <a:cs typeface="Montserrat Light" charset="0"/>
                        </a:rPr>
                        <a:t> Points</a:t>
                      </a:r>
                      <a:endParaRPr lang="en-US" sz="2000" b="0" i="0" spc="0" dirty="0">
                        <a:solidFill>
                          <a:schemeClr val="bg1"/>
                        </a:solidFill>
                        <a:latin typeface="Avenir Next LT Pro Demi"/>
                        <a:ea typeface="Montserrat Light" charset="0"/>
                        <a:cs typeface="Montserrat Light" charset="0"/>
                      </a:endParaRP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spc="0" dirty="0" smtClean="0">
                          <a:solidFill>
                            <a:schemeClr val="bg1"/>
                          </a:solidFill>
                          <a:latin typeface="Avenir Next LT Pro Demi"/>
                          <a:ea typeface="Montserrat Light" charset="0"/>
                          <a:cs typeface="Montserrat Light" charset="0"/>
                        </a:rPr>
                        <a:t>DEC</a:t>
                      </a:r>
                      <a:endParaRPr lang="en-US" sz="2000" b="0" i="0" spc="0" dirty="0">
                        <a:solidFill>
                          <a:schemeClr val="bg1"/>
                        </a:solidFill>
                        <a:latin typeface="Avenir Next LT Pro Demi"/>
                        <a:ea typeface="Montserrat Light" charset="0"/>
                        <a:cs typeface="Montserrat Light" charset="0"/>
                      </a:endParaRP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spc="0" dirty="0">
                          <a:solidFill>
                            <a:schemeClr val="bg1"/>
                          </a:solidFill>
                          <a:latin typeface="Avenir Next LT Pro Demi"/>
                          <a:ea typeface="Montserrat Light" charset="0"/>
                          <a:cs typeface="Montserrat Light" charset="0"/>
                        </a:rPr>
                        <a:t>JAN</a:t>
                      </a: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spc="0" dirty="0">
                          <a:solidFill>
                            <a:schemeClr val="bg1"/>
                          </a:solidFill>
                          <a:latin typeface="Avenir Next LT Pro Demi"/>
                          <a:ea typeface="Montserrat Light" charset="0"/>
                          <a:cs typeface="Montserrat Light" charset="0"/>
                        </a:rPr>
                        <a:t>FEB</a:t>
                      </a: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spc="0" dirty="0">
                          <a:solidFill>
                            <a:schemeClr val="bg1"/>
                          </a:solidFill>
                          <a:latin typeface="Avenir Next LT Pro Demi"/>
                          <a:ea typeface="Montserrat Light" charset="0"/>
                          <a:cs typeface="Montserrat Light" charset="0"/>
                        </a:rPr>
                        <a:t>MAR</a:t>
                      </a: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spc="0" dirty="0">
                          <a:solidFill>
                            <a:schemeClr val="bg1"/>
                          </a:solidFill>
                          <a:latin typeface="Avenir Next LT Pro Demi"/>
                          <a:ea typeface="Montserrat Light" charset="0"/>
                          <a:cs typeface="Montserrat Light" charset="0"/>
                        </a:rPr>
                        <a:t>APR</a:t>
                      </a: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spc="0" dirty="0">
                          <a:solidFill>
                            <a:schemeClr val="bg1"/>
                          </a:solidFill>
                          <a:latin typeface="Avenir Next LT Pro Demi"/>
                          <a:ea typeface="Montserrat Light" charset="0"/>
                          <a:cs typeface="Montserrat Light" charset="0"/>
                        </a:rPr>
                        <a:t>MAY</a:t>
                      </a: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spc="0" dirty="0">
                          <a:solidFill>
                            <a:schemeClr val="bg1"/>
                          </a:solidFill>
                          <a:latin typeface="Avenir Next LT Pro Demi"/>
                          <a:ea typeface="Montserrat Light" charset="0"/>
                          <a:cs typeface="Montserrat Light" charset="0"/>
                        </a:rPr>
                        <a:t>JUN</a:t>
                      </a: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spc="0" dirty="0">
                          <a:solidFill>
                            <a:schemeClr val="bg1"/>
                          </a:solidFill>
                          <a:latin typeface="Avenir Next LT Pro Demi"/>
                          <a:ea typeface="Montserrat Light" charset="0"/>
                          <a:cs typeface="Montserrat Light" charset="0"/>
                        </a:rPr>
                        <a:t>JUL</a:t>
                      </a: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spc="0" dirty="0">
                          <a:solidFill>
                            <a:schemeClr val="bg1"/>
                          </a:solidFill>
                          <a:latin typeface="Avenir Next LT Pro Demi"/>
                          <a:ea typeface="Montserrat Light" charset="0"/>
                          <a:cs typeface="Montserrat Light" charset="0"/>
                        </a:rPr>
                        <a:t>AUG</a:t>
                      </a: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spc="0" dirty="0">
                          <a:solidFill>
                            <a:schemeClr val="bg1"/>
                          </a:solidFill>
                          <a:latin typeface="Avenir Next LT Pro Demi"/>
                          <a:ea typeface="Montserrat Light" charset="0"/>
                          <a:cs typeface="Montserrat Light" charset="0"/>
                        </a:rPr>
                        <a:t>SEPT</a:t>
                      </a: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spc="0" dirty="0">
                          <a:solidFill>
                            <a:schemeClr val="bg1"/>
                          </a:solidFill>
                          <a:latin typeface="Avenir Next LT Pro Demi"/>
                          <a:ea typeface="Montserrat Light" charset="0"/>
                          <a:cs typeface="Montserrat Light" charset="0"/>
                        </a:rPr>
                        <a:t>OCT</a:t>
                      </a: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7304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spc="300" dirty="0" smtClean="0">
                          <a:solidFill>
                            <a:schemeClr val="tx2"/>
                          </a:solidFill>
                          <a:latin typeface="Avenir Next LT Pro Demi"/>
                        </a:rPr>
                        <a:t>DEEPENING</a:t>
                      </a:r>
                      <a:endParaRPr lang="en-US" sz="1400" b="0" i="0" spc="300" dirty="0">
                        <a:solidFill>
                          <a:schemeClr val="tx2"/>
                        </a:solidFill>
                        <a:latin typeface="Avenir Next LT Pro Demi"/>
                      </a:endParaRP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solidFill>
                          <a:schemeClr val="tx2"/>
                        </a:solidFill>
                        <a:latin typeface="Avenir Next LT Pro Demi"/>
                      </a:endParaRP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solidFill>
                          <a:schemeClr val="tx2"/>
                        </a:solidFill>
                        <a:latin typeface="Avenir Next LT Pro Demi"/>
                      </a:endParaRP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solidFill>
                          <a:schemeClr val="tx2"/>
                        </a:solidFill>
                        <a:latin typeface="Avenir Next LT Pro Demi"/>
                      </a:endParaRP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solidFill>
                          <a:schemeClr val="tx2"/>
                        </a:solidFill>
                        <a:latin typeface="Avenir Next LT Pro Demi"/>
                      </a:endParaRP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solidFill>
                          <a:schemeClr val="tx2"/>
                        </a:solidFill>
                        <a:latin typeface="Avenir Next LT Pro Demi"/>
                      </a:endParaRP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solidFill>
                          <a:schemeClr val="tx2"/>
                        </a:solidFill>
                        <a:latin typeface="Avenir Next LT Pro Demi"/>
                      </a:endParaRP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solidFill>
                          <a:schemeClr val="tx2"/>
                        </a:solidFill>
                        <a:latin typeface="Avenir Next LT Pro Demi"/>
                      </a:endParaRP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solidFill>
                          <a:schemeClr val="tx2"/>
                        </a:solidFill>
                        <a:latin typeface="Avenir Next LT Pro Demi"/>
                      </a:endParaRP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solidFill>
                          <a:schemeClr val="tx2"/>
                        </a:solidFill>
                        <a:latin typeface="Avenir Next LT Pro Demi"/>
                      </a:endParaRP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solidFill>
                          <a:schemeClr val="tx2"/>
                        </a:solidFill>
                        <a:latin typeface="Avenir Next LT Pro Demi"/>
                      </a:endParaRP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solidFill>
                          <a:schemeClr val="tx2"/>
                        </a:solidFill>
                        <a:latin typeface="Avenir Next LT Pro Demi"/>
                      </a:endParaRP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5956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spc="300" dirty="0" smtClean="0">
                          <a:solidFill>
                            <a:schemeClr val="tx2"/>
                          </a:solidFill>
                          <a:latin typeface="Avenir Next LT Pro Demi"/>
                        </a:rPr>
                        <a:t>KEEPING THE </a:t>
                      </a:r>
                      <a:r>
                        <a:rPr lang="en-US" sz="1400" b="0" i="0" spc="300" smtClean="0">
                          <a:solidFill>
                            <a:schemeClr val="tx2"/>
                          </a:solidFill>
                          <a:latin typeface="Avenir Next LT Pro Demi"/>
                        </a:rPr>
                        <a:t>SYNODAL DYNAMISM </a:t>
                      </a:r>
                      <a:r>
                        <a:rPr lang="en-US" sz="1400" b="0" i="0" spc="300" dirty="0" smtClean="0">
                          <a:solidFill>
                            <a:schemeClr val="tx2"/>
                          </a:solidFill>
                          <a:latin typeface="Avenir Next LT Pro Demi"/>
                        </a:rPr>
                        <a:t>ALIVE</a:t>
                      </a:r>
                      <a:endParaRPr lang="en-US" sz="1400" b="0" i="0" spc="300" dirty="0">
                        <a:solidFill>
                          <a:schemeClr val="tx2"/>
                        </a:solidFill>
                        <a:latin typeface="Avenir Next LT Pro Demi"/>
                      </a:endParaRP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solidFill>
                          <a:schemeClr val="tx2"/>
                        </a:solidFill>
                        <a:latin typeface="Avenir Next LT Pro Demi"/>
                      </a:endParaRP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solidFill>
                          <a:schemeClr val="tx2"/>
                        </a:solidFill>
                        <a:latin typeface="Avenir Next LT Pro Demi"/>
                      </a:endParaRP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solidFill>
                          <a:schemeClr val="tx2"/>
                        </a:solidFill>
                        <a:latin typeface="Avenir Next LT Pro Demi"/>
                      </a:endParaRP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solidFill>
                          <a:schemeClr val="tx2"/>
                        </a:solidFill>
                        <a:latin typeface="Avenir Next LT Pro Demi"/>
                      </a:endParaRP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solidFill>
                          <a:schemeClr val="tx2"/>
                        </a:solidFill>
                        <a:latin typeface="Avenir Next LT Pro Demi"/>
                      </a:endParaRP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solidFill>
                          <a:schemeClr val="tx2"/>
                        </a:solidFill>
                        <a:latin typeface="Avenir Next LT Pro Demi"/>
                      </a:endParaRP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solidFill>
                          <a:schemeClr val="tx2"/>
                        </a:solidFill>
                        <a:latin typeface="Avenir Next LT Pro Demi"/>
                      </a:endParaRP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solidFill>
                          <a:schemeClr val="tx2"/>
                        </a:solidFill>
                        <a:latin typeface="Avenir Next LT Pro Demi"/>
                      </a:endParaRP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solidFill>
                          <a:schemeClr val="tx2"/>
                        </a:solidFill>
                        <a:latin typeface="Avenir Next LT Pro Demi"/>
                      </a:endParaRP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solidFill>
                          <a:schemeClr val="tx2"/>
                        </a:solidFill>
                        <a:latin typeface="Avenir Next LT Pro Demi"/>
                      </a:endParaRP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solidFill>
                          <a:schemeClr val="tx2"/>
                        </a:solidFill>
                        <a:latin typeface="Avenir Next LT Pro Demi"/>
                      </a:endParaRP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7340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spc="300" dirty="0" smtClean="0">
                          <a:solidFill>
                            <a:schemeClr val="tx2"/>
                          </a:solidFill>
                          <a:latin typeface="Avenir Next LT Pro Demi"/>
                        </a:rPr>
                        <a:t>RELEVANT MATTERS</a:t>
                      </a:r>
                      <a:endParaRPr lang="en-US" sz="1400" b="0" i="0" spc="300" dirty="0">
                        <a:solidFill>
                          <a:schemeClr val="tx2"/>
                        </a:solidFill>
                        <a:latin typeface="Avenir Next LT Pro Demi"/>
                      </a:endParaRP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solidFill>
                          <a:schemeClr val="tx2"/>
                        </a:solidFill>
                        <a:latin typeface="Avenir Next LT Pro Demi"/>
                      </a:endParaRP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solidFill>
                          <a:schemeClr val="tx2"/>
                        </a:solidFill>
                        <a:latin typeface="Avenir Next LT Pro Demi"/>
                      </a:endParaRP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solidFill>
                          <a:schemeClr val="tx2"/>
                        </a:solidFill>
                        <a:latin typeface="Avenir Next LT Pro Demi"/>
                      </a:endParaRP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solidFill>
                          <a:schemeClr val="tx2"/>
                        </a:solidFill>
                        <a:latin typeface="Avenir Next LT Pro Demi"/>
                      </a:endParaRP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solidFill>
                          <a:schemeClr val="tx2"/>
                        </a:solidFill>
                        <a:latin typeface="Avenir Next LT Pro Demi"/>
                      </a:endParaRP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solidFill>
                          <a:schemeClr val="tx2"/>
                        </a:solidFill>
                        <a:latin typeface="Avenir Next LT Pro Demi"/>
                      </a:endParaRP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solidFill>
                          <a:schemeClr val="tx2"/>
                        </a:solidFill>
                        <a:latin typeface="Avenir Next LT Pro Demi"/>
                      </a:endParaRP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solidFill>
                          <a:schemeClr val="tx2"/>
                        </a:solidFill>
                        <a:latin typeface="Avenir Next LT Pro Demi"/>
                      </a:endParaRP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solidFill>
                          <a:schemeClr val="tx2"/>
                        </a:solidFill>
                        <a:latin typeface="Avenir Next LT Pro Demi"/>
                      </a:endParaRP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solidFill>
                          <a:schemeClr val="tx2"/>
                        </a:solidFill>
                        <a:latin typeface="Avenir Next LT Pro Demi"/>
                      </a:endParaRP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solidFill>
                          <a:schemeClr val="tx2"/>
                        </a:solidFill>
                        <a:latin typeface="Avenir Next LT Pro Demi"/>
                      </a:endParaRPr>
                    </a:p>
                  </a:txBody>
                  <a:tcPr marL="56475" marR="56475" marT="28237" marB="2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1" name="Straight Connector 10"/>
          <p:cNvCxnSpPr>
            <a:cxnSpLocks/>
          </p:cNvCxnSpPr>
          <p:nvPr/>
        </p:nvCxnSpPr>
        <p:spPr>
          <a:xfrm flipH="1">
            <a:off x="3955225" y="5812117"/>
            <a:ext cx="7485436" cy="1086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16868" y="293833"/>
            <a:ext cx="1121470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300" spc="300" dirty="0" smtClean="0">
                <a:latin typeface="Avenir Next LT Pro" panose="020B0504020202020204" pitchFamily="34" charset="0"/>
                <a:ea typeface="Montserrat" charset="0"/>
                <a:cs typeface="Montserrat" charset="0"/>
              </a:rPr>
              <a:t>THE WORK OF THE THREE FOCAL POINTS</a:t>
            </a:r>
            <a:br>
              <a:rPr lang="en-US" sz="3300" spc="300" dirty="0" smtClean="0">
                <a:latin typeface="Avenir Next LT Pro" panose="020B0504020202020204" pitchFamily="34" charset="0"/>
                <a:ea typeface="Montserrat" charset="0"/>
                <a:cs typeface="Montserrat" charset="0"/>
              </a:rPr>
            </a:br>
            <a:r>
              <a:rPr lang="en-US" sz="3300" spc="300" dirty="0" smtClean="0">
                <a:latin typeface="Avenir Next LT Pro" panose="020B0504020202020204" pitchFamily="34" charset="0"/>
                <a:ea typeface="Montserrat" charset="0"/>
                <a:cs typeface="Montserrat" charset="0"/>
              </a:rPr>
              <a:t> AT A GLANCE</a:t>
            </a:r>
            <a:endParaRPr lang="en-US" sz="4800" spc="300" dirty="0">
              <a:latin typeface="Avenir Next LT Pro" panose="020B0504020202020204" pitchFamily="34" charset="0"/>
              <a:ea typeface="Montserrat" charset="0"/>
              <a:cs typeface="Montserrat" charset="0"/>
            </a:endParaRPr>
          </a:p>
        </p:txBody>
      </p:sp>
      <p:grpSp>
        <p:nvGrpSpPr>
          <p:cNvPr id="20" name="Group 32">
            <a:extLst>
              <a:ext uri="{FF2B5EF4-FFF2-40B4-BE49-F238E27FC236}">
                <a16:creationId xmlns:a16="http://schemas.microsoft.com/office/drawing/2014/main" id="{C3C247FD-DC60-4634-9164-9C2D0C974034}"/>
              </a:ext>
            </a:extLst>
          </p:cNvPr>
          <p:cNvGrpSpPr/>
          <p:nvPr/>
        </p:nvGrpSpPr>
        <p:grpSpPr>
          <a:xfrm flipH="1">
            <a:off x="7344580" y="3003734"/>
            <a:ext cx="712432" cy="45719"/>
            <a:chOff x="8339910" y="6088327"/>
            <a:chExt cx="8911770" cy="317810"/>
          </a:xfrm>
          <a:solidFill>
            <a:srgbClr val="FFC671"/>
          </a:solidFill>
        </p:grpSpPr>
        <p:sp>
          <p:nvSpPr>
            <p:cNvPr id="21" name="Oval 33">
              <a:extLst>
                <a:ext uri="{FF2B5EF4-FFF2-40B4-BE49-F238E27FC236}">
                  <a16:creationId xmlns:a16="http://schemas.microsoft.com/office/drawing/2014/main" id="{CA51F987-474B-43D9-96D8-E84CA226E05B}"/>
                </a:ext>
              </a:extLst>
            </p:cNvPr>
            <p:cNvSpPr/>
            <p:nvPr/>
          </p:nvSpPr>
          <p:spPr>
            <a:xfrm>
              <a:off x="14273503" y="6088327"/>
              <a:ext cx="317810" cy="31781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highlight>
                  <a:srgbClr val="FFC671"/>
                </a:highlight>
                <a:latin typeface="Avenir Next LT Pro Demi"/>
              </a:endParaRPr>
            </a:p>
          </p:txBody>
        </p:sp>
        <p:cxnSp>
          <p:nvCxnSpPr>
            <p:cNvPr id="22" name="Straight Connector 37">
              <a:extLst>
                <a:ext uri="{FF2B5EF4-FFF2-40B4-BE49-F238E27FC236}">
                  <a16:creationId xmlns:a16="http://schemas.microsoft.com/office/drawing/2014/main" id="{425ED013-7053-45A5-B832-A7B214EB0B3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39910" y="6218651"/>
              <a:ext cx="8911770" cy="28582"/>
            </a:xfrm>
            <a:prstGeom prst="line">
              <a:avLst/>
            </a:prstGeom>
            <a:grpFill/>
            <a:ln w="57150">
              <a:solidFill>
                <a:srgbClr val="FFC6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2">
            <a:extLst>
              <a:ext uri="{FF2B5EF4-FFF2-40B4-BE49-F238E27FC236}">
                <a16:creationId xmlns:a16="http://schemas.microsoft.com/office/drawing/2014/main" id="{EF8341DB-8CDD-441A-BF95-D3AC4232BECF}"/>
              </a:ext>
            </a:extLst>
          </p:cNvPr>
          <p:cNvGrpSpPr/>
          <p:nvPr/>
        </p:nvGrpSpPr>
        <p:grpSpPr>
          <a:xfrm>
            <a:off x="8138188" y="3292634"/>
            <a:ext cx="3311740" cy="160844"/>
            <a:chOff x="7458337" y="6088327"/>
            <a:chExt cx="6354382" cy="317810"/>
          </a:xfrm>
        </p:grpSpPr>
        <p:sp>
          <p:nvSpPr>
            <p:cNvPr id="32" name="Oval 33">
              <a:extLst>
                <a:ext uri="{FF2B5EF4-FFF2-40B4-BE49-F238E27FC236}">
                  <a16:creationId xmlns:a16="http://schemas.microsoft.com/office/drawing/2014/main" id="{748A8F7D-377E-461C-9636-A469F2C7722D}"/>
                </a:ext>
              </a:extLst>
            </p:cNvPr>
            <p:cNvSpPr/>
            <p:nvPr/>
          </p:nvSpPr>
          <p:spPr>
            <a:xfrm>
              <a:off x="13494909" y="6088327"/>
              <a:ext cx="317810" cy="317810"/>
            </a:xfrm>
            <a:prstGeom prst="ellipse">
              <a:avLst/>
            </a:prstGeom>
            <a:solidFill>
              <a:srgbClr val="EEBF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latin typeface="Avenir Next LT Pro Demi"/>
              </a:endParaRPr>
            </a:p>
          </p:txBody>
        </p:sp>
        <p:cxnSp>
          <p:nvCxnSpPr>
            <p:cNvPr id="35" name="Straight Connector 37">
              <a:extLst>
                <a:ext uri="{FF2B5EF4-FFF2-40B4-BE49-F238E27FC236}">
                  <a16:creationId xmlns:a16="http://schemas.microsoft.com/office/drawing/2014/main" id="{A1CAB2B3-6140-4D82-83B2-C17C8FF8F9B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458337" y="6247235"/>
              <a:ext cx="6036572" cy="2"/>
            </a:xfrm>
            <a:prstGeom prst="line">
              <a:avLst/>
            </a:prstGeom>
            <a:ln w="57150">
              <a:solidFill>
                <a:schemeClr val="accent2">
                  <a:lumMod val="40000"/>
                  <a:lumOff val="6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Oval 47">
            <a:extLst>
              <a:ext uri="{FF2B5EF4-FFF2-40B4-BE49-F238E27FC236}">
                <a16:creationId xmlns:a16="http://schemas.microsoft.com/office/drawing/2014/main" id="{53A4074C-E94B-4996-A95F-A6F7C94E48F8}"/>
              </a:ext>
            </a:extLst>
          </p:cNvPr>
          <p:cNvSpPr/>
          <p:nvPr/>
        </p:nvSpPr>
        <p:spPr>
          <a:xfrm>
            <a:off x="11327212" y="5720949"/>
            <a:ext cx="158905" cy="15890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Avenir Next LT Pro Demi"/>
            </a:endParaRPr>
          </a:p>
        </p:txBody>
      </p:sp>
      <p:sp>
        <p:nvSpPr>
          <p:cNvPr id="53" name="Oval 47">
            <a:extLst>
              <a:ext uri="{FF2B5EF4-FFF2-40B4-BE49-F238E27FC236}">
                <a16:creationId xmlns:a16="http://schemas.microsoft.com/office/drawing/2014/main" id="{A4FA5560-F4B3-4160-A690-D158E56D6E56}"/>
              </a:ext>
            </a:extLst>
          </p:cNvPr>
          <p:cNvSpPr/>
          <p:nvPr/>
        </p:nvSpPr>
        <p:spPr>
          <a:xfrm>
            <a:off x="8037085" y="2947140"/>
            <a:ext cx="158905" cy="15890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Avenir Next LT Pro Demi"/>
            </a:endParaRP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F5A8C863-BAF5-45B1-AF35-63610A4CA341}"/>
              </a:ext>
            </a:extLst>
          </p:cNvPr>
          <p:cNvSpPr txBox="1"/>
          <p:nvPr/>
        </p:nvSpPr>
        <p:spPr>
          <a:xfrm>
            <a:off x="3117755" y="2007430"/>
            <a:ext cx="3715657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400" b="1" dirty="0" err="1" smtClean="0"/>
              <a:t>Bishops</a:t>
            </a:r>
            <a:r>
              <a:rPr lang="it-IT" sz="1400" b="1" dirty="0" smtClean="0"/>
              <a:t> </a:t>
            </a:r>
            <a:r>
              <a:rPr lang="it-IT" sz="1400" b="1" dirty="0" err="1" smtClean="0"/>
              <a:t>Conferences</a:t>
            </a:r>
            <a:r>
              <a:rPr lang="it-IT" sz="1400" b="1" dirty="0" smtClean="0"/>
              <a:t>, Local </a:t>
            </a:r>
            <a:r>
              <a:rPr lang="it-IT" sz="1400" b="1" dirty="0" err="1" smtClean="0"/>
              <a:t>Churches</a:t>
            </a:r>
            <a:r>
              <a:rPr lang="it-IT" sz="1400" b="1" dirty="0" smtClean="0"/>
              <a:t> and </a:t>
            </a:r>
            <a:r>
              <a:rPr lang="it-IT" sz="1400" b="1" dirty="0" err="1" smtClean="0"/>
              <a:t>groupings</a:t>
            </a:r>
            <a:r>
              <a:rPr lang="it-IT" sz="1400" b="1" dirty="0" smtClean="0"/>
              <a:t> of </a:t>
            </a:r>
            <a:r>
              <a:rPr lang="it-IT" sz="1400" b="1" dirty="0" err="1" smtClean="0"/>
              <a:t>Churches</a:t>
            </a:r>
            <a:endParaRPr lang="it-IT" sz="1400" b="1" dirty="0"/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87A96AB2-6082-4AD0-9399-DAD8ADBDCA40}"/>
              </a:ext>
            </a:extLst>
          </p:cNvPr>
          <p:cNvSpPr txBox="1"/>
          <p:nvPr/>
        </p:nvSpPr>
        <p:spPr>
          <a:xfrm>
            <a:off x="2978279" y="4310287"/>
            <a:ext cx="2446965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400" b="1" dirty="0" smtClean="0"/>
              <a:t>Local </a:t>
            </a:r>
            <a:r>
              <a:rPr lang="it-IT" sz="1400" b="1" dirty="0" err="1" smtClean="0"/>
              <a:t>Churches</a:t>
            </a:r>
            <a:endParaRPr lang="it-IT" sz="1400" b="1" dirty="0"/>
          </a:p>
        </p:txBody>
      </p:sp>
      <p:sp>
        <p:nvSpPr>
          <p:cNvPr id="55" name="CasellaDiTesto 54">
            <a:extLst>
              <a:ext uri="{FF2B5EF4-FFF2-40B4-BE49-F238E27FC236}">
                <a16:creationId xmlns:a16="http://schemas.microsoft.com/office/drawing/2014/main" id="{E3AE1B88-BF9D-49F3-AD6C-D1E2CB3F1AC7}"/>
              </a:ext>
            </a:extLst>
          </p:cNvPr>
          <p:cNvSpPr txBox="1"/>
          <p:nvPr/>
        </p:nvSpPr>
        <p:spPr>
          <a:xfrm>
            <a:off x="3117755" y="3081875"/>
            <a:ext cx="1905801" cy="307777"/>
          </a:xfrm>
          <a:prstGeom prst="rect">
            <a:avLst/>
          </a:prstGeom>
          <a:solidFill>
            <a:srgbClr val="FFC671"/>
          </a:solidFill>
        </p:spPr>
        <p:txBody>
          <a:bodyPr wrap="square" rtlCol="0">
            <a:spAutoFit/>
          </a:bodyPr>
          <a:lstStyle/>
          <a:p>
            <a:r>
              <a:rPr lang="it-IT" sz="1400" b="1" dirty="0" smtClean="0"/>
              <a:t>Secretariat and </a:t>
            </a:r>
            <a:r>
              <a:rPr lang="it-IT" sz="1400" b="1" smtClean="0"/>
              <a:t>experts</a:t>
            </a:r>
            <a:endParaRPr lang="it-IT" sz="1400" b="1" dirty="0"/>
          </a:p>
        </p:txBody>
      </p:sp>
      <p:sp>
        <p:nvSpPr>
          <p:cNvPr id="56" name="CasellaDiTesto 55">
            <a:extLst>
              <a:ext uri="{FF2B5EF4-FFF2-40B4-BE49-F238E27FC236}">
                <a16:creationId xmlns:a16="http://schemas.microsoft.com/office/drawing/2014/main" id="{603C12A8-8A70-4775-A46C-4D799F286FEB}"/>
              </a:ext>
            </a:extLst>
          </p:cNvPr>
          <p:cNvSpPr txBox="1"/>
          <p:nvPr/>
        </p:nvSpPr>
        <p:spPr>
          <a:xfrm>
            <a:off x="8650411" y="2906080"/>
            <a:ext cx="279951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400" b="1" dirty="0" err="1" smtClean="0"/>
              <a:t>Members</a:t>
            </a:r>
            <a:r>
              <a:rPr lang="it-IT" sz="1400" b="1" dirty="0" smtClean="0"/>
              <a:t> of the Synodal Assembly</a:t>
            </a:r>
            <a:endParaRPr lang="it-IT" sz="1400" b="1" dirty="0"/>
          </a:p>
        </p:txBody>
      </p:sp>
      <p:sp>
        <p:nvSpPr>
          <p:cNvPr id="57" name="CasellaDiTesto 56">
            <a:extLst>
              <a:ext uri="{FF2B5EF4-FFF2-40B4-BE49-F238E27FC236}">
                <a16:creationId xmlns:a16="http://schemas.microsoft.com/office/drawing/2014/main" id="{936CCA74-B436-4848-9889-B698815A0E09}"/>
              </a:ext>
            </a:extLst>
          </p:cNvPr>
          <p:cNvSpPr txBox="1"/>
          <p:nvPr/>
        </p:nvSpPr>
        <p:spPr>
          <a:xfrm>
            <a:off x="5381681" y="5418522"/>
            <a:ext cx="2938229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400" b="1" dirty="0"/>
              <a:t>Secretariat, </a:t>
            </a:r>
            <a:r>
              <a:rPr lang="it-IT" sz="1400" b="1" dirty="0" err="1"/>
              <a:t>Dicasteries</a:t>
            </a:r>
            <a:r>
              <a:rPr lang="it-IT" sz="1400" b="1" dirty="0"/>
              <a:t> and </a:t>
            </a:r>
            <a:r>
              <a:rPr lang="it-IT" sz="1400" b="1" dirty="0" err="1"/>
              <a:t>Experts</a:t>
            </a:r>
            <a:endParaRPr lang="it-IT" sz="1400" b="1" dirty="0"/>
          </a:p>
        </p:txBody>
      </p:sp>
      <p:sp>
        <p:nvSpPr>
          <p:cNvPr id="59" name="CasellaDiTesto 58">
            <a:extLst>
              <a:ext uri="{FF2B5EF4-FFF2-40B4-BE49-F238E27FC236}">
                <a16:creationId xmlns:a16="http://schemas.microsoft.com/office/drawing/2014/main" id="{67C7C694-C394-4F52-B774-F98754BDFC5E}"/>
              </a:ext>
            </a:extLst>
          </p:cNvPr>
          <p:cNvSpPr txBox="1"/>
          <p:nvPr/>
        </p:nvSpPr>
        <p:spPr>
          <a:xfrm>
            <a:off x="7404253" y="3120619"/>
            <a:ext cx="587379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b="1" dirty="0"/>
              <a:t>IL n.2</a:t>
            </a:r>
          </a:p>
        </p:txBody>
      </p:sp>
      <p:cxnSp>
        <p:nvCxnSpPr>
          <p:cNvPr id="61" name="Straight Connector 10">
            <a:extLst>
              <a:ext uri="{FF2B5EF4-FFF2-40B4-BE49-F238E27FC236}">
                <a16:creationId xmlns:a16="http://schemas.microsoft.com/office/drawing/2014/main" id="{4E673C7C-031A-43D3-ACA3-962F251ABFC8}"/>
              </a:ext>
            </a:extLst>
          </p:cNvPr>
          <p:cNvCxnSpPr>
            <a:cxnSpLocks/>
          </p:cNvCxnSpPr>
          <p:nvPr/>
        </p:nvCxnSpPr>
        <p:spPr>
          <a:xfrm flipH="1" flipV="1">
            <a:off x="2978279" y="5820368"/>
            <a:ext cx="915790" cy="5222"/>
          </a:xfrm>
          <a:prstGeom prst="line">
            <a:avLst/>
          </a:prstGeom>
          <a:ln w="571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47">
            <a:extLst>
              <a:ext uri="{FF2B5EF4-FFF2-40B4-BE49-F238E27FC236}">
                <a16:creationId xmlns:a16="http://schemas.microsoft.com/office/drawing/2014/main" id="{CA767CDF-255C-4AF2-8C02-8252A2E3AB0D}"/>
              </a:ext>
            </a:extLst>
          </p:cNvPr>
          <p:cNvSpPr/>
          <p:nvPr/>
        </p:nvSpPr>
        <p:spPr>
          <a:xfrm>
            <a:off x="3811723" y="5761003"/>
            <a:ext cx="158905" cy="15890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Avenir Next LT Pro Demi"/>
            </a:endParaRPr>
          </a:p>
        </p:txBody>
      </p:sp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2CFB83E4-B91F-4F76-AFBD-6336998CF83A}"/>
              </a:ext>
            </a:extLst>
          </p:cNvPr>
          <p:cNvSpPr txBox="1"/>
          <p:nvPr/>
        </p:nvSpPr>
        <p:spPr>
          <a:xfrm>
            <a:off x="2947398" y="5975326"/>
            <a:ext cx="2289621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400" b="1" i="1" dirty="0"/>
              <a:t>Holy </a:t>
            </a:r>
            <a:r>
              <a:rPr lang="it-IT" sz="1400" b="1" i="1" dirty="0" err="1"/>
              <a:t>Father's</a:t>
            </a:r>
            <a:r>
              <a:rPr lang="it-IT" sz="1400" b="1" i="1" dirty="0"/>
              <a:t> </a:t>
            </a:r>
            <a:r>
              <a:rPr lang="it-IT" sz="1400" b="1" i="1" dirty="0" err="1"/>
              <a:t>approval</a:t>
            </a:r>
            <a:endParaRPr lang="it-IT" sz="1400" b="1" i="1" dirty="0"/>
          </a:p>
        </p:txBody>
      </p:sp>
      <p:sp>
        <p:nvSpPr>
          <p:cNvPr id="28" name="Oval 47">
            <a:extLst>
              <a:ext uri="{FF2B5EF4-FFF2-40B4-BE49-F238E27FC236}">
                <a16:creationId xmlns:a16="http://schemas.microsoft.com/office/drawing/2014/main" id="{A4FA5560-F4B3-4160-A690-D158E56D6E56}"/>
              </a:ext>
            </a:extLst>
          </p:cNvPr>
          <p:cNvSpPr/>
          <p:nvPr/>
        </p:nvSpPr>
        <p:spPr>
          <a:xfrm>
            <a:off x="7211900" y="2945199"/>
            <a:ext cx="158905" cy="15890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Avenir Next LT Pro Demi"/>
            </a:endParaRPr>
          </a:p>
        </p:txBody>
      </p:sp>
      <p:grpSp>
        <p:nvGrpSpPr>
          <p:cNvPr id="29" name="Group 32">
            <a:extLst>
              <a:ext uri="{FF2B5EF4-FFF2-40B4-BE49-F238E27FC236}">
                <a16:creationId xmlns:a16="http://schemas.microsoft.com/office/drawing/2014/main" id="{C3C247FD-DC60-4634-9164-9C2D0C974034}"/>
              </a:ext>
            </a:extLst>
          </p:cNvPr>
          <p:cNvGrpSpPr/>
          <p:nvPr/>
        </p:nvGrpSpPr>
        <p:grpSpPr>
          <a:xfrm flipH="1">
            <a:off x="3117755" y="3473190"/>
            <a:ext cx="4077262" cy="119246"/>
            <a:chOff x="8339910" y="6088327"/>
            <a:chExt cx="8911770" cy="317810"/>
          </a:xfrm>
          <a:solidFill>
            <a:srgbClr val="FFC671"/>
          </a:solidFill>
        </p:grpSpPr>
        <p:sp>
          <p:nvSpPr>
            <p:cNvPr id="30" name="Oval 33">
              <a:extLst>
                <a:ext uri="{FF2B5EF4-FFF2-40B4-BE49-F238E27FC236}">
                  <a16:creationId xmlns:a16="http://schemas.microsoft.com/office/drawing/2014/main" id="{CA51F987-474B-43D9-96D8-E84CA226E05B}"/>
                </a:ext>
              </a:extLst>
            </p:cNvPr>
            <p:cNvSpPr/>
            <p:nvPr/>
          </p:nvSpPr>
          <p:spPr>
            <a:xfrm>
              <a:off x="14273503" y="6088327"/>
              <a:ext cx="317810" cy="31781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highlight>
                  <a:srgbClr val="FFC671"/>
                </a:highlight>
                <a:latin typeface="Avenir Next LT Pro Demi"/>
              </a:endParaRPr>
            </a:p>
          </p:txBody>
        </p:sp>
        <p:cxnSp>
          <p:nvCxnSpPr>
            <p:cNvPr id="36" name="Straight Connector 37">
              <a:extLst>
                <a:ext uri="{FF2B5EF4-FFF2-40B4-BE49-F238E27FC236}">
                  <a16:creationId xmlns:a16="http://schemas.microsoft.com/office/drawing/2014/main" id="{425ED013-7053-45A5-B832-A7B214EB0B3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39910" y="6218651"/>
              <a:ext cx="8911770" cy="28582"/>
            </a:xfrm>
            <a:prstGeom prst="line">
              <a:avLst/>
            </a:prstGeom>
            <a:grpFill/>
            <a:ln w="57150">
              <a:solidFill>
                <a:srgbClr val="FFC67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Oval 47">
            <a:extLst>
              <a:ext uri="{FF2B5EF4-FFF2-40B4-BE49-F238E27FC236}">
                <a16:creationId xmlns:a16="http://schemas.microsoft.com/office/drawing/2014/main" id="{A4FA5560-F4B3-4160-A690-D158E56D6E56}"/>
              </a:ext>
            </a:extLst>
          </p:cNvPr>
          <p:cNvSpPr/>
          <p:nvPr/>
        </p:nvSpPr>
        <p:spPr>
          <a:xfrm>
            <a:off x="7132447" y="4706063"/>
            <a:ext cx="158905" cy="15890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Avenir Next LT Pro Demi"/>
            </a:endParaRP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67C7C694-C394-4F52-B774-F98754BDFC5E}"/>
              </a:ext>
            </a:extLst>
          </p:cNvPr>
          <p:cNvSpPr txBox="1"/>
          <p:nvPr/>
        </p:nvSpPr>
        <p:spPr>
          <a:xfrm>
            <a:off x="6304428" y="4290314"/>
            <a:ext cx="1947105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400" b="1" i="1" dirty="0" smtClean="0"/>
              <a:t>Delivery of feedback</a:t>
            </a:r>
            <a:endParaRPr lang="it-IT" sz="1400" b="1" i="1" dirty="0"/>
          </a:p>
        </p:txBody>
      </p:sp>
      <p:cxnSp>
        <p:nvCxnSpPr>
          <p:cNvPr id="42" name="Straight Connector 37">
            <a:extLst>
              <a:ext uri="{FF2B5EF4-FFF2-40B4-BE49-F238E27FC236}">
                <a16:creationId xmlns:a16="http://schemas.microsoft.com/office/drawing/2014/main" id="{425ED013-7053-45A5-B832-A7B214EB0B31}"/>
              </a:ext>
            </a:extLst>
          </p:cNvPr>
          <p:cNvCxnSpPr>
            <a:cxnSpLocks/>
          </p:cNvCxnSpPr>
          <p:nvPr/>
        </p:nvCxnSpPr>
        <p:spPr>
          <a:xfrm>
            <a:off x="3105393" y="2612319"/>
            <a:ext cx="4077262" cy="10724"/>
          </a:xfrm>
          <a:prstGeom prst="line">
            <a:avLst/>
          </a:prstGeom>
          <a:solidFill>
            <a:srgbClr val="FFC671"/>
          </a:solidFill>
          <a:ln w="57150">
            <a:solidFill>
              <a:srgbClr val="DE8F3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7">
            <a:extLst>
              <a:ext uri="{FF2B5EF4-FFF2-40B4-BE49-F238E27FC236}">
                <a16:creationId xmlns:a16="http://schemas.microsoft.com/office/drawing/2014/main" id="{A4FA5560-F4B3-4160-A690-D158E56D6E56}"/>
              </a:ext>
            </a:extLst>
          </p:cNvPr>
          <p:cNvSpPr/>
          <p:nvPr/>
        </p:nvSpPr>
        <p:spPr>
          <a:xfrm>
            <a:off x="7147287" y="2545400"/>
            <a:ext cx="158905" cy="158905"/>
          </a:xfrm>
          <a:prstGeom prst="ellipse">
            <a:avLst/>
          </a:prstGeom>
          <a:solidFill>
            <a:srgbClr val="DE8F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Avenir Next LT Pro Demi"/>
            </a:endParaRP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67C7C694-C394-4F52-B774-F98754BDFC5E}"/>
              </a:ext>
            </a:extLst>
          </p:cNvPr>
          <p:cNvSpPr txBox="1"/>
          <p:nvPr/>
        </p:nvSpPr>
        <p:spPr>
          <a:xfrm>
            <a:off x="7310290" y="2053445"/>
            <a:ext cx="1664377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400" b="1" i="1" dirty="0"/>
              <a:t>Delivery of </a:t>
            </a:r>
            <a:r>
              <a:rPr lang="it-IT" sz="1400" b="1" i="1" dirty="0" err="1"/>
              <a:t>consultation</a:t>
            </a:r>
            <a:r>
              <a:rPr lang="it-IT" sz="1400" b="1" i="1" dirty="0"/>
              <a:t> </a:t>
            </a:r>
            <a:r>
              <a:rPr lang="it-IT" sz="1400" b="1" i="1" dirty="0" err="1"/>
              <a:t>results</a:t>
            </a:r>
            <a:endParaRPr lang="it-IT" sz="1400" b="1" i="1" dirty="0"/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67C7C694-C394-4F52-B774-F98754BDFC5E}"/>
              </a:ext>
            </a:extLst>
          </p:cNvPr>
          <p:cNvSpPr txBox="1"/>
          <p:nvPr/>
        </p:nvSpPr>
        <p:spPr>
          <a:xfrm>
            <a:off x="9361628" y="5232023"/>
            <a:ext cx="1982598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it-IT" sz="1400" b="1" i="1" dirty="0"/>
              <a:t>Report to the Synodal Assembly</a:t>
            </a: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67C7C694-C394-4F52-B774-F98754BDFC5E}"/>
              </a:ext>
            </a:extLst>
          </p:cNvPr>
          <p:cNvSpPr txBox="1"/>
          <p:nvPr/>
        </p:nvSpPr>
        <p:spPr>
          <a:xfrm>
            <a:off x="9424066" y="4079733"/>
            <a:ext cx="1982598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it-IT" sz="1400" b="1" i="1" dirty="0" smtClean="0"/>
              <a:t>Report to the Synodal Assembly</a:t>
            </a:r>
            <a:endParaRPr lang="it-IT" sz="1400" b="1" i="1" dirty="0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53A4074C-E94B-4996-A95F-A6F7C94E48F8}"/>
              </a:ext>
            </a:extLst>
          </p:cNvPr>
          <p:cNvSpPr/>
          <p:nvPr/>
        </p:nvSpPr>
        <p:spPr>
          <a:xfrm>
            <a:off x="11247759" y="4706063"/>
            <a:ext cx="158905" cy="15890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Avenir Next LT Pro Demi"/>
            </a:endParaRPr>
          </a:p>
        </p:txBody>
      </p:sp>
      <p:sp>
        <p:nvSpPr>
          <p:cNvPr id="38" name="Oval 47">
            <a:extLst>
              <a:ext uri="{FF2B5EF4-FFF2-40B4-BE49-F238E27FC236}">
                <a16:creationId xmlns:a16="http://schemas.microsoft.com/office/drawing/2014/main" id="{A4FA5560-F4B3-4160-A690-D158E56D6E56}"/>
              </a:ext>
            </a:extLst>
          </p:cNvPr>
          <p:cNvSpPr/>
          <p:nvPr/>
        </p:nvSpPr>
        <p:spPr>
          <a:xfrm>
            <a:off x="7162319" y="3447998"/>
            <a:ext cx="158905" cy="15890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Avenir Next LT Pro Demi"/>
            </a:endParaRPr>
          </a:p>
        </p:txBody>
      </p:sp>
    </p:spTree>
    <p:extLst>
      <p:ext uri="{BB962C8B-B14F-4D97-AF65-F5344CB8AC3E}">
        <p14:creationId xmlns:p14="http://schemas.microsoft.com/office/powerpoint/2010/main" val="238612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10445</TotalTime>
  <Words>75</Words>
  <Application>Microsoft Office PowerPoint</Application>
  <PresentationFormat>Widescreen</PresentationFormat>
  <Paragraphs>28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8" baseType="lpstr">
      <vt:lpstr>Arial</vt:lpstr>
      <vt:lpstr>Avenir Next LT Pro</vt:lpstr>
      <vt:lpstr>Avenir Next LT Pro Demi</vt:lpstr>
      <vt:lpstr>Calibri</vt:lpstr>
      <vt:lpstr>Montserrat</vt:lpstr>
      <vt:lpstr>Montserrat Light</vt:lpstr>
      <vt:lpstr>Office Theme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Giacomo Costa</dc:creator>
  <cp:lastModifiedBy>Thierry Bonaventura</cp:lastModifiedBy>
  <cp:revision>287</cp:revision>
  <dcterms:created xsi:type="dcterms:W3CDTF">2022-06-28T06:46:45Z</dcterms:created>
  <dcterms:modified xsi:type="dcterms:W3CDTF">2023-12-19T11:03:39Z</dcterms:modified>
</cp:coreProperties>
</file>