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2" r:id="rId17"/>
    <p:sldId id="272" r:id="rId18"/>
    <p:sldId id="273" r:id="rId19"/>
    <p:sldId id="274" r:id="rId20"/>
    <p:sldId id="275" r:id="rId21"/>
    <p:sldId id="276" r:id="rId22"/>
    <p:sldId id="277" r:id="rId23"/>
    <p:sldId id="278" r:id="rId24"/>
    <p:sldId id="279" r:id="rId25"/>
    <p:sldId id="280" r:id="rId26"/>
    <p:sldId id="281" r:id="rId27"/>
    <p:sldId id="293"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8E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2DBCC"/>
          </a:solidFill>
        </a:fill>
      </a:tcStyle>
    </a:wholeTbl>
    <a:band2H>
      <a:tcTxStyle/>
      <a:tcStyle>
        <a:tcBdr/>
        <a:fill>
          <a:solidFill>
            <a:srgbClr val="F9EE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CACD"/>
          </a:solidFill>
        </a:fill>
      </a:tcStyle>
    </a:wholeTbl>
    <a:band2H>
      <a:tcTxStyle/>
      <a:tcStyle>
        <a:tcBdr/>
        <a:fill>
          <a:solidFill>
            <a:srgbClr val="F2E7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2E4"/>
          </a:solidFill>
        </a:fill>
      </a:tcStyle>
    </a:wholeTbl>
    <a:band2H>
      <a:tcTxStyle/>
      <a:tcStyle>
        <a:tcBdr/>
        <a:fill>
          <a:solidFill>
            <a:srgbClr val="E6F1F2"/>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4">
              <a:lumOff val="9999"/>
            </a:schemeClr>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chemeClr val="accent4">
              <a:lumOff val="9999"/>
            </a:schemeClr>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snapToObjects="1">
      <p:cViewPr>
        <p:scale>
          <a:sx n="90" d="100"/>
          <a:sy n="90" d="100"/>
        </p:scale>
        <p:origin x="-234" y="-35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xfrm>
            <a:off x="1143000" y="685800"/>
            <a:ext cx="4572000" cy="3429000"/>
          </a:xfrm>
          <a:prstGeom prst="rect">
            <a:avLst/>
          </a:prstGeom>
        </p:spPr>
        <p:txBody>
          <a:bodyPr/>
          <a:lstStyle/>
          <a:p>
            <a:endParaRPr/>
          </a:p>
        </p:txBody>
      </p:sp>
      <p:sp>
        <p:nvSpPr>
          <p:cNvPr id="266" name="Shape 266"/>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658529102"/>
      </p:ext>
    </p:extLst>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vatican.va/content/francesco/en/apost_constitutions/documents/papa-francesco_costituzione-ap_20180915_episcopalis-communio.html#_edn27" TargetMode="External"/><Relationship Id="rId3" Type="http://schemas.openxmlformats.org/officeDocument/2006/relationships/hyperlink" Target="https://www.vatican.va/content/francesco/en/apost_constitutions/documents/papa-francesco_costituzione-ap_20180915_episcopalis-communio.html#_edn23" TargetMode="External"/><Relationship Id="rId7" Type="http://schemas.openxmlformats.org/officeDocument/2006/relationships/hyperlink" Target="https://www.vatican.va/content/francesco/en/apost_constitutions/documents/papa-francesco_costituzione-ap_20180915_episcopalis-communio.html#_edn26" TargetMode="External"/><Relationship Id="rId12" Type="http://schemas.openxmlformats.org/officeDocument/2006/relationships/hyperlink" Target="https://www.vatican.va/content/francesco/en/apost_constitutions/documents/papa-francesco_costituzione-ap_20180915_episcopalis-communio.html#_edn31"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2.vatican.va/content/john-paul-ii/en.html" TargetMode="External"/><Relationship Id="rId11" Type="http://schemas.openxmlformats.org/officeDocument/2006/relationships/hyperlink" Target="https://www.vatican.va/content/francesco/en/apost_constitutions/documents/papa-francesco_costituzione-ap_20180915_episcopalis-communio.html#_edn30" TargetMode="External"/><Relationship Id="rId5" Type="http://schemas.openxmlformats.org/officeDocument/2006/relationships/hyperlink" Target="https://www.vatican.va/content/francesco/en/apost_constitutions/documents/papa-francesco_costituzione-ap_20180915_episcopalis-communio.html#_edn25" TargetMode="External"/><Relationship Id="rId10" Type="http://schemas.openxmlformats.org/officeDocument/2006/relationships/hyperlink" Target="https://www.vatican.va/content/francesco/en/apost_constitutions/documents/papa-francesco_costituzione-ap_20180915_episcopalis-communio.html#_edn29" TargetMode="External"/><Relationship Id="rId4" Type="http://schemas.openxmlformats.org/officeDocument/2006/relationships/hyperlink" Target="https://www.vatican.va/content/francesco/en/apost_constitutions/documents/papa-francesco_costituzione-ap_20180915_episcopalis-communio.html#_edn24" TargetMode="External"/><Relationship Id="rId9" Type="http://schemas.openxmlformats.org/officeDocument/2006/relationships/hyperlink" Target="https://www.vatican.va/content/francesco/en/apost_constitutions/documents/papa-francesco_costituzione-ap_20180915_episcopalis-communio.html#_edn2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pPr indent="158750">
              <a:defRPr sz="1100" b="1"/>
            </a:pPr>
            <a:endParaRPr/>
          </a:p>
          <a:p>
            <a:pPr indent="158750">
              <a:defRPr sz="1100" b="1"/>
            </a:pPr>
            <a:r>
              <a:t>NOTES</a:t>
            </a:r>
          </a:p>
          <a:p>
            <a:pPr marL="457200" indent="-298450">
              <a:buClr>
                <a:srgbClr val="000000"/>
              </a:buClr>
              <a:buSzPts val="1100"/>
              <a:buFont typeface="Arial"/>
              <a:buChar char="●"/>
              <a:defRPr sz="1100"/>
            </a:pPr>
            <a:r>
              <a:t>http://www.vatican.va/content/francesco/en/speeches/2015/october/documents/papa-francesco_20151017_50-anniversario-sinodo.html</a:t>
            </a:r>
          </a:p>
          <a:p>
            <a:pPr marL="457200" indent="-298450">
              <a:buClr>
                <a:srgbClr val="000000"/>
              </a:buClr>
              <a:buSzPts val="1100"/>
              <a:buFont typeface="Arial"/>
              <a:buChar char="●"/>
              <a:defRPr sz="1100"/>
            </a:pPr>
            <a:r>
              <a:t>We must continue along this path. The world in which we live, and which we are called to love and serve, even with its contradictions, demands that the Church strengthen cooperation in all areas of her mission. It is precisely this path of </a:t>
            </a:r>
            <a:r>
              <a:rPr i="1"/>
              <a:t>synodality</a:t>
            </a:r>
            <a:r>
              <a:t> which God expects of the Church of the third millennium. (Pope Francis, Address at the Commemoration of the 50</a:t>
            </a:r>
            <a:r>
              <a:rPr baseline="30000"/>
              <a:t>th</a:t>
            </a:r>
            <a:r>
              <a:t> Anniversary of the Institution of the Synod of Bishops) * * *</a:t>
            </a:r>
          </a:p>
          <a:p>
            <a:pPr marL="457200" indent="-298450">
              <a:buClr>
                <a:srgbClr val="000000"/>
              </a:buClr>
              <a:buSzPts val="1100"/>
              <a:buFont typeface="Arial"/>
              <a:buChar char="●"/>
              <a:defRPr sz="1100"/>
            </a:pPr>
            <a:r>
              <a:t>“What the Lord is asking of us is already in some sense present in the very word </a:t>
            </a:r>
            <a:r>
              <a:rPr b="1"/>
              <a:t>“Synod.” Journeying together </a:t>
            </a:r>
            <a:r>
              <a:t>– laity, pastors, the Bishop of Rome – is an </a:t>
            </a:r>
            <a:r>
              <a:rPr b="1"/>
              <a:t>easy concept to put into words, but not so easy to put into practice</a:t>
            </a:r>
            <a:r>
              <a:t>.” (Pope Francis, Address at the Commemoration of the 50</a:t>
            </a:r>
            <a:r>
              <a:rPr baseline="30000"/>
              <a:t>th</a:t>
            </a:r>
            <a:r>
              <a:t> Anniversary of the Institution of the Synod of Bishops)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Shape 413"/>
          <p:cNvSpPr>
            <a:spLocks noGrp="1" noRot="1" noChangeAspect="1"/>
          </p:cNvSpPr>
          <p:nvPr>
            <p:ph type="sldImg"/>
          </p:nvPr>
        </p:nvSpPr>
        <p:spPr>
          <a:xfrm>
            <a:off x="381000" y="685800"/>
            <a:ext cx="6096000" cy="3429000"/>
          </a:xfrm>
          <a:prstGeom prst="rect">
            <a:avLst/>
          </a:prstGeom>
        </p:spPr>
        <p:txBody>
          <a:bodyPr/>
          <a:lstStyle/>
          <a:p>
            <a:endParaRPr/>
          </a:p>
        </p:txBody>
      </p:sp>
      <p:sp>
        <p:nvSpPr>
          <p:cNvPr id="414" name="Shape 414"/>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http://www.vatican.va/content/francesco/en/apost_constitutions/documents/papa-francesco_costituzione-ap_20180915_episcopalis-communio.html, </a:t>
            </a:r>
            <a:r>
              <a:rPr b="1"/>
              <a:t>Citing </a:t>
            </a:r>
            <a:r>
              <a:rPr b="1" i="1"/>
              <a:t>Pastores Gregis </a:t>
            </a:r>
            <a:r>
              <a:rPr b="1"/>
              <a:t>58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rPr dirty="0"/>
              <a:t>The Church of God is convoked in Synod. The path entitled “For a </a:t>
            </a:r>
            <a:r>
              <a:rPr dirty="0" err="1"/>
              <a:t>Synodal</a:t>
            </a:r>
            <a:r>
              <a:rPr dirty="0"/>
              <a:t> Church: Communion, Participation, and Mission” will solemnly open on the 9th – 10th of October 2021 in Rome and on the following 17th of October in each particular Church. One fundamental stage will be the celebration of the XVI Ordinary General Assembly of the Synod of Bishops, in October 2023,1 which will be followed by the implementation phase that will again involve the particular Churches (cf. EC, arts. 19-21). </a:t>
            </a:r>
          </a:p>
          <a:p>
            <a:pPr marL="457200" indent="-298450">
              <a:buClr>
                <a:srgbClr val="000000"/>
              </a:buClr>
              <a:buSzPts val="1100"/>
              <a:buFont typeface="Arial"/>
              <a:buChar char="●"/>
              <a:defRPr sz="1100"/>
            </a:pPr>
            <a:r>
              <a:rPr dirty="0"/>
              <a:t>With this convocation, Pope Francis invites the entire Church to reflect on a theme that is decisive for its life and mission: “It is precisely this path of </a:t>
            </a:r>
            <a:r>
              <a:rPr dirty="0" err="1"/>
              <a:t>synodality</a:t>
            </a:r>
            <a:r>
              <a:rPr dirty="0"/>
              <a:t> which God expects of the Church of the third millennium.”2 This journey, which follows in the wake of the Church’s “renewal” proposed by the Second Vatican Council, is both a gift and a task: by journeying together and reflecting together on the journey that has been made, the Church will be able to learn through Her experience which processes can help Her to live communion, to achieve participation, to open Herself to mission. Our “journeying together” is, in fact, what most effectively enacts and manifests the nature of the Church as the pilgrim and missionary People of God.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381000" y="685800"/>
            <a:ext cx="6096000" cy="3429000"/>
          </a:xfrm>
          <a:prstGeom prst="rect">
            <a:avLst/>
          </a:prstGeom>
        </p:spPr>
        <p:txBody>
          <a:bodyPr/>
          <a:lstStyle/>
          <a:p>
            <a:endParaRPr/>
          </a:p>
        </p:txBody>
      </p:sp>
      <p:sp>
        <p:nvSpPr>
          <p:cNvPr id="316" name="Shape 316"/>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The “discussion phase” is known as the “phase of celebration” in French, Italian, Spanish, Polish, and Portuguese and the “execution phase” in German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Shape 320"/>
          <p:cNvSpPr>
            <a:spLocks noGrp="1" noRot="1" noChangeAspect="1"/>
          </p:cNvSpPr>
          <p:nvPr>
            <p:ph type="sldImg"/>
          </p:nvPr>
        </p:nvSpPr>
        <p:spPr>
          <a:xfrm>
            <a:off x="381000" y="685800"/>
            <a:ext cx="6096000" cy="3429000"/>
          </a:xfrm>
          <a:prstGeom prst="rect">
            <a:avLst/>
          </a:prstGeom>
        </p:spPr>
        <p:txBody>
          <a:bodyPr/>
          <a:lstStyle/>
          <a:p>
            <a:endParaRPr/>
          </a:p>
        </p:txBody>
      </p:sp>
      <p:sp>
        <p:nvSpPr>
          <p:cNvPr id="321" name="Shape 321"/>
          <p:cNvSpPr>
            <a:spLocks noGrp="1"/>
          </p:cNvSpPr>
          <p:nvPr>
            <p:ph type="body" sz="quarter" idx="1"/>
          </p:nvPr>
        </p:nvSpPr>
        <p:spPr>
          <a:prstGeom prst="rect">
            <a:avLst/>
          </a:prstGeom>
        </p:spPr>
        <p:txBody>
          <a:bodyPr/>
          <a:lstStyle/>
          <a:p>
            <a:pPr marL="457200" indent="-298450">
              <a:buClr>
                <a:srgbClr val="000000"/>
              </a:buClr>
              <a:buSzPts val="1100"/>
              <a:buFont typeface="Arial"/>
              <a:buChar char="●"/>
              <a:defRPr sz="1100"/>
            </a:pPr>
            <a:r>
              <a:t>EPISCOPALIS COMMUNIO, nos. 6-7</a:t>
            </a:r>
          </a:p>
          <a:p>
            <a:pPr marL="457200" indent="-298450">
              <a:buClr>
                <a:srgbClr val="000000"/>
              </a:buClr>
              <a:buSzPts val="1100"/>
              <a:buFont typeface="Arial"/>
              <a:buChar char="●"/>
              <a:defRPr sz="1100"/>
            </a:pPr>
            <a:r>
              <a:t>“6. Similarly, the Synod of Bishops must increasingly become a privileged instrument for </a:t>
            </a:r>
            <a:r>
              <a:rPr i="1"/>
              <a:t>listening</a:t>
            </a:r>
            <a:r>
              <a:t> to the People of God: “For the Synod Fathers we ask the Holy Spirit first of all for the gift of listening: to listen to God, that with him we may hear the cry of the people; to listen to the people until breathing in the desire to which God calls us”.</a:t>
            </a:r>
            <a:r>
              <a:rPr u="sng">
                <a:solidFill>
                  <a:srgbClr val="0000FF"/>
                </a:solidFill>
                <a:uFill>
                  <a:solidFill>
                    <a:srgbClr val="0000FF"/>
                  </a:solidFill>
                </a:uFill>
                <a:hlinkClick r:id="rId3"/>
              </a:rPr>
              <a:t>[23]</a:t>
            </a:r>
          </a:p>
          <a:p>
            <a:pPr marL="457200" indent="-298450">
              <a:buClr>
                <a:srgbClr val="000000"/>
              </a:buClr>
              <a:buSzPts val="1100"/>
              <a:buFont typeface="Arial"/>
              <a:buChar char="●"/>
              <a:defRPr sz="1100"/>
            </a:pPr>
            <a:r>
              <a:t>“Although structurally it is essentially configured as an episcopal body, this does not mean that the Synod exists separately from the rest of the faithful. On the contrary, it is a suitable instrument to give voice to the entire People of God, specifically via the Bishops, established by God as “authentic guardians, interpreters and witnesses of the faith of the whole Church”,</a:t>
            </a:r>
            <a:r>
              <a:rPr u="sng">
                <a:solidFill>
                  <a:srgbClr val="0000FF"/>
                </a:solidFill>
                <a:uFill>
                  <a:solidFill>
                    <a:srgbClr val="0000FF"/>
                  </a:solidFill>
                </a:uFill>
                <a:hlinkClick r:id="rId4"/>
              </a:rPr>
              <a:t>[24]</a:t>
            </a:r>
            <a:r>
              <a:t> demonstrating, from one Assembly to another, that it is an eloquent expression of synodality as a “constitutive element of the Church”.</a:t>
            </a:r>
            <a:r>
              <a:rPr u="sng">
                <a:solidFill>
                  <a:srgbClr val="0000FF"/>
                </a:solidFill>
                <a:uFill>
                  <a:solidFill>
                    <a:srgbClr val="0000FF"/>
                  </a:solidFill>
                </a:uFill>
                <a:hlinkClick r:id="rId5"/>
              </a:rPr>
              <a:t>[25]</a:t>
            </a:r>
          </a:p>
          <a:p>
            <a:pPr marL="457200" indent="-298450">
              <a:buClr>
                <a:srgbClr val="000000"/>
              </a:buClr>
              <a:buSzPts val="1100"/>
              <a:buFont typeface="Arial"/>
              <a:buChar char="●"/>
              <a:defRPr sz="1100"/>
            </a:pPr>
            <a:r>
              <a:t>“Therefore, as </a:t>
            </a:r>
            <a:r>
              <a:rPr u="sng">
                <a:solidFill>
                  <a:srgbClr val="0000FF"/>
                </a:solidFill>
                <a:uFill>
                  <a:solidFill>
                    <a:srgbClr val="0000FF"/>
                  </a:solidFill>
                </a:uFill>
                <a:hlinkClick r:id="rId6"/>
              </a:rPr>
              <a:t>John Paul II</a:t>
            </a:r>
            <a:r>
              <a:t> declared, “Every General Assembly of the Synod of Bishops is a powerful ecclesial experience, even if some of its practical procedures can always be perfected. The Bishops assembled in Synod represent in the first place their own Churches, but they are also attentive to the contributions of the Episcopal Conferences which selected them and whose views about questions under discussion they then communicate. They thus express the recommendation of the entire hierarchical body of the Church and finally, in a certain sense, the whole Christian people, whose pastors they are”.</a:t>
            </a:r>
            <a:r>
              <a:rPr u="sng">
                <a:solidFill>
                  <a:srgbClr val="0000FF"/>
                </a:solidFill>
                <a:uFill>
                  <a:solidFill>
                    <a:srgbClr val="0000FF"/>
                  </a:solidFill>
                </a:uFill>
                <a:hlinkClick r:id="rId7"/>
              </a:rPr>
              <a:t>[26]</a:t>
            </a:r>
          </a:p>
          <a:p>
            <a:pPr marL="457200" indent="-298450">
              <a:buClr>
                <a:srgbClr val="000000"/>
              </a:buClr>
              <a:buSzPts val="1100"/>
              <a:buFont typeface="Arial"/>
              <a:buChar char="●"/>
              <a:defRPr sz="1100"/>
            </a:pPr>
            <a:r>
              <a:t>“7. The history of the Church bears ample witness to the importance of consultation for ascertaining the views of the Bishops and the faithful in matters pertaining to the good of the Church. Hence, even in the preparation of Synodal Assemblies, it is very important that consultation of all the particular Churches be given special attention. In this initial phase, following the indications of the General Secretariat of the Synod, the Bishops submit the questions to be explored in the Synodal Assembly to the priests, deacons and lay faithful of their Churches, both individually and in associations, without overlooking the valuable contribution that consecrated men and women can offer. Above all, the contribution of the local Church’s participatory bodies, especially the Presbyteral Council and the Pastoral Council, can prove fundamental, and from here “a synodal Church can begin to emerge”.</a:t>
            </a:r>
            <a:r>
              <a:rPr u="sng">
                <a:solidFill>
                  <a:srgbClr val="0000FF"/>
                </a:solidFill>
                <a:uFill>
                  <a:solidFill>
                    <a:srgbClr val="0000FF"/>
                  </a:solidFill>
                </a:uFill>
                <a:hlinkClick r:id="rId8"/>
              </a:rPr>
              <a:t>[27]</a:t>
            </a:r>
          </a:p>
          <a:p>
            <a:pPr marL="457200" indent="-298450">
              <a:buClr>
                <a:srgbClr val="000000"/>
              </a:buClr>
              <a:buSzPts val="1100"/>
              <a:buFont typeface="Arial"/>
              <a:buChar char="●"/>
              <a:defRPr sz="1100"/>
            </a:pPr>
            <a:r>
              <a:t>“During every Synodal Assembly, consultation of the faithful must be followed by discernment on the part of the Bishops chosen for the task, united in the search for a consensus that springs not from worldly logic, but from common obedience to the Spirit of Christ. Attentive to the </a:t>
            </a:r>
            <a:r>
              <a:rPr i="1"/>
              <a:t>sensus fidei</a:t>
            </a:r>
            <a:r>
              <a:t> of the People of God – “which they need to distinguish carefully from the changing currents of public opinion”</a:t>
            </a:r>
            <a:r>
              <a:rPr u="sng">
                <a:solidFill>
                  <a:srgbClr val="0000FF"/>
                </a:solidFill>
                <a:uFill>
                  <a:solidFill>
                    <a:srgbClr val="0000FF"/>
                  </a:solidFill>
                </a:uFill>
                <a:hlinkClick r:id="rId9"/>
              </a:rPr>
              <a:t>[28]</a:t>
            </a:r>
            <a:r>
              <a:t> – the members of the Assembly offer their opinion to the Roman Pontiff so that it can help him in his ministry as universal Pastor of the Church. From this perspective, “the fact that the Synod ordinarily has only a consultative role does not diminish its importance. In the Church the purpose of any collegial body, whether consultative or deliberative, is always the search for truth or the good of the Church. When it is therefore a question involving the faith itself, the </a:t>
            </a:r>
            <a:r>
              <a:rPr i="1"/>
              <a:t>consensus ecclesiae</a:t>
            </a:r>
            <a:r>
              <a:t> is not determined by the tallying of votes, but is the outcome of the working of the Spirit, the soul of the one Church of Christ”.</a:t>
            </a:r>
            <a:r>
              <a:rPr u="sng">
                <a:solidFill>
                  <a:srgbClr val="0000FF"/>
                </a:solidFill>
                <a:uFill>
                  <a:solidFill>
                    <a:srgbClr val="0000FF"/>
                  </a:solidFill>
                </a:uFill>
                <a:hlinkClick r:id="rId10"/>
              </a:rPr>
              <a:t>[29]</a:t>
            </a:r>
            <a:r>
              <a:t> Therefore the vote of the Synod Fathers, “if morally unanimous, has a qualitative ecclesial weight which surpasses the merely formal aspect of the consultative vote”.</a:t>
            </a:r>
            <a:r>
              <a:rPr u="sng">
                <a:solidFill>
                  <a:srgbClr val="0000FF"/>
                </a:solidFill>
                <a:uFill>
                  <a:solidFill>
                    <a:srgbClr val="0000FF"/>
                  </a:solidFill>
                </a:uFill>
                <a:hlinkClick r:id="rId11"/>
              </a:rPr>
              <a:t>[30]</a:t>
            </a:r>
          </a:p>
          <a:p>
            <a:pPr marL="457200" indent="-298450">
              <a:buClr>
                <a:srgbClr val="000000"/>
              </a:buClr>
              <a:buSzPts val="1100"/>
              <a:buFont typeface="Arial"/>
              <a:buChar char="●"/>
              <a:defRPr sz="1100"/>
            </a:pPr>
            <a:r>
              <a:t>“Finally, the Synod Assembly itself must be followed by the implementation phase, so as to initiate the reception of the Synod’s conclusions in all the local Churches, once they have been accepted by the Roman Pontiff in the manner he judges most appropriate. Here it must be remembered that “cultures are in fact quite diverse, and every general principle… needs to be inculturated, if it is to be respected and applied”.</a:t>
            </a:r>
            <a:r>
              <a:rPr u="sng">
                <a:solidFill>
                  <a:srgbClr val="0000FF"/>
                </a:solidFill>
                <a:uFill>
                  <a:solidFill>
                    <a:srgbClr val="0000FF"/>
                  </a:solidFill>
                </a:uFill>
                <a:hlinkClick r:id="rId12"/>
              </a:rPr>
              <a:t>[31]</a:t>
            </a:r>
            <a:r>
              <a:t> In this way, it can be seen that the synodal process not only has its point of departure but also its point of arrival in the People of God, upon whom the gifts of grace bestowed by the Holy Spirit through the gathering of Bishops in Assembly must be poured out.”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437987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xfrm>
            <a:off x="381000" y="685800"/>
            <a:ext cx="6096000" cy="3429000"/>
          </a:xfrm>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p>
            <a:pPr indent="158750">
              <a:defRPr sz="1100"/>
            </a:pPr>
            <a:r>
              <a:t>El texto citado viene de: Papa Francisco, </a:t>
            </a:r>
            <a:r>
              <a:rPr i="1"/>
              <a:t>Discurso al inicio del Sínodo dedicado a los jóvenes </a:t>
            </a:r>
            <a:r>
              <a:t>(3 de octubre de 2018).</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Shape 351"/>
          <p:cNvSpPr>
            <a:spLocks noGrp="1" noRot="1" noChangeAspect="1"/>
          </p:cNvSpPr>
          <p:nvPr>
            <p:ph type="sldImg"/>
          </p:nvPr>
        </p:nvSpPr>
        <p:spPr>
          <a:xfrm>
            <a:off x="381000" y="685800"/>
            <a:ext cx="6096000" cy="3429000"/>
          </a:xfrm>
          <a:prstGeom prst="rect">
            <a:avLst/>
          </a:prstGeom>
        </p:spPr>
        <p:txBody>
          <a:bodyPr/>
          <a:lstStyle/>
          <a:p>
            <a:endParaRPr/>
          </a:p>
        </p:txBody>
      </p:sp>
      <p:sp>
        <p:nvSpPr>
          <p:cNvPr id="352" name="Shape 352"/>
          <p:cNvSpPr>
            <a:spLocks noGrp="1"/>
          </p:cNvSpPr>
          <p:nvPr>
            <p:ph type="body" sz="quarter" idx="1"/>
          </p:nvPr>
        </p:nvSpPr>
        <p:spPr>
          <a:prstGeom prst="rect">
            <a:avLst/>
          </a:prstGeom>
        </p:spPr>
        <p:txBody>
          <a:bodyPr/>
          <a:lstStyle>
            <a:lvl1pPr>
              <a:defRPr sz="1100">
                <a:latin typeface="Avenir"/>
                <a:ea typeface="Avenir"/>
                <a:cs typeface="Avenir"/>
                <a:sym typeface="Avenir Roman"/>
              </a:defRPr>
            </a:lvl1pPr>
          </a:lstStyle>
          <a:p>
            <a:r>
              <a:t>+ Appendices, materials, and tools (biblical, liturgical, methodological, and practical resources, etc.)</a:t>
            </a:r>
            <a:endParaRPr sz="1200" b="1">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381000" y="685800"/>
            <a:ext cx="6096000" cy="3429000"/>
          </a:xfrm>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436918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lvl1pPr marL="457200" indent="-298450">
              <a:buClr>
                <a:srgbClr val="000000"/>
              </a:buClr>
              <a:buSzPts val="1100"/>
              <a:buFont typeface="Arial"/>
              <a:buChar char="●"/>
              <a:defRPr sz="1100"/>
            </a:lvl1pPr>
          </a:lstStyle>
          <a:p>
            <a:r>
              <a:t>http://www.vatican.va/content/francesco/en/apost_constitutions/documents/papa-francesco_costituzione-ap_20180915_episcopalis-communio.html</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hyperlink" Target="https://www.instagram.com/synod.va/"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7.jpeg"/><Relationship Id="rId5" Type="http://schemas.openxmlformats.org/officeDocument/2006/relationships/hyperlink" Target="https://twitter.com/Synod_va" TargetMode="External"/><Relationship Id="rId10" Type="http://schemas.openxmlformats.org/officeDocument/2006/relationships/image" Target="../media/image6.png"/><Relationship Id="rId4" Type="http://schemas.openxmlformats.org/officeDocument/2006/relationships/hyperlink" Target="http://www.synod.va" TargetMode="External"/><Relationship Id="rId9" Type="http://schemas.openxmlformats.org/officeDocument/2006/relationships/hyperlink" Target="https://www.facebook.com/synod.va"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p:bg>
      <p:bgPr>
        <a:solidFill>
          <a:srgbClr val="E52330"/>
        </a:solidFill>
        <a:effectLst/>
      </p:bgPr>
    </p:bg>
    <p:spTree>
      <p:nvGrpSpPr>
        <p:cNvPr id="1" name=""/>
        <p:cNvGrpSpPr/>
        <p:nvPr/>
      </p:nvGrpSpPr>
      <p:grpSpPr>
        <a:xfrm>
          <a:off x="0" y="0"/>
          <a:ext cx="0" cy="0"/>
          <a:chOff x="0" y="0"/>
          <a:chExt cx="0" cy="0"/>
        </a:xfrm>
      </p:grpSpPr>
      <p:pic>
        <p:nvPicPr>
          <p:cNvPr id="14"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5"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 name="Google Shape;13;p38"/>
          <p:cNvSpPr/>
          <p:nvPr/>
        </p:nvSpPr>
        <p:spPr>
          <a:xfrm>
            <a:off x="-79326" y="-52901"/>
            <a:ext cx="9308402" cy="5262602"/>
          </a:xfrm>
          <a:prstGeom prst="rect">
            <a:avLst/>
          </a:prstGeom>
          <a:solidFill>
            <a:srgbClr val="FFFFFF"/>
          </a:solidFill>
          <a:ln w="12700">
            <a:miter lim="400000"/>
          </a:ln>
        </p:spPr>
        <p:txBody>
          <a:bodyPr lIns="45719" rIns="45719" anchor="ctr"/>
          <a:lstStyle/>
          <a:p>
            <a:endParaRPr/>
          </a:p>
        </p:txBody>
      </p:sp>
      <p:sp>
        <p:nvSpPr>
          <p:cNvPr id="18" name="Texto do título"/>
          <p:cNvSpPr txBox="1">
            <a:spLocks noGrp="1"/>
          </p:cNvSpPr>
          <p:nvPr>
            <p:ph type="title"/>
          </p:nvPr>
        </p:nvSpPr>
        <p:spPr>
          <a:xfrm>
            <a:off x="404999" y="1790100"/>
            <a:ext cx="8226302" cy="973501"/>
          </a:xfrm>
          <a:prstGeom prst="rect">
            <a:avLst/>
          </a:prstGeom>
        </p:spPr>
        <p:txBody>
          <a:bodyPr/>
          <a:lstStyle>
            <a:lvl1pPr algn="ctr">
              <a:defRPr sz="4400">
                <a:solidFill>
                  <a:schemeClr val="accent1"/>
                </a:solidFill>
              </a:defRPr>
            </a:lvl1pPr>
          </a:lstStyle>
          <a:p>
            <a:r>
              <a:t>Texto do título</a:t>
            </a:r>
          </a:p>
        </p:txBody>
      </p:sp>
      <p:sp>
        <p:nvSpPr>
          <p:cNvPr id="19" name="Nível um…"/>
          <p:cNvSpPr txBox="1">
            <a:spLocks noGrp="1"/>
          </p:cNvSpPr>
          <p:nvPr>
            <p:ph type="body" sz="quarter" idx="1"/>
          </p:nvPr>
        </p:nvSpPr>
        <p:spPr>
          <a:xfrm>
            <a:off x="2237250" y="2855579"/>
            <a:ext cx="4561800" cy="495601"/>
          </a:xfrm>
          <a:prstGeom prst="rect">
            <a:avLst/>
          </a:prstGeom>
        </p:spPr>
        <p:txBody>
          <a:bodyPr/>
          <a:lstStyle>
            <a:lvl1pPr marL="304800" indent="-152400" algn="ctr">
              <a:buClrTx/>
              <a:buSzTx/>
              <a:buFontTx/>
              <a:buNone/>
              <a:defRPr sz="2200">
                <a:solidFill>
                  <a:schemeClr val="accent1"/>
                </a:solidFill>
                <a:latin typeface="Helvetica Neue Light"/>
                <a:ea typeface="Helvetica Neue Light"/>
                <a:cs typeface="Helvetica Neue Light"/>
                <a:sym typeface="Helvetica Neue Light"/>
              </a:defRPr>
            </a:lvl1pPr>
            <a:lvl2pPr marL="304800" indent="304800" algn="ctr">
              <a:buClrTx/>
              <a:buSzTx/>
              <a:buFontTx/>
              <a:buNone/>
              <a:defRPr sz="2200">
                <a:solidFill>
                  <a:schemeClr val="accent1"/>
                </a:solidFill>
                <a:latin typeface="Helvetica Neue Light"/>
                <a:ea typeface="Helvetica Neue Light"/>
                <a:cs typeface="Helvetica Neue Light"/>
                <a:sym typeface="Helvetica Neue Light"/>
              </a:defRPr>
            </a:lvl2pPr>
            <a:lvl3pPr marL="304800" indent="762000" algn="ctr">
              <a:buClrTx/>
              <a:buSzTx/>
              <a:buFontTx/>
              <a:buNone/>
              <a:defRPr sz="2200">
                <a:solidFill>
                  <a:schemeClr val="accent1"/>
                </a:solidFill>
                <a:latin typeface="Helvetica Neue Light"/>
                <a:ea typeface="Helvetica Neue Light"/>
                <a:cs typeface="Helvetica Neue Light"/>
                <a:sym typeface="Helvetica Neue Light"/>
              </a:defRPr>
            </a:lvl3pPr>
            <a:lvl4pPr marL="304800" indent="1219200" algn="ctr">
              <a:buClrTx/>
              <a:buSzTx/>
              <a:buFontTx/>
              <a:buNone/>
              <a:defRPr sz="2200">
                <a:solidFill>
                  <a:schemeClr val="accent1"/>
                </a:solidFill>
                <a:latin typeface="Helvetica Neue Light"/>
                <a:ea typeface="Helvetica Neue Light"/>
                <a:cs typeface="Helvetica Neue Light"/>
                <a:sym typeface="Helvetica Neue Light"/>
              </a:defRPr>
            </a:lvl4pPr>
            <a:lvl5pPr marL="304800" indent="1676400" algn="ctr">
              <a:buClrTx/>
              <a:buSzTx/>
              <a:buFontTx/>
              <a:buNone/>
              <a:defRPr sz="2200">
                <a:solidFill>
                  <a:schemeClr val="accent1"/>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20"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ONE_COLUMN_TEXT">
    <p:spTree>
      <p:nvGrpSpPr>
        <p:cNvPr id="1" name=""/>
        <p:cNvGrpSpPr/>
        <p:nvPr/>
      </p:nvGrpSpPr>
      <p:grpSpPr>
        <a:xfrm>
          <a:off x="0" y="0"/>
          <a:ext cx="0" cy="0"/>
          <a:chOff x="0" y="0"/>
          <a:chExt cx="0" cy="0"/>
        </a:xfrm>
      </p:grpSpPr>
      <p:pic>
        <p:nvPicPr>
          <p:cNvPr id="13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3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4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41"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42" name="Google Shape;65;p47"/>
          <p:cNvSpPr/>
          <p:nvPr/>
        </p:nvSpPr>
        <p:spPr>
          <a:xfrm>
            <a:off x="60600" y="4209524"/>
            <a:ext cx="1081200" cy="889201"/>
          </a:xfrm>
          <a:prstGeom prst="roundRect">
            <a:avLst>
              <a:gd name="adj" fmla="val 16667"/>
            </a:avLst>
          </a:prstGeom>
          <a:solidFill>
            <a:srgbClr val="FFFFFF"/>
          </a:solidFill>
          <a:ln>
            <a:solidFill>
              <a:srgbClr val="FFFFFF"/>
            </a:solidFill>
          </a:ln>
        </p:spPr>
        <p:txBody>
          <a:bodyPr lIns="45719" rIns="45719" anchor="ctr"/>
          <a:lstStyle/>
          <a:p>
            <a:endParaRPr/>
          </a:p>
        </p:txBody>
      </p:sp>
      <p:sp>
        <p:nvSpPr>
          <p:cNvPr id="143" name="Google Shape;66;p47"/>
          <p:cNvSpPr/>
          <p:nvPr/>
        </p:nvSpPr>
        <p:spPr>
          <a:xfrm>
            <a:off x="4616999" y="-9525"/>
            <a:ext cx="4525502" cy="5143500"/>
          </a:xfrm>
          <a:prstGeom prst="rect">
            <a:avLst/>
          </a:prstGeom>
          <a:solidFill>
            <a:srgbClr val="B7B7B7"/>
          </a:solidFill>
          <a:ln>
            <a:solidFill>
              <a:srgbClr val="B7B7B7"/>
            </a:solidFill>
          </a:ln>
        </p:spPr>
        <p:txBody>
          <a:bodyPr lIns="45719" rIns="45719" anchor="ctr"/>
          <a:lstStyle/>
          <a:p>
            <a:endParaRPr/>
          </a:p>
        </p:txBody>
      </p:sp>
      <p:grpSp>
        <p:nvGrpSpPr>
          <p:cNvPr id="146" name="Google Shape;67;p47"/>
          <p:cNvGrpSpPr/>
          <p:nvPr/>
        </p:nvGrpSpPr>
        <p:grpSpPr>
          <a:xfrm>
            <a:off x="183724" y="192374"/>
            <a:ext cx="4190102" cy="3117901"/>
            <a:chOff x="0" y="0"/>
            <a:chExt cx="4190100" cy="3117899"/>
          </a:xfrm>
        </p:grpSpPr>
        <p:sp>
          <p:nvSpPr>
            <p:cNvPr id="144" name="Retângulo"/>
            <p:cNvSpPr/>
            <p:nvPr/>
          </p:nvSpPr>
          <p:spPr>
            <a:xfrm>
              <a:off x="-1" y="0"/>
              <a:ext cx="4190102" cy="31179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5" name="Put the photo over this grey rectangle.…"/>
            <p:cNvSpPr txBox="1"/>
            <p:nvPr/>
          </p:nvSpPr>
          <p:spPr>
            <a:xfrm>
              <a:off x="4762" y="1291858"/>
              <a:ext cx="41805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49" name="Google Shape;68;p47"/>
          <p:cNvGrpSpPr/>
          <p:nvPr/>
        </p:nvGrpSpPr>
        <p:grpSpPr>
          <a:xfrm>
            <a:off x="183750" y="3503250"/>
            <a:ext cx="2035800" cy="1489801"/>
            <a:chOff x="0" y="0"/>
            <a:chExt cx="2035799" cy="1489800"/>
          </a:xfrm>
        </p:grpSpPr>
        <p:sp>
          <p:nvSpPr>
            <p:cNvPr id="147" name="Retângulo"/>
            <p:cNvSpPr/>
            <p:nvPr/>
          </p:nvSpPr>
          <p:spPr>
            <a:xfrm>
              <a:off x="0" y="-1"/>
              <a:ext cx="20358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48" name="Put the photo over this grey rectangle.…"/>
            <p:cNvSpPr txBox="1"/>
            <p:nvPr/>
          </p:nvSpPr>
          <p:spPr>
            <a:xfrm>
              <a:off x="4762" y="211108"/>
              <a:ext cx="20262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52" name="Google Shape;69;p47"/>
          <p:cNvGrpSpPr/>
          <p:nvPr/>
        </p:nvGrpSpPr>
        <p:grpSpPr>
          <a:xfrm>
            <a:off x="2353779" y="3503250"/>
            <a:ext cx="2020201" cy="1489801"/>
            <a:chOff x="0" y="0"/>
            <a:chExt cx="2020199" cy="1489800"/>
          </a:xfrm>
        </p:grpSpPr>
        <p:sp>
          <p:nvSpPr>
            <p:cNvPr id="150" name="Retângulo"/>
            <p:cNvSpPr/>
            <p:nvPr/>
          </p:nvSpPr>
          <p:spPr>
            <a:xfrm>
              <a:off x="0" y="-1"/>
              <a:ext cx="2020200" cy="1489802"/>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51" name="Put the photo over this grey rectangle.…"/>
            <p:cNvSpPr txBox="1"/>
            <p:nvPr/>
          </p:nvSpPr>
          <p:spPr>
            <a:xfrm>
              <a:off x="4762" y="211108"/>
              <a:ext cx="20106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53" name="Nível um…"/>
          <p:cNvSpPr txBox="1">
            <a:spLocks noGrp="1"/>
          </p:cNvSpPr>
          <p:nvPr>
            <p:ph type="body" sz="quarter" idx="1"/>
          </p:nvPr>
        </p:nvSpPr>
        <p:spPr>
          <a:xfrm>
            <a:off x="4566375" y="1933874"/>
            <a:ext cx="3554101" cy="1376401"/>
          </a:xfrm>
          <a:prstGeom prst="rect">
            <a:avLst/>
          </a:prstGeom>
          <a:solidFill>
            <a:srgbClr val="FFFFFF"/>
          </a:solidFill>
        </p:spPr>
        <p:txBody>
          <a:bodyPr anchor="ct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BLANK_2">
    <p:spTree>
      <p:nvGrpSpPr>
        <p:cNvPr id="1" name=""/>
        <p:cNvGrpSpPr/>
        <p:nvPr/>
      </p:nvGrpSpPr>
      <p:grpSpPr>
        <a:xfrm>
          <a:off x="0" y="0"/>
          <a:ext cx="0" cy="0"/>
          <a:chOff x="0" y="0"/>
          <a:chExt cx="0" cy="0"/>
        </a:xfrm>
      </p:grpSpPr>
      <p:pic>
        <p:nvPicPr>
          <p:cNvPr id="16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6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6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63" name="Google Shape;73;p48" descr="Google Shape;73;p48"/>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64" name="Texto do título"/>
          <p:cNvSpPr txBox="1">
            <a:spLocks noGrp="1"/>
          </p:cNvSpPr>
          <p:nvPr>
            <p:ph type="title"/>
          </p:nvPr>
        </p:nvSpPr>
        <p:spPr>
          <a:xfrm>
            <a:off x="668075" y="896725"/>
            <a:ext cx="7774800" cy="637201"/>
          </a:xfrm>
          <a:prstGeom prst="rect">
            <a:avLst/>
          </a:prstGeom>
        </p:spPr>
        <p:txBody>
          <a:bodyPr/>
          <a:lstStyle>
            <a:lvl1pPr>
              <a:defRPr sz="2500"/>
            </a:lvl1pPr>
          </a:lstStyle>
          <a:p>
            <a:r>
              <a:t>Texto do título</a:t>
            </a:r>
          </a:p>
        </p:txBody>
      </p:sp>
      <p:sp>
        <p:nvSpPr>
          <p:cNvPr id="165"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6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167" name="Google Shape;77;p48"/>
          <p:cNvSpPr txBox="1">
            <a:spLocks noGrp="1"/>
          </p:cNvSpPr>
          <p:nvPr>
            <p:ph type="body" sz="quarter" idx="21"/>
          </p:nvPr>
        </p:nvSpPr>
        <p:spPr>
          <a:xfrm>
            <a:off x="668075" y="1788299"/>
            <a:ext cx="3626400" cy="2130601"/>
          </a:xfrm>
          <a:prstGeom prst="rect">
            <a:avLst/>
          </a:prstGeom>
        </p:spPr>
        <p:txBody>
          <a:bodyPr/>
          <a:lstStyle/>
          <a:p>
            <a:endParaRPr/>
          </a:p>
        </p:txBody>
      </p:sp>
      <p:sp>
        <p:nvSpPr>
          <p:cNvPr id="168" name="Google Shape;78;p48"/>
          <p:cNvSpPr txBox="1">
            <a:spLocks noGrp="1"/>
          </p:cNvSpPr>
          <p:nvPr>
            <p:ph type="body" sz="quarter" idx="22"/>
          </p:nvPr>
        </p:nvSpPr>
        <p:spPr>
          <a:xfrm>
            <a:off x="4849500" y="1788299"/>
            <a:ext cx="3593401" cy="2130601"/>
          </a:xfrm>
          <a:prstGeom prst="rect">
            <a:avLst/>
          </a:prstGeom>
        </p:spPr>
        <p:txBody>
          <a:bodyPr/>
          <a:lstStyle/>
          <a:p>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USTOM_1">
    <p:spTree>
      <p:nvGrpSpPr>
        <p:cNvPr id="1" name=""/>
        <p:cNvGrpSpPr/>
        <p:nvPr/>
      </p:nvGrpSpPr>
      <p:grpSpPr>
        <a:xfrm>
          <a:off x="0" y="0"/>
          <a:ext cx="0" cy="0"/>
          <a:chOff x="0" y="0"/>
          <a:chExt cx="0" cy="0"/>
        </a:xfrm>
      </p:grpSpPr>
      <p:pic>
        <p:nvPicPr>
          <p:cNvPr id="17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7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7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78" name="Google Shape;80;p49"/>
          <p:cNvSpPr/>
          <p:nvPr/>
        </p:nvSpPr>
        <p:spPr>
          <a:xfrm>
            <a:off x="10124" y="4070250"/>
            <a:ext cx="1093502" cy="1073400"/>
          </a:xfrm>
          <a:prstGeom prst="rect">
            <a:avLst/>
          </a:prstGeom>
          <a:solidFill>
            <a:srgbClr val="FFFFFF"/>
          </a:solidFill>
          <a:ln>
            <a:solidFill>
              <a:srgbClr val="FFFFFF"/>
            </a:solidFill>
          </a:ln>
        </p:spPr>
        <p:txBody>
          <a:bodyPr lIns="45719" rIns="45719" anchor="ctr"/>
          <a:lstStyle/>
          <a:p>
            <a:endParaRPr/>
          </a:p>
        </p:txBody>
      </p:sp>
      <p:grpSp>
        <p:nvGrpSpPr>
          <p:cNvPr id="181" name="Google Shape;82;p49"/>
          <p:cNvGrpSpPr/>
          <p:nvPr/>
        </p:nvGrpSpPr>
        <p:grpSpPr>
          <a:xfrm>
            <a:off x="197325" y="3543808"/>
            <a:ext cx="2007600" cy="1446601"/>
            <a:chOff x="0" y="0"/>
            <a:chExt cx="2007599" cy="1446599"/>
          </a:xfrm>
        </p:grpSpPr>
        <p:sp>
          <p:nvSpPr>
            <p:cNvPr id="179"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0"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4" name="Google Shape;83;p49"/>
          <p:cNvGrpSpPr/>
          <p:nvPr/>
        </p:nvGrpSpPr>
        <p:grpSpPr>
          <a:xfrm>
            <a:off x="2402173" y="3543748"/>
            <a:ext cx="2007601" cy="1446601"/>
            <a:chOff x="0" y="0"/>
            <a:chExt cx="2007599" cy="1446599"/>
          </a:xfrm>
        </p:grpSpPr>
        <p:sp>
          <p:nvSpPr>
            <p:cNvPr id="182" name="Retângulo"/>
            <p:cNvSpPr/>
            <p:nvPr/>
          </p:nvSpPr>
          <p:spPr>
            <a:xfrm>
              <a:off x="0" y="0"/>
              <a:ext cx="2007600" cy="14466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3" name="Put the photo over this grey rectangle.…"/>
            <p:cNvSpPr txBox="1"/>
            <p:nvPr/>
          </p:nvSpPr>
          <p:spPr>
            <a:xfrm>
              <a:off x="4762" y="189508"/>
              <a:ext cx="1998076" cy="10675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87" name="Google Shape;84;p49"/>
          <p:cNvGrpSpPr/>
          <p:nvPr/>
        </p:nvGrpSpPr>
        <p:grpSpPr>
          <a:xfrm>
            <a:off x="4657499" y="2656700"/>
            <a:ext cx="4497901" cy="2486701"/>
            <a:chOff x="0" y="0"/>
            <a:chExt cx="4497900" cy="2486699"/>
          </a:xfrm>
        </p:grpSpPr>
        <p:sp>
          <p:nvSpPr>
            <p:cNvPr id="185"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6"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grpSp>
        <p:nvGrpSpPr>
          <p:cNvPr id="190" name="Google Shape;85;p49"/>
          <p:cNvGrpSpPr/>
          <p:nvPr/>
        </p:nvGrpSpPr>
        <p:grpSpPr>
          <a:xfrm>
            <a:off x="4659252" y="25"/>
            <a:ext cx="4497901" cy="2486700"/>
            <a:chOff x="0" y="0"/>
            <a:chExt cx="4497900" cy="2486699"/>
          </a:xfrm>
        </p:grpSpPr>
        <p:sp>
          <p:nvSpPr>
            <p:cNvPr id="188" name="Retângulo"/>
            <p:cNvSpPr/>
            <p:nvPr/>
          </p:nvSpPr>
          <p:spPr>
            <a:xfrm>
              <a:off x="-1" y="0"/>
              <a:ext cx="4497902" cy="2486700"/>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defRPr sz="1200"/>
              </a:pPr>
              <a:endParaRPr/>
            </a:p>
          </p:txBody>
        </p:sp>
        <p:sp>
          <p:nvSpPr>
            <p:cNvPr id="189" name="Put the photo over this grey rectangle.…"/>
            <p:cNvSpPr txBox="1"/>
            <p:nvPr/>
          </p:nvSpPr>
          <p:spPr>
            <a:xfrm>
              <a:off x="4762" y="976258"/>
              <a:ext cx="4488376"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191" name="Nível um…"/>
          <p:cNvSpPr txBox="1">
            <a:spLocks noGrp="1"/>
          </p:cNvSpPr>
          <p:nvPr>
            <p:ph type="body" sz="half" idx="1"/>
          </p:nvPr>
        </p:nvSpPr>
        <p:spPr>
          <a:xfrm>
            <a:off x="197400" y="619125"/>
            <a:ext cx="4194301" cy="2651101"/>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19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SECTION_TITLE_AND_DESCRIPTION">
    <p:spTree>
      <p:nvGrpSpPr>
        <p:cNvPr id="1" name=""/>
        <p:cNvGrpSpPr/>
        <p:nvPr/>
      </p:nvGrpSpPr>
      <p:grpSpPr>
        <a:xfrm>
          <a:off x="0" y="0"/>
          <a:ext cx="0" cy="0"/>
          <a:chOff x="0" y="0"/>
          <a:chExt cx="0" cy="0"/>
        </a:xfrm>
      </p:grpSpPr>
      <p:pic>
        <p:nvPicPr>
          <p:cNvPr id="199"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00"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01"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02" name="Google Shape;89;p50"/>
          <p:cNvSpPr/>
          <p:nvPr/>
        </p:nvSpPr>
        <p:spPr>
          <a:xfrm>
            <a:off x="4572000" y="-125"/>
            <a:ext cx="4572000" cy="5143501"/>
          </a:xfrm>
          <a:prstGeom prst="rect">
            <a:avLst/>
          </a:prstGeom>
          <a:solidFill>
            <a:srgbClr val="EEEEEE"/>
          </a:solidFill>
          <a:ln w="12700">
            <a:miter lim="400000"/>
          </a:ln>
        </p:spPr>
        <p:txBody>
          <a:bodyPr lIns="45719" rIns="45719" anchor="ctr"/>
          <a:lstStyle/>
          <a:p>
            <a:endParaRPr/>
          </a:p>
        </p:txBody>
      </p:sp>
      <p:sp>
        <p:nvSpPr>
          <p:cNvPr id="203" name="Texto do título"/>
          <p:cNvSpPr txBox="1">
            <a:spLocks noGrp="1"/>
          </p:cNvSpPr>
          <p:nvPr>
            <p:ph type="title"/>
          </p:nvPr>
        </p:nvSpPr>
        <p:spPr>
          <a:xfrm>
            <a:off x="265500" y="1233175"/>
            <a:ext cx="4045200" cy="1482301"/>
          </a:xfrm>
          <a:prstGeom prst="rect">
            <a:avLst/>
          </a:prstGeom>
        </p:spPr>
        <p:txBody>
          <a:bodyPr anchor="b"/>
          <a:lstStyle>
            <a:lvl1pPr algn="ctr">
              <a:defRPr sz="4300"/>
            </a:lvl1pPr>
          </a:lstStyle>
          <a:p>
            <a:r>
              <a:t>Texto do título</a:t>
            </a:r>
          </a:p>
        </p:txBody>
      </p:sp>
      <p:sp>
        <p:nvSpPr>
          <p:cNvPr id="204" name="Nível um…"/>
          <p:cNvSpPr txBox="1">
            <a:spLocks noGrp="1"/>
          </p:cNvSpPr>
          <p:nvPr>
            <p:ph type="body" sz="quarter" idx="1"/>
          </p:nvPr>
        </p:nvSpPr>
        <p:spPr>
          <a:xfrm>
            <a:off x="265500" y="2803075"/>
            <a:ext cx="4045200" cy="1235101"/>
          </a:xfrm>
          <a:prstGeom prst="rect">
            <a:avLst/>
          </a:prstGeom>
        </p:spPr>
        <p:txBody>
          <a:bodyPr/>
          <a:lstStyle>
            <a:lvl1pPr marL="304800" indent="-152400" algn="ctr">
              <a:lnSpc>
                <a:spcPct val="100000"/>
              </a:lnSpc>
              <a:buClrTx/>
              <a:buSzTx/>
              <a:buFontTx/>
              <a:buNone/>
              <a:defRPr sz="2100"/>
            </a:lvl1pPr>
            <a:lvl2pPr marL="304800" indent="304800" algn="ctr">
              <a:lnSpc>
                <a:spcPct val="100000"/>
              </a:lnSpc>
              <a:buClrTx/>
              <a:buSzTx/>
              <a:buFontTx/>
              <a:buNone/>
              <a:defRPr sz="2100"/>
            </a:lvl2pPr>
            <a:lvl3pPr marL="304800" indent="762000" algn="ctr">
              <a:lnSpc>
                <a:spcPct val="100000"/>
              </a:lnSpc>
              <a:buClrTx/>
              <a:buSzTx/>
              <a:buFontTx/>
              <a:buNone/>
              <a:defRPr sz="2100"/>
            </a:lvl3pPr>
            <a:lvl4pPr marL="304800" indent="1219200" algn="ctr">
              <a:lnSpc>
                <a:spcPct val="100000"/>
              </a:lnSpc>
              <a:buClrTx/>
              <a:buSzTx/>
              <a:buFontTx/>
              <a:buNone/>
              <a:defRPr sz="2100"/>
            </a:lvl4pPr>
            <a:lvl5pPr marL="304800" indent="1676400" algn="ctr">
              <a:lnSpc>
                <a:spcPct val="100000"/>
              </a:lnSpc>
              <a:buClrTx/>
              <a:buSzTx/>
              <a:buFontTx/>
              <a:buNone/>
              <a:defRPr sz="2100"/>
            </a:lvl5pPr>
          </a:lstStyle>
          <a:p>
            <a:r>
              <a:t>Nível um</a:t>
            </a:r>
          </a:p>
          <a:p>
            <a:pPr lvl="1"/>
            <a:r>
              <a:t>Nível dois</a:t>
            </a:r>
          </a:p>
          <a:p>
            <a:pPr lvl="2"/>
            <a:r>
              <a:t>Nível três</a:t>
            </a:r>
          </a:p>
          <a:p>
            <a:pPr lvl="3"/>
            <a:r>
              <a:t>Nível quatro</a:t>
            </a:r>
          </a:p>
          <a:p>
            <a:pPr lvl="4"/>
            <a:r>
              <a:t>Nível cinco</a:t>
            </a:r>
          </a:p>
        </p:txBody>
      </p:sp>
      <p:sp>
        <p:nvSpPr>
          <p:cNvPr id="205" name="Google Shape;92;p50"/>
          <p:cNvSpPr txBox="1">
            <a:spLocks noGrp="1"/>
          </p:cNvSpPr>
          <p:nvPr>
            <p:ph type="body" sz="quarter" idx="21"/>
          </p:nvPr>
        </p:nvSpPr>
        <p:spPr>
          <a:xfrm>
            <a:off x="4899824" y="1375124"/>
            <a:ext cx="3532801" cy="2115601"/>
          </a:xfrm>
          <a:prstGeom prst="rect">
            <a:avLst/>
          </a:prstGeom>
        </p:spPr>
        <p:txBody>
          <a:bodyPr/>
          <a:lstStyle/>
          <a:p>
            <a:endParaRPr/>
          </a:p>
        </p:txBody>
      </p:sp>
      <p:sp>
        <p:nvSpPr>
          <p:cNvPr id="20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BLANK_1_2">
    <p:spTree>
      <p:nvGrpSpPr>
        <p:cNvPr id="1" name=""/>
        <p:cNvGrpSpPr/>
        <p:nvPr/>
      </p:nvGrpSpPr>
      <p:grpSpPr>
        <a:xfrm>
          <a:off x="0" y="0"/>
          <a:ext cx="0" cy="0"/>
          <a:chOff x="0" y="0"/>
          <a:chExt cx="0" cy="0"/>
        </a:xfrm>
      </p:grpSpPr>
      <p:pic>
        <p:nvPicPr>
          <p:cNvPr id="213"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14"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15"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16"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17" name="Google Shape;96;p51"/>
          <p:cNvSpPr txBox="1"/>
          <p:nvPr/>
        </p:nvSpPr>
        <p:spPr>
          <a:xfrm>
            <a:off x="2290800" y="1218399"/>
            <a:ext cx="1812001" cy="6043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defRPr sz="2800" b="1">
                <a:latin typeface="Helvetica Neue"/>
                <a:ea typeface="Helvetica Neue"/>
                <a:cs typeface="Helvetica Neue"/>
                <a:sym typeface="Helvetica Neue"/>
              </a:defRPr>
            </a:lvl1pPr>
          </a:lstStyle>
          <a:p>
            <a:r>
              <a:t>Contact</a:t>
            </a:r>
          </a:p>
        </p:txBody>
      </p:sp>
      <p:sp>
        <p:nvSpPr>
          <p:cNvPr id="218" name="Google Shape;97;p51"/>
          <p:cNvSpPr txBox="1"/>
          <p:nvPr/>
        </p:nvSpPr>
        <p:spPr>
          <a:xfrm>
            <a:off x="2290800" y="1928049"/>
            <a:ext cx="4136100" cy="16084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p>
            <a:pPr>
              <a:lnSpc>
                <a:spcPct val="115000"/>
              </a:lnSpc>
              <a:defRPr sz="1300" b="1">
                <a:solidFill>
                  <a:srgbClr val="151B26"/>
                </a:solidFill>
                <a:latin typeface="Helvetica Neue"/>
                <a:ea typeface="Helvetica Neue"/>
                <a:cs typeface="Helvetica Neue"/>
                <a:sym typeface="Helvetica Neue"/>
              </a:defRPr>
            </a:pPr>
            <a:r>
              <a:t>General Secretariat for Synod of Bishops</a:t>
            </a:r>
            <a:endParaRPr sz="1500"/>
          </a:p>
          <a:p>
            <a:pPr>
              <a:lnSpc>
                <a:spcPct val="115000"/>
              </a:lnSpc>
              <a:defRPr sz="1200">
                <a:solidFill>
                  <a:srgbClr val="151B26"/>
                </a:solidFill>
                <a:latin typeface="Helvetica Neue"/>
                <a:ea typeface="Helvetica Neue"/>
                <a:cs typeface="Helvetica Neue"/>
                <a:sym typeface="Helvetica Neue"/>
              </a:defRPr>
            </a:pPr>
            <a:endParaRPr sz="1500"/>
          </a:p>
          <a:p>
            <a:pPr>
              <a:lnSpc>
                <a:spcPct val="115000"/>
              </a:lnSpc>
              <a:defRPr sz="1200">
                <a:solidFill>
                  <a:srgbClr val="151B26"/>
                </a:solidFill>
                <a:latin typeface="Helvetica Neue"/>
                <a:ea typeface="Helvetica Neue"/>
                <a:cs typeface="Helvetica Neue"/>
                <a:sym typeface="Helvetica Neue"/>
              </a:defRPr>
            </a:pPr>
            <a:r>
              <a:t>Via della Conciliazione 34 - 00120 Città del Vaticano</a:t>
            </a:r>
          </a:p>
          <a:p>
            <a:pPr>
              <a:lnSpc>
                <a:spcPct val="115000"/>
              </a:lnSpc>
              <a:defRPr sz="1200">
                <a:solidFill>
                  <a:srgbClr val="151B26"/>
                </a:solidFill>
                <a:latin typeface="Helvetica Neue"/>
                <a:ea typeface="Helvetica Neue"/>
                <a:cs typeface="Helvetica Neue"/>
                <a:sym typeface="Helvetica Neue"/>
              </a:defRPr>
            </a:pPr>
            <a:endParaRPr/>
          </a:p>
          <a:p>
            <a:pPr>
              <a:lnSpc>
                <a:spcPct val="115000"/>
              </a:lnSpc>
              <a:defRPr sz="1200">
                <a:latin typeface="Helvetica Neue"/>
                <a:ea typeface="Helvetica Neue"/>
                <a:cs typeface="Helvetica Neue"/>
                <a:sym typeface="Helvetica Neue"/>
              </a:defRPr>
            </a:pPr>
            <a:r>
              <a:t>Phone: </a:t>
            </a:r>
            <a:r>
              <a:rPr>
                <a:solidFill>
                  <a:srgbClr val="151B26"/>
                </a:solidFill>
              </a:rPr>
              <a:t>(+39) 06 698 84821 / 84324</a:t>
            </a:r>
          </a:p>
          <a:p>
            <a:pPr>
              <a:lnSpc>
                <a:spcPct val="115000"/>
              </a:lnSpc>
              <a:defRPr sz="1200">
                <a:latin typeface="Helvetica Neue"/>
                <a:ea typeface="Helvetica Neue"/>
                <a:cs typeface="Helvetica Neue"/>
                <a:sym typeface="Helvetica Neue"/>
              </a:defRPr>
            </a:pPr>
            <a:r>
              <a:t>synodus@synod.va </a:t>
            </a:r>
          </a:p>
          <a:p>
            <a:pPr>
              <a:lnSpc>
                <a:spcPct val="115000"/>
              </a:lnSpc>
              <a:defRPr sz="1200" u="sng">
                <a:solidFill>
                  <a:srgbClr val="0000FF"/>
                </a:solidFill>
                <a:latin typeface="Helvetica Neue"/>
                <a:ea typeface="Helvetica Neue"/>
                <a:cs typeface="Helvetica Neue"/>
                <a:sym typeface="Helvetica Neue"/>
              </a:defRPr>
            </a:pPr>
            <a:r>
              <a:rPr>
                <a:uFill>
                  <a:solidFill>
                    <a:srgbClr val="0000FF"/>
                  </a:solidFill>
                </a:uFill>
                <a:hlinkClick r:id="rId4"/>
              </a:rPr>
              <a:t>www.synod.va</a:t>
            </a:r>
          </a:p>
        </p:txBody>
      </p:sp>
      <p:pic>
        <p:nvPicPr>
          <p:cNvPr id="219" name="Google Shape;98;p51" descr="Google Shape;98;p51">
            <a:hlinkClick r:id="rId5"/>
          </p:cNvPr>
          <p:cNvPicPr>
            <a:picLocks noChangeAspect="1"/>
          </p:cNvPicPr>
          <p:nvPr/>
        </p:nvPicPr>
        <p:blipFill>
          <a:blip r:embed="rId6"/>
          <a:stretch>
            <a:fillRect/>
          </a:stretch>
        </p:blipFill>
        <p:spPr>
          <a:xfrm>
            <a:off x="2854075" y="3799725"/>
            <a:ext cx="330398" cy="330401"/>
          </a:xfrm>
          <a:prstGeom prst="rect">
            <a:avLst/>
          </a:prstGeom>
          <a:ln w="12700">
            <a:miter lim="400000"/>
          </a:ln>
        </p:spPr>
      </p:pic>
      <p:pic>
        <p:nvPicPr>
          <p:cNvPr id="220" name="Google Shape;99;p51" descr="Google Shape;99;p51">
            <a:hlinkClick r:id="rId7"/>
          </p:cNvPr>
          <p:cNvPicPr>
            <a:picLocks noChangeAspect="1"/>
          </p:cNvPicPr>
          <p:nvPr/>
        </p:nvPicPr>
        <p:blipFill>
          <a:blip r:embed="rId8"/>
          <a:stretch>
            <a:fillRect/>
          </a:stretch>
        </p:blipFill>
        <p:spPr>
          <a:xfrm>
            <a:off x="3348849" y="3822605"/>
            <a:ext cx="284640" cy="284642"/>
          </a:xfrm>
          <a:prstGeom prst="rect">
            <a:avLst/>
          </a:prstGeom>
          <a:ln w="12700">
            <a:miter lim="400000"/>
          </a:ln>
        </p:spPr>
      </p:pic>
      <p:sp>
        <p:nvSpPr>
          <p:cNvPr id="221" name="Google Shape;100;p51"/>
          <p:cNvSpPr/>
          <p:nvPr/>
        </p:nvSpPr>
        <p:spPr>
          <a:xfrm>
            <a:off x="2405075" y="1785950"/>
            <a:ext cx="3334801" cy="1"/>
          </a:xfrm>
          <a:prstGeom prst="line">
            <a:avLst/>
          </a:prstGeom>
          <a:ln w="19050">
            <a:solidFill>
              <a:srgbClr val="DEAB6F"/>
            </a:solidFill>
          </a:ln>
        </p:spPr>
        <p:txBody>
          <a:bodyPr lIns="45719" rIns="45719"/>
          <a:lstStyle/>
          <a:p>
            <a:endParaRPr/>
          </a:p>
        </p:txBody>
      </p:sp>
      <p:pic>
        <p:nvPicPr>
          <p:cNvPr id="222" name="Google Shape;101;p51" descr="Google Shape;101;p51">
            <a:hlinkClick r:id="rId9"/>
          </p:cNvPr>
          <p:cNvPicPr>
            <a:picLocks noChangeAspect="1"/>
          </p:cNvPicPr>
          <p:nvPr/>
        </p:nvPicPr>
        <p:blipFill>
          <a:blip r:embed="rId10"/>
          <a:srcRect l="2417" r="2416"/>
          <a:stretch>
            <a:fillRect/>
          </a:stretch>
        </p:blipFill>
        <p:spPr>
          <a:xfrm>
            <a:off x="2405075" y="3822613"/>
            <a:ext cx="284626" cy="284626"/>
          </a:xfrm>
          <a:prstGeom prst="rect">
            <a:avLst/>
          </a:prstGeom>
          <a:ln w="12700">
            <a:miter lim="400000"/>
          </a:ln>
        </p:spPr>
      </p:pic>
      <p:pic>
        <p:nvPicPr>
          <p:cNvPr id="223" name="Google Shape;102;p51" descr="Google Shape;102;p51">
            <a:hlinkClick r:id="rId7"/>
          </p:cNvPr>
          <p:cNvPicPr>
            <a:picLocks noChangeAspect="1"/>
          </p:cNvPicPr>
          <p:nvPr/>
        </p:nvPicPr>
        <p:blipFill>
          <a:blip r:embed="rId11"/>
          <a:srcRect t="2325" b="2326"/>
          <a:stretch>
            <a:fillRect/>
          </a:stretch>
        </p:blipFill>
        <p:spPr>
          <a:xfrm>
            <a:off x="3797849" y="3822605"/>
            <a:ext cx="284639" cy="284642"/>
          </a:xfrm>
          <a:prstGeom prst="rect">
            <a:avLst/>
          </a:prstGeom>
          <a:ln w="12700">
            <a:miter lim="400000"/>
          </a:ln>
        </p:spPr>
      </p:pic>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BLANK_1_1">
    <p:spTree>
      <p:nvGrpSpPr>
        <p:cNvPr id="1" name=""/>
        <p:cNvGrpSpPr/>
        <p:nvPr/>
      </p:nvGrpSpPr>
      <p:grpSpPr>
        <a:xfrm>
          <a:off x="0" y="0"/>
          <a:ext cx="0" cy="0"/>
          <a:chOff x="0" y="0"/>
          <a:chExt cx="0" cy="0"/>
        </a:xfrm>
      </p:grpSpPr>
      <p:pic>
        <p:nvPicPr>
          <p:cNvPr id="23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3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3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33" name="Google Shape;104;p52"/>
          <p:cNvSpPr/>
          <p:nvPr/>
        </p:nvSpPr>
        <p:spPr>
          <a:xfrm>
            <a:off x="-79326" y="-52901"/>
            <a:ext cx="9308402" cy="5262602"/>
          </a:xfrm>
          <a:prstGeom prst="rect">
            <a:avLst/>
          </a:prstGeom>
          <a:solidFill>
            <a:srgbClr val="FFFFFF"/>
          </a:solidFill>
          <a:ln w="12700">
            <a:miter lim="400000"/>
          </a:ln>
        </p:spPr>
        <p:txBody>
          <a:bodyPr lIns="45719" rIns="45719" anchor="ctr"/>
          <a:lstStyle/>
          <a:p>
            <a:pPr>
              <a:defRPr sz="4900">
                <a:solidFill>
                  <a:schemeClr val="accent3"/>
                </a:solidFill>
                <a:latin typeface="Helvetica Neue"/>
                <a:ea typeface="Helvetica Neue"/>
                <a:cs typeface="Helvetica Neue"/>
                <a:sym typeface="Helvetica Neue"/>
              </a:defRPr>
            </a:pPr>
            <a:endParaRPr/>
          </a:p>
        </p:txBody>
      </p:sp>
      <p:sp>
        <p:nvSpPr>
          <p:cNvPr id="234" name="Texto do título"/>
          <p:cNvSpPr txBox="1">
            <a:spLocks noGrp="1"/>
          </p:cNvSpPr>
          <p:nvPr>
            <p:ph type="title"/>
          </p:nvPr>
        </p:nvSpPr>
        <p:spPr>
          <a:xfrm>
            <a:off x="323999" y="2151600"/>
            <a:ext cx="8454302" cy="840301"/>
          </a:xfrm>
          <a:prstGeom prst="rect">
            <a:avLst/>
          </a:prstGeom>
        </p:spPr>
        <p:txBody>
          <a:bodyPr anchor="b"/>
          <a:lstStyle>
            <a:lvl1pPr algn="ctr">
              <a:defRPr sz="4900" b="0">
                <a:solidFill>
                  <a:schemeClr val="accent1"/>
                </a:solidFill>
              </a:defRPr>
            </a:lvl1pPr>
          </a:lstStyle>
          <a:p>
            <a:r>
              <a:t>Texto do título</a:t>
            </a:r>
          </a:p>
        </p:txBody>
      </p:sp>
      <p:sp>
        <p:nvSpPr>
          <p:cNvPr id="235" name="Número do diapositivo"/>
          <p:cNvSpPr txBox="1">
            <a:spLocks noGrp="1"/>
          </p:cNvSpPr>
          <p:nvPr>
            <p:ph type="sldNum" sz="quarter" idx="2"/>
          </p:nvPr>
        </p:nvSpPr>
        <p:spPr>
          <a:xfrm>
            <a:off x="4419600" y="4627562"/>
            <a:ext cx="2133600" cy="279401"/>
          </a:xfrm>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pic>
        <p:nvPicPr>
          <p:cNvPr id="24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4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4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245" name="Texto do título"/>
          <p:cNvSpPr txBox="1">
            <a:spLocks noGrp="1"/>
          </p:cNvSpPr>
          <p:nvPr>
            <p:ph type="title"/>
          </p:nvPr>
        </p:nvSpPr>
        <p:spPr>
          <a:xfrm>
            <a:off x="852824" y="896725"/>
            <a:ext cx="7255801" cy="637201"/>
          </a:xfrm>
          <a:prstGeom prst="rect">
            <a:avLst/>
          </a:prstGeom>
        </p:spPr>
        <p:txBody>
          <a:bodyPr/>
          <a:lstStyle>
            <a:lvl1pPr>
              <a:defRPr sz="2500"/>
            </a:lvl1pPr>
          </a:lstStyle>
          <a:p>
            <a:r>
              <a:t>Texto do título</a:t>
            </a:r>
          </a:p>
        </p:txBody>
      </p:sp>
      <p:sp>
        <p:nvSpPr>
          <p:cNvPr id="246" name="Nível um…"/>
          <p:cNvSpPr txBox="1">
            <a:spLocks noGrp="1"/>
          </p:cNvSpPr>
          <p:nvPr>
            <p:ph type="body" sz="quarter" idx="1"/>
          </p:nvPr>
        </p:nvSpPr>
        <p:spPr>
          <a:xfrm>
            <a:off x="852824" y="1589673"/>
            <a:ext cx="3411601" cy="2210700"/>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247"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
        <p:nvSpPr>
          <p:cNvPr id="248" name="Google Shape;111;p53"/>
          <p:cNvSpPr txBox="1">
            <a:spLocks noGrp="1"/>
          </p:cNvSpPr>
          <p:nvPr>
            <p:ph type="body" sz="quarter" idx="21"/>
          </p:nvPr>
        </p:nvSpPr>
        <p:spPr>
          <a:xfrm>
            <a:off x="4697050" y="1589674"/>
            <a:ext cx="3411601" cy="2210701"/>
          </a:xfrm>
          <a:prstGeom prst="rect">
            <a:avLst/>
          </a:prstGeom>
        </p:spPr>
        <p:txBody>
          <a:bodyPr/>
          <a:lstStyle/>
          <a:p>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BLANK_1">
    <p:spTree>
      <p:nvGrpSpPr>
        <p:cNvPr id="1" name=""/>
        <p:cNvGrpSpPr/>
        <p:nvPr/>
      </p:nvGrpSpPr>
      <p:grpSpPr>
        <a:xfrm>
          <a:off x="0" y="0"/>
          <a:ext cx="0" cy="0"/>
          <a:chOff x="0" y="0"/>
          <a:chExt cx="0" cy="0"/>
        </a:xfrm>
      </p:grpSpPr>
      <p:pic>
        <p:nvPicPr>
          <p:cNvPr id="255"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56"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57"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258" name="Google Shape;113;p54" descr="Google Shape;113;p5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259" name="Número do diapositivo"/>
          <p:cNvSpPr txBox="1">
            <a:spLocks noGrp="1"/>
          </p:cNvSpPr>
          <p:nvPr>
            <p:ph type="sldNum" sz="quarter" idx="2"/>
          </p:nvPr>
        </p:nvSpPr>
        <p:spPr>
          <a:xfrm>
            <a:off x="8798746" y="4287711"/>
            <a:ext cx="280286" cy="269617"/>
          </a:xfrm>
          <a:prstGeom prst="rect">
            <a:avLst/>
          </a:prstGeom>
        </p:spPr>
        <p:txBody>
          <a:bodyPr anchor="t"/>
          <a:lstStyle>
            <a:lvl1pPr>
              <a:defRPr>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pic>
        <p:nvPicPr>
          <p:cNvPr id="27"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28"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29"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32" name="Google Shape;18;p39"/>
          <p:cNvGrpSpPr/>
          <p:nvPr/>
        </p:nvGrpSpPr>
        <p:grpSpPr>
          <a:xfrm>
            <a:off x="0" y="-50"/>
            <a:ext cx="4575000" cy="5143501"/>
            <a:chOff x="0" y="-24"/>
            <a:chExt cx="4574999" cy="5143500"/>
          </a:xfrm>
        </p:grpSpPr>
        <p:sp>
          <p:nvSpPr>
            <p:cNvPr id="30" name="Retângulo"/>
            <p:cNvSpPr/>
            <p:nvPr/>
          </p:nvSpPr>
          <p:spPr>
            <a:xfrm>
              <a:off x="0" y="-25"/>
              <a:ext cx="4575000" cy="5143501"/>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000">
                  <a:latin typeface="Helvetica Neue"/>
                  <a:ea typeface="Helvetica Neue"/>
                  <a:cs typeface="Helvetica Neue"/>
                  <a:sym typeface="Helvetica Neue"/>
                </a:defRPr>
              </a:pPr>
              <a:endParaRPr/>
            </a:p>
          </p:txBody>
        </p:sp>
        <p:sp>
          <p:nvSpPr>
            <p:cNvPr id="31" name="Put the photo over this grey rectangle.…"/>
            <p:cNvSpPr txBox="1"/>
            <p:nvPr/>
          </p:nvSpPr>
          <p:spPr>
            <a:xfrm>
              <a:off x="0" y="2304633"/>
              <a:ext cx="4575000"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33" name="Nível um…"/>
          <p:cNvSpPr txBox="1">
            <a:spLocks noGrp="1"/>
          </p:cNvSpPr>
          <p:nvPr>
            <p:ph type="body" sz="quarter" idx="1"/>
          </p:nvPr>
        </p:nvSpPr>
        <p:spPr>
          <a:xfrm>
            <a:off x="4879049" y="1586674"/>
            <a:ext cx="2816401" cy="1824602"/>
          </a:xfrm>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34"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and two columns text">
    <p:spTree>
      <p:nvGrpSpPr>
        <p:cNvPr id="1" name=""/>
        <p:cNvGrpSpPr/>
        <p:nvPr/>
      </p:nvGrpSpPr>
      <p:grpSpPr>
        <a:xfrm>
          <a:off x="0" y="0"/>
          <a:ext cx="0" cy="0"/>
          <a:chOff x="0" y="0"/>
          <a:chExt cx="0" cy="0"/>
        </a:xfrm>
      </p:grpSpPr>
      <p:pic>
        <p:nvPicPr>
          <p:cNvPr id="41"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42"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43"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44" name="Texto do título"/>
          <p:cNvSpPr txBox="1">
            <a:spLocks noGrp="1"/>
          </p:cNvSpPr>
          <p:nvPr>
            <p:ph type="title"/>
          </p:nvPr>
        </p:nvSpPr>
        <p:spPr>
          <a:xfrm>
            <a:off x="276299" y="1227975"/>
            <a:ext cx="4802701" cy="637201"/>
          </a:xfrm>
          <a:prstGeom prst="rect">
            <a:avLst/>
          </a:prstGeom>
        </p:spPr>
        <p:txBody>
          <a:bodyPr/>
          <a:lstStyle>
            <a:lvl1pPr>
              <a:defRPr sz="2500"/>
            </a:lvl1pPr>
          </a:lstStyle>
          <a:p>
            <a:r>
              <a:t>Texto do título</a:t>
            </a:r>
          </a:p>
        </p:txBody>
      </p:sp>
      <p:sp>
        <p:nvSpPr>
          <p:cNvPr id="45" name="Nível um…"/>
          <p:cNvSpPr txBox="1">
            <a:spLocks noGrp="1"/>
          </p:cNvSpPr>
          <p:nvPr>
            <p:ph type="body" sz="quarter" idx="1"/>
          </p:nvPr>
        </p:nvSpPr>
        <p:spPr>
          <a:xfrm>
            <a:off x="2834750" y="1946649"/>
            <a:ext cx="2244301" cy="2127301"/>
          </a:xfrm>
          <a:prstGeom prst="rect">
            <a:avLst/>
          </a:prstGeom>
        </p:spPr>
        <p:txBody>
          <a:bodyPr/>
          <a:lstStyle/>
          <a:p>
            <a:r>
              <a:t>Nível um</a:t>
            </a:r>
          </a:p>
          <a:p>
            <a:pPr lvl="1"/>
            <a:r>
              <a:t>Nível dois</a:t>
            </a:r>
          </a:p>
          <a:p>
            <a:pPr lvl="2"/>
            <a:r>
              <a:t>Nível três</a:t>
            </a:r>
          </a:p>
          <a:p>
            <a:pPr lvl="3"/>
            <a:r>
              <a:t>Nível quatro</a:t>
            </a:r>
          </a:p>
          <a:p>
            <a:pPr lvl="4"/>
            <a:r>
              <a:t>Nível cinco</a:t>
            </a:r>
          </a:p>
        </p:txBody>
      </p:sp>
      <p:grpSp>
        <p:nvGrpSpPr>
          <p:cNvPr id="48" name="Google Shape;24;p40"/>
          <p:cNvGrpSpPr/>
          <p:nvPr/>
        </p:nvGrpSpPr>
        <p:grpSpPr>
          <a:xfrm>
            <a:off x="5298374" y="0"/>
            <a:ext cx="3845702" cy="5143500"/>
            <a:chOff x="0" y="0"/>
            <a:chExt cx="3845700" cy="5143500"/>
          </a:xfrm>
        </p:grpSpPr>
        <p:sp>
          <p:nvSpPr>
            <p:cNvPr id="46" name="Retângulo"/>
            <p:cNvSpPr/>
            <p:nvPr/>
          </p:nvSpPr>
          <p:spPr>
            <a:xfrm>
              <a:off x="-1" y="0"/>
              <a:ext cx="3845702"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47" name="Put the photo over this grey rectangle.…"/>
            <p:cNvSpPr txBox="1"/>
            <p:nvPr/>
          </p:nvSpPr>
          <p:spPr>
            <a:xfrm>
              <a:off x="-1" y="2304658"/>
              <a:ext cx="3845702"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49"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50" name="Google Shape;27;p40"/>
          <p:cNvSpPr txBox="1">
            <a:spLocks noGrp="1"/>
          </p:cNvSpPr>
          <p:nvPr>
            <p:ph type="body" sz="quarter" idx="21"/>
          </p:nvPr>
        </p:nvSpPr>
        <p:spPr>
          <a:xfrm>
            <a:off x="276299" y="1946649"/>
            <a:ext cx="2244301" cy="2127301"/>
          </a:xfrm>
          <a:prstGeom prst="rect">
            <a:avLst/>
          </a:prstGeom>
        </p:spPr>
        <p:txBody>
          <a:bodyPr/>
          <a:lstStyle/>
          <a:p>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OBJECT">
    <p:spTree>
      <p:nvGrpSpPr>
        <p:cNvPr id="1" name=""/>
        <p:cNvGrpSpPr/>
        <p:nvPr/>
      </p:nvGrpSpPr>
      <p:grpSpPr>
        <a:xfrm>
          <a:off x="0" y="0"/>
          <a:ext cx="0" cy="0"/>
          <a:chOff x="0" y="0"/>
          <a:chExt cx="0" cy="0"/>
        </a:xfrm>
      </p:grpSpPr>
      <p:sp>
        <p:nvSpPr>
          <p:cNvPr id="57" name="Texto do título"/>
          <p:cNvSpPr txBox="1">
            <a:spLocks noGrp="1"/>
          </p:cNvSpPr>
          <p:nvPr>
            <p:ph type="title"/>
          </p:nvPr>
        </p:nvSpPr>
        <p:spPr>
          <a:prstGeom prst="rect">
            <a:avLst/>
          </a:prstGeom>
        </p:spPr>
        <p:txBody>
          <a:bodyPr/>
          <a:lstStyle/>
          <a:p>
            <a:r>
              <a:t>Texto do título</a:t>
            </a:r>
          </a:p>
        </p:txBody>
      </p:sp>
      <p:sp>
        <p:nvSpPr>
          <p:cNvPr id="58" name="Nível um…"/>
          <p:cNvSpPr txBox="1">
            <a:spLocks noGrp="1"/>
          </p:cNvSpPr>
          <p:nvPr>
            <p:ph type="body" idx="1"/>
          </p:nvPr>
        </p:nvSpPr>
        <p:spPr>
          <a:prstGeom prst="rect">
            <a:avLst/>
          </a:prstGeom>
        </p:spPr>
        <p:txBody>
          <a:bodyPr/>
          <a:lstStyle/>
          <a:p>
            <a:r>
              <a:t>Nível um</a:t>
            </a:r>
          </a:p>
          <a:p>
            <a:pPr lvl="1"/>
            <a:r>
              <a:t>Nível dois</a:t>
            </a:r>
          </a:p>
          <a:p>
            <a:pPr lvl="2"/>
            <a:r>
              <a:t>Nível três</a:t>
            </a:r>
          </a:p>
          <a:p>
            <a:pPr lvl="3"/>
            <a:r>
              <a:t>Nível quatro</a:t>
            </a:r>
          </a:p>
          <a:p>
            <a:pPr lvl="4"/>
            <a:r>
              <a:t>Nível cinco</a:t>
            </a:r>
          </a:p>
        </p:txBody>
      </p:sp>
      <p:sp>
        <p:nvSpPr>
          <p:cNvPr id="59"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6"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67"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68"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grpSp>
        <p:nvGrpSpPr>
          <p:cNvPr id="71" name="Google Shape;35;p42"/>
          <p:cNvGrpSpPr/>
          <p:nvPr/>
        </p:nvGrpSpPr>
        <p:grpSpPr>
          <a:xfrm>
            <a:off x="249" y="0"/>
            <a:ext cx="9144001" cy="5143500"/>
            <a:chOff x="124" y="0"/>
            <a:chExt cx="9144000" cy="5143500"/>
          </a:xfrm>
        </p:grpSpPr>
        <p:sp>
          <p:nvSpPr>
            <p:cNvPr id="69" name="Retângulo"/>
            <p:cNvSpPr/>
            <p:nvPr/>
          </p:nvSpPr>
          <p:spPr>
            <a:xfrm>
              <a:off x="124" y="0"/>
              <a:ext cx="9144001" cy="5143500"/>
            </a:xfrm>
            <a:prstGeom prst="rect">
              <a:avLst/>
            </a:prstGeom>
            <a:solidFill>
              <a:srgbClr val="B7B7B7"/>
            </a:solidFill>
            <a:ln w="12700" cap="flat">
              <a:noFill/>
              <a:miter lim="400000"/>
            </a:ln>
            <a:effectLst/>
          </p:spPr>
          <p:txBody>
            <a:bodyPr wrap="square" lIns="45719" tIns="45719" rIns="45719" bIns="45719" numCol="1" anchor="ctr">
              <a:noAutofit/>
            </a:bodyPr>
            <a:lstStyle/>
            <a:p>
              <a:pPr algn="ctr">
                <a:defRPr sz="1200"/>
              </a:pPr>
              <a:endParaRPr/>
            </a:p>
          </p:txBody>
        </p:sp>
        <p:sp>
          <p:nvSpPr>
            <p:cNvPr id="70" name="Put the photo over this grey rectangle.…"/>
            <p:cNvSpPr txBox="1"/>
            <p:nvPr/>
          </p:nvSpPr>
          <p:spPr>
            <a:xfrm>
              <a:off x="124" y="2304658"/>
              <a:ext cx="9144001" cy="5341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
        <p:nvSpPr>
          <p:cNvPr id="72"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rgbClr val="FFFFFF"/>
                </a:solidFill>
              </a:defRPr>
            </a:lvl1pPr>
          </a:lstStyle>
          <a:p>
            <a:fld id="{86CB4B4D-7CA3-9044-876B-883B54F8677D}" type="slidenum">
              <a:t>‹N›</a:t>
            </a:fld>
            <a:endParaRPr/>
          </a:p>
        </p:txBody>
      </p:sp>
      <p:sp>
        <p:nvSpPr>
          <p:cNvPr id="73" name="Nível um…"/>
          <p:cNvSpPr txBox="1">
            <a:spLocks noGrp="1"/>
          </p:cNvSpPr>
          <p:nvPr>
            <p:ph type="body" sz="quarter" idx="1"/>
          </p:nvPr>
        </p:nvSpPr>
        <p:spPr>
          <a:xfrm>
            <a:off x="678375" y="1670624"/>
            <a:ext cx="5082900" cy="1154401"/>
          </a:xfrm>
          <a:prstGeom prst="rect">
            <a:avLst/>
          </a:prstGeom>
        </p:spPr>
        <p:txBody>
          <a:bodyPr/>
          <a:lstStyle/>
          <a:p>
            <a:r>
              <a:t>Nível um</a:t>
            </a:r>
          </a:p>
          <a:p>
            <a:pPr lvl="1"/>
            <a:r>
              <a:t>Nível dois</a:t>
            </a:r>
          </a:p>
          <a:p>
            <a:pPr lvl="2"/>
            <a:r>
              <a:t>Nível três</a:t>
            </a:r>
          </a:p>
          <a:p>
            <a:pPr lvl="3"/>
            <a:r>
              <a:t>Nível quatro</a:t>
            </a:r>
          </a:p>
          <a:p>
            <a:pPr lvl="4"/>
            <a:r>
              <a:t>Nível cinco</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ig title">
    <p:spTree>
      <p:nvGrpSpPr>
        <p:cNvPr id="1" name=""/>
        <p:cNvGrpSpPr/>
        <p:nvPr/>
      </p:nvGrpSpPr>
      <p:grpSpPr>
        <a:xfrm>
          <a:off x="0" y="0"/>
          <a:ext cx="0" cy="0"/>
          <a:chOff x="0" y="0"/>
          <a:chExt cx="0" cy="0"/>
        </a:xfrm>
      </p:grpSpPr>
      <p:pic>
        <p:nvPicPr>
          <p:cNvPr id="8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8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8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3" name="Google Shape;39;p43"/>
          <p:cNvSpPr/>
          <p:nvPr/>
        </p:nvSpPr>
        <p:spPr>
          <a:xfrm>
            <a:off x="-20700" y="-62101"/>
            <a:ext cx="9210600" cy="5205602"/>
          </a:xfrm>
          <a:prstGeom prst="rect">
            <a:avLst/>
          </a:prstGeom>
          <a:solidFill>
            <a:srgbClr val="FFFFFF"/>
          </a:solidFill>
          <a:ln>
            <a:solidFill>
              <a:srgbClr val="FFFFFF"/>
            </a:solidFill>
          </a:ln>
        </p:spPr>
        <p:txBody>
          <a:bodyPr lIns="45719" rIns="45719" anchor="ctr"/>
          <a:lstStyle/>
          <a:p>
            <a:endParaRPr/>
          </a:p>
        </p:txBody>
      </p:sp>
      <p:pic>
        <p:nvPicPr>
          <p:cNvPr id="84" name="Google Shape;40;p43" descr="Google Shape;40;p43"/>
          <p:cNvPicPr>
            <a:picLocks noChangeAspect="1"/>
          </p:cNvPicPr>
          <p:nvPr/>
        </p:nvPicPr>
        <p:blipFill>
          <a:blip r:embed="rId4"/>
          <a:srcRect b="29968"/>
          <a:stretch>
            <a:fillRect/>
          </a:stretch>
        </p:blipFill>
        <p:spPr>
          <a:xfrm>
            <a:off x="2138850" y="2991991"/>
            <a:ext cx="6315437" cy="2151510"/>
          </a:xfrm>
          <a:prstGeom prst="rect">
            <a:avLst/>
          </a:prstGeom>
          <a:ln w="12700">
            <a:miter lim="400000"/>
          </a:ln>
        </p:spPr>
      </p:pic>
      <p:pic>
        <p:nvPicPr>
          <p:cNvPr id="85" name="Google Shape;41;p43" descr="Google Shape;41;p43"/>
          <p:cNvPicPr>
            <a:picLocks noChangeAspect="1"/>
          </p:cNvPicPr>
          <p:nvPr/>
        </p:nvPicPr>
        <p:blipFill>
          <a:blip r:embed="rId4"/>
          <a:srcRect r="13563" b="39664"/>
          <a:stretch>
            <a:fillRect/>
          </a:stretch>
        </p:blipFill>
        <p:spPr>
          <a:xfrm rot="10800000" flipH="1">
            <a:off x="3776104" y="-71576"/>
            <a:ext cx="5458821" cy="1853736"/>
          </a:xfrm>
          <a:prstGeom prst="rect">
            <a:avLst/>
          </a:prstGeom>
          <a:ln w="12700">
            <a:miter lim="400000"/>
          </a:ln>
        </p:spPr>
      </p:pic>
      <p:pic>
        <p:nvPicPr>
          <p:cNvPr id="86" name="Google Shape;42;p43" descr="Google Shape;42;p43"/>
          <p:cNvPicPr>
            <a:picLocks noChangeAspect="1"/>
          </p:cNvPicPr>
          <p:nvPr/>
        </p:nvPicPr>
        <p:blipFill>
          <a:blip r:embed="rId4"/>
          <a:srcRect l="57884" t="8301"/>
          <a:stretch>
            <a:fillRect/>
          </a:stretch>
        </p:blipFill>
        <p:spPr>
          <a:xfrm rot="10800000" flipH="1">
            <a:off x="-27400" y="2263545"/>
            <a:ext cx="2574966" cy="2727556"/>
          </a:xfrm>
          <a:prstGeom prst="rect">
            <a:avLst/>
          </a:prstGeom>
          <a:ln w="12700">
            <a:miter lim="400000"/>
          </a:ln>
        </p:spPr>
      </p:pic>
      <p:sp>
        <p:nvSpPr>
          <p:cNvPr id="87" name="Número do diapositivo"/>
          <p:cNvSpPr txBox="1">
            <a:spLocks noGrp="1"/>
          </p:cNvSpPr>
          <p:nvPr>
            <p:ph type="sldNum" sz="quarter" idx="2"/>
          </p:nvPr>
        </p:nvSpPr>
        <p:spPr>
          <a:prstGeom prst="rect">
            <a:avLst/>
          </a:prstGeom>
        </p:spPr>
        <p:txBody>
          <a:bodyPr/>
          <a:lstStyle/>
          <a:p>
            <a:fld id="{86CB4B4D-7CA3-9044-876B-883B54F8677D}" type="slidenum">
              <a:t>‹N›</a:t>
            </a:fld>
            <a:endParaRPr/>
          </a:p>
        </p:txBody>
      </p:sp>
      <p:sp>
        <p:nvSpPr>
          <p:cNvPr id="88" name="Google Shape;44;p43"/>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89" name="Texto do título"/>
          <p:cNvSpPr txBox="1">
            <a:spLocks noGrp="1"/>
          </p:cNvSpPr>
          <p:nvPr>
            <p:ph type="title"/>
          </p:nvPr>
        </p:nvSpPr>
        <p:spPr>
          <a:xfrm>
            <a:off x="124" y="1266899"/>
            <a:ext cx="9144001" cy="1704302"/>
          </a:xfrm>
          <a:prstGeom prst="rect">
            <a:avLst/>
          </a:prstGeom>
        </p:spPr>
        <p:txBody>
          <a:bodyPr/>
          <a:lstStyle>
            <a:lvl1pPr algn="ctr">
              <a:defRPr sz="9300">
                <a:solidFill>
                  <a:schemeClr val="accent1"/>
                </a:solidFill>
              </a:defRPr>
            </a:lvl1pPr>
          </a:lstStyle>
          <a:p>
            <a:r>
              <a:t>Texto do título</a:t>
            </a:r>
          </a:p>
        </p:txBody>
      </p:sp>
      <p:sp>
        <p:nvSpPr>
          <p:cNvPr id="90" name="Nível um…"/>
          <p:cNvSpPr txBox="1">
            <a:spLocks noGrp="1"/>
          </p:cNvSpPr>
          <p:nvPr>
            <p:ph type="body" sz="quarter" idx="1"/>
          </p:nvPr>
        </p:nvSpPr>
        <p:spPr>
          <a:xfrm>
            <a:off x="2350649" y="3047400"/>
            <a:ext cx="4442702" cy="555301"/>
          </a:xfrm>
          <a:prstGeom prst="rect">
            <a:avLst/>
          </a:prstGeom>
        </p:spPr>
        <p:txBody>
          <a:bodyPr anchor="b"/>
          <a:lstStyle>
            <a:lvl1pPr marL="304800" indent="-152400" algn="ctr">
              <a:buClrTx/>
              <a:buSzTx/>
              <a:buFontTx/>
              <a:buNone/>
              <a:defRPr sz="2200">
                <a:solidFill>
                  <a:schemeClr val="accent1"/>
                </a:solidFill>
              </a:defRPr>
            </a:lvl1pPr>
            <a:lvl2pPr marL="304800" indent="304800" algn="ctr">
              <a:buClrTx/>
              <a:buSzTx/>
              <a:buFontTx/>
              <a:buNone/>
              <a:defRPr sz="2200">
                <a:solidFill>
                  <a:schemeClr val="accent1"/>
                </a:solidFill>
              </a:defRPr>
            </a:lvl2pPr>
            <a:lvl3pPr marL="304800" indent="762000" algn="ctr">
              <a:buClrTx/>
              <a:buSzTx/>
              <a:buFontTx/>
              <a:buNone/>
              <a:defRPr sz="2200">
                <a:solidFill>
                  <a:schemeClr val="accent1"/>
                </a:solidFill>
              </a:defRPr>
            </a:lvl3pPr>
            <a:lvl4pPr marL="304800" indent="1219200" algn="ctr">
              <a:buClrTx/>
              <a:buSzTx/>
              <a:buFontTx/>
              <a:buNone/>
              <a:defRPr sz="2200">
                <a:solidFill>
                  <a:schemeClr val="accent1"/>
                </a:solidFill>
              </a:defRPr>
            </a:lvl4pPr>
            <a:lvl5pPr marL="304800" indent="1676400" algn="ctr">
              <a:buClrTx/>
              <a:buSzTx/>
              <a:buFontTx/>
              <a:buNone/>
              <a:defRPr sz="2200">
                <a:solidFill>
                  <a:schemeClr val="accent1"/>
                </a:solidFill>
              </a:defRPr>
            </a:lvl5pPr>
          </a:lstStyle>
          <a:p>
            <a:r>
              <a:t>Nível um</a:t>
            </a:r>
          </a:p>
          <a:p>
            <a:pPr lvl="1"/>
            <a:r>
              <a:t>Nível dois</a:t>
            </a:r>
          </a:p>
          <a:p>
            <a:pPr lvl="2"/>
            <a:r>
              <a:t>Nível três</a:t>
            </a:r>
          </a:p>
          <a:p>
            <a:pPr lvl="3"/>
            <a:r>
              <a:t>Nível quatro</a:t>
            </a:r>
          </a:p>
          <a:p>
            <a:pPr lvl="4"/>
            <a:r>
              <a:t>Nível cinco</a:t>
            </a:r>
          </a:p>
        </p:txBody>
      </p:sp>
      <p:pic>
        <p:nvPicPr>
          <p:cNvPr id="91" name="Google Shape;47;p43" descr="Google Shape;47;p43"/>
          <p:cNvPicPr>
            <a:picLocks noChangeAspect="1"/>
          </p:cNvPicPr>
          <p:nvPr/>
        </p:nvPicPr>
        <p:blipFill>
          <a:blip r:embed="rId3"/>
          <a:stretch>
            <a:fillRect/>
          </a:stretch>
        </p:blipFill>
        <p:spPr>
          <a:xfrm>
            <a:off x="1850" y="4132374"/>
            <a:ext cx="1135300" cy="1004524"/>
          </a:xfrm>
          <a:prstGeom prst="rect">
            <a:avLst/>
          </a:prstGeom>
          <a:ln w="12700">
            <a:miter lim="400000"/>
          </a:ln>
        </p:spPr>
      </p:pic>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_2_1">
    <p:spTree>
      <p:nvGrpSpPr>
        <p:cNvPr id="1" name=""/>
        <p:cNvGrpSpPr/>
        <p:nvPr/>
      </p:nvGrpSpPr>
      <p:grpSpPr>
        <a:xfrm>
          <a:off x="0" y="0"/>
          <a:ext cx="0" cy="0"/>
          <a:chOff x="0" y="0"/>
          <a:chExt cx="0" cy="0"/>
        </a:xfrm>
      </p:grpSpPr>
      <p:pic>
        <p:nvPicPr>
          <p:cNvPr id="98"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99"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00"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01" name="Google Shape;49;p44" descr="Google Shape;49;p44"/>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02" name="Nível um…"/>
          <p:cNvSpPr txBox="1">
            <a:spLocks noGrp="1"/>
          </p:cNvSpPr>
          <p:nvPr>
            <p:ph type="body" sz="quarter" idx="1"/>
          </p:nvPr>
        </p:nvSpPr>
        <p:spPr>
          <a:xfrm>
            <a:off x="1253249" y="1789500"/>
            <a:ext cx="6637502" cy="1412101"/>
          </a:xfrm>
          <a:prstGeom prst="rect">
            <a:avLst/>
          </a:prstGeom>
        </p:spPr>
        <p:txBody>
          <a:bodyPr/>
          <a:lstStyle>
            <a:lvl1pPr indent="-330200" algn="ctr">
              <a:buClr>
                <a:srgbClr val="000000"/>
              </a:buClr>
              <a:buSzPts val="1600"/>
              <a:defRPr sz="1600"/>
            </a:lvl1pPr>
            <a:lvl2pPr indent="-330200" algn="ctr">
              <a:buClr>
                <a:srgbClr val="000000"/>
              </a:buClr>
              <a:buSzPts val="1600"/>
              <a:defRPr sz="1600"/>
            </a:lvl2pPr>
            <a:lvl3pPr indent="-330200" algn="ctr">
              <a:buClr>
                <a:srgbClr val="000000"/>
              </a:buClr>
              <a:buSzPts val="1600"/>
              <a:defRPr sz="1600"/>
            </a:lvl3pPr>
            <a:lvl4pPr indent="-330200" algn="ctr">
              <a:buClr>
                <a:srgbClr val="000000"/>
              </a:buClr>
              <a:buSzPts val="1600"/>
              <a:defRPr sz="1600"/>
            </a:lvl4pPr>
            <a:lvl5pPr indent="-330200" algn="ctr">
              <a:buClr>
                <a:srgbClr val="000000"/>
              </a:buClr>
              <a:buSzPts val="1600"/>
              <a:defRPr sz="1600"/>
            </a:lvl5pPr>
          </a:lstStyle>
          <a:p>
            <a:r>
              <a:t>Nível um</a:t>
            </a:r>
          </a:p>
          <a:p>
            <a:pPr lvl="1"/>
            <a:r>
              <a:t>Nível dois</a:t>
            </a:r>
          </a:p>
          <a:p>
            <a:pPr lvl="2"/>
            <a:r>
              <a:t>Nível três</a:t>
            </a:r>
          </a:p>
          <a:p>
            <a:pPr lvl="3"/>
            <a:r>
              <a:t>Nível quatro</a:t>
            </a:r>
          </a:p>
          <a:p>
            <a:pPr lvl="4"/>
            <a:r>
              <a:t>Nível cinco</a:t>
            </a:r>
          </a:p>
        </p:txBody>
      </p:sp>
      <p:sp>
        <p:nvSpPr>
          <p:cNvPr id="103"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APTION_ONLY">
    <p:spTree>
      <p:nvGrpSpPr>
        <p:cNvPr id="1" name=""/>
        <p:cNvGrpSpPr/>
        <p:nvPr/>
      </p:nvGrpSpPr>
      <p:grpSpPr>
        <a:xfrm>
          <a:off x="0" y="0"/>
          <a:ext cx="0" cy="0"/>
          <a:chOff x="0" y="0"/>
          <a:chExt cx="0" cy="0"/>
        </a:xfrm>
      </p:grpSpPr>
      <p:pic>
        <p:nvPicPr>
          <p:cNvPr id="110"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11"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12"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pic>
        <p:nvPicPr>
          <p:cNvPr id="113" name="Google Shape;54;p45" descr="Google Shape;54;p45"/>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sp>
        <p:nvSpPr>
          <p:cNvPr id="114" name="Nível um…"/>
          <p:cNvSpPr txBox="1">
            <a:spLocks noGrp="1"/>
          </p:cNvSpPr>
          <p:nvPr>
            <p:ph type="body" sz="quarter" idx="1"/>
          </p:nvPr>
        </p:nvSpPr>
        <p:spPr>
          <a:xfrm>
            <a:off x="1073699" y="3975529"/>
            <a:ext cx="5998802" cy="605101"/>
          </a:xfrm>
          <a:prstGeom prst="rect">
            <a:avLst/>
          </a:prstGeom>
        </p:spPr>
        <p:txBody>
          <a:bodyPr anchor="ctr"/>
          <a:lstStyle>
            <a:lvl1pPr marL="228600" indent="0">
              <a:lnSpc>
                <a:spcPct val="100000"/>
              </a:lnSpc>
              <a:buClrTx/>
              <a:buSzTx/>
              <a:buFontTx/>
              <a:buNone/>
              <a:defRPr sz="2800" b="1"/>
            </a:lvl1pPr>
            <a:lvl2pPr marL="1320800" indent="-711200">
              <a:lnSpc>
                <a:spcPct val="100000"/>
              </a:lnSpc>
              <a:buClrTx/>
              <a:buSzPts val="2800"/>
              <a:buFontTx/>
              <a:defRPr sz="2800" b="1"/>
            </a:lvl2pPr>
            <a:lvl3pPr marL="1778000" indent="-711200">
              <a:lnSpc>
                <a:spcPct val="100000"/>
              </a:lnSpc>
              <a:buClrTx/>
              <a:buSzPts val="2800"/>
              <a:buFontTx/>
              <a:defRPr sz="2800" b="1"/>
            </a:lvl3pPr>
            <a:lvl4pPr marL="2235200" indent="-711200">
              <a:lnSpc>
                <a:spcPct val="100000"/>
              </a:lnSpc>
              <a:buClrTx/>
              <a:buSzPts val="2800"/>
              <a:buFontTx/>
              <a:defRPr sz="2800" b="1"/>
            </a:lvl4pPr>
            <a:lvl5pPr marL="2692400" indent="-711200">
              <a:lnSpc>
                <a:spcPct val="100000"/>
              </a:lnSpc>
              <a:buClrTx/>
              <a:buSzPts val="2800"/>
              <a:buFontTx/>
              <a:defRPr sz="2800" b="1"/>
            </a:lvl5pPr>
          </a:lstStyle>
          <a:p>
            <a:r>
              <a:t>Nível um</a:t>
            </a:r>
          </a:p>
          <a:p>
            <a:pPr lvl="1"/>
            <a:r>
              <a:t>Nível dois</a:t>
            </a:r>
          </a:p>
          <a:p>
            <a:pPr lvl="2"/>
            <a:r>
              <a:t>Nível três</a:t>
            </a:r>
          </a:p>
          <a:p>
            <a:pPr lvl="3"/>
            <a:r>
              <a:t>Nível quatro</a:t>
            </a:r>
          </a:p>
          <a:p>
            <a:pPr lvl="4"/>
            <a:r>
              <a:t>Nível cinco</a:t>
            </a:r>
          </a:p>
        </p:txBody>
      </p:sp>
      <p:sp>
        <p:nvSpPr>
          <p:cNvPr id="115"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pic>
        <p:nvPicPr>
          <p:cNvPr id="122" name="Google Shape;6;p37" descr="Google Shape;6;p37"/>
          <p:cNvPicPr>
            <a:picLocks noChangeAspect="1"/>
          </p:cNvPicPr>
          <p:nvPr/>
        </p:nvPicPr>
        <p:blipFill>
          <a:blip r:embed="rId2"/>
          <a:srcRect l="19" r="19"/>
          <a:stretch>
            <a:fillRect/>
          </a:stretch>
        </p:blipFill>
        <p:spPr>
          <a:xfrm>
            <a:off x="1850" y="0"/>
            <a:ext cx="9140301" cy="5143502"/>
          </a:xfrm>
          <a:prstGeom prst="rect">
            <a:avLst/>
          </a:prstGeom>
          <a:ln w="12700">
            <a:miter lim="400000"/>
          </a:ln>
        </p:spPr>
      </p:pic>
      <p:pic>
        <p:nvPicPr>
          <p:cNvPr id="123" name="Google Shape;8;p37" descr="Google Shape;8;p37"/>
          <p:cNvPicPr>
            <a:picLocks noChangeAspect="1"/>
          </p:cNvPicPr>
          <p:nvPr/>
        </p:nvPicPr>
        <p:blipFill>
          <a:blip r:embed="rId3"/>
          <a:stretch>
            <a:fillRect/>
          </a:stretch>
        </p:blipFill>
        <p:spPr>
          <a:xfrm>
            <a:off x="1850" y="4132374"/>
            <a:ext cx="1135300" cy="1004524"/>
          </a:xfrm>
          <a:prstGeom prst="rect">
            <a:avLst/>
          </a:prstGeom>
          <a:ln w="12700">
            <a:miter lim="400000"/>
          </a:ln>
        </p:spPr>
      </p:pic>
      <p:sp>
        <p:nvSpPr>
          <p:cNvPr id="12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125" name="Texto do título"/>
          <p:cNvSpPr txBox="1">
            <a:spLocks noGrp="1"/>
          </p:cNvSpPr>
          <p:nvPr>
            <p:ph type="title"/>
          </p:nvPr>
        </p:nvSpPr>
        <p:spPr>
          <a:xfrm>
            <a:off x="846224" y="1353925"/>
            <a:ext cx="3203701" cy="504901"/>
          </a:xfrm>
          <a:prstGeom prst="rect">
            <a:avLst/>
          </a:prstGeom>
        </p:spPr>
        <p:txBody>
          <a:bodyPr/>
          <a:lstStyle>
            <a:lvl1pPr>
              <a:defRPr sz="2500"/>
            </a:lvl1pPr>
          </a:lstStyle>
          <a:p>
            <a:r>
              <a:t>Texto do título</a:t>
            </a:r>
          </a:p>
        </p:txBody>
      </p:sp>
      <p:sp>
        <p:nvSpPr>
          <p:cNvPr id="126" name="Nível um…"/>
          <p:cNvSpPr txBox="1">
            <a:spLocks noGrp="1"/>
          </p:cNvSpPr>
          <p:nvPr>
            <p:ph type="body" sz="quarter" idx="1"/>
          </p:nvPr>
        </p:nvSpPr>
        <p:spPr>
          <a:xfrm>
            <a:off x="224774" y="119000"/>
            <a:ext cx="3252601" cy="393601"/>
          </a:xfrm>
          <a:prstGeom prst="rect">
            <a:avLst/>
          </a:prstGeom>
        </p:spPr>
        <p:txBody>
          <a:bodyPr/>
          <a:lstStyle>
            <a:lvl1pPr marL="304800" indent="-152400">
              <a:buClrTx/>
              <a:buSzTx/>
              <a:buFontTx/>
              <a:buNone/>
              <a:defRPr sz="1100">
                <a:solidFill>
                  <a:srgbClr val="666666"/>
                </a:solidFill>
                <a:latin typeface="Helvetica Neue Light"/>
                <a:ea typeface="Helvetica Neue Light"/>
                <a:cs typeface="Helvetica Neue Light"/>
                <a:sym typeface="Helvetica Neue Light"/>
              </a:defRPr>
            </a:lvl1pPr>
            <a:lvl2pPr marL="304800" indent="304800">
              <a:buClrTx/>
              <a:buSzTx/>
              <a:buFontTx/>
              <a:buNone/>
              <a:defRPr sz="1100">
                <a:solidFill>
                  <a:srgbClr val="666666"/>
                </a:solidFill>
                <a:latin typeface="Helvetica Neue Light"/>
                <a:ea typeface="Helvetica Neue Light"/>
                <a:cs typeface="Helvetica Neue Light"/>
                <a:sym typeface="Helvetica Neue Light"/>
              </a:defRPr>
            </a:lvl2pPr>
            <a:lvl3pPr marL="304800" indent="762000">
              <a:buClrTx/>
              <a:buSzTx/>
              <a:buFontTx/>
              <a:buNone/>
              <a:defRPr sz="1100">
                <a:solidFill>
                  <a:srgbClr val="666666"/>
                </a:solidFill>
                <a:latin typeface="Helvetica Neue Light"/>
                <a:ea typeface="Helvetica Neue Light"/>
                <a:cs typeface="Helvetica Neue Light"/>
                <a:sym typeface="Helvetica Neue Light"/>
              </a:defRPr>
            </a:lvl3pPr>
            <a:lvl4pPr marL="304800" indent="1219200">
              <a:buClrTx/>
              <a:buSzTx/>
              <a:buFontTx/>
              <a:buNone/>
              <a:defRPr sz="1100">
                <a:solidFill>
                  <a:srgbClr val="666666"/>
                </a:solidFill>
                <a:latin typeface="Helvetica Neue Light"/>
                <a:ea typeface="Helvetica Neue Light"/>
                <a:cs typeface="Helvetica Neue Light"/>
                <a:sym typeface="Helvetica Neue Light"/>
              </a:defRPr>
            </a:lvl4pPr>
            <a:lvl5pPr marL="304800" indent="1676400">
              <a:buClrTx/>
              <a:buSzTx/>
              <a:buFontTx/>
              <a:buNone/>
              <a:defRPr sz="1100">
                <a:solidFill>
                  <a:srgbClr val="666666"/>
                </a:solidFill>
                <a:latin typeface="Helvetica Neue Light"/>
                <a:ea typeface="Helvetica Neue Light"/>
                <a:cs typeface="Helvetica Neue Light"/>
                <a:sym typeface="Helvetica Neue Light"/>
              </a:defRPr>
            </a:lvl5pPr>
          </a:lstStyle>
          <a:p>
            <a:r>
              <a:t>Nível um</a:t>
            </a:r>
          </a:p>
          <a:p>
            <a:pPr lvl="1"/>
            <a:r>
              <a:t>Nível dois</a:t>
            </a:r>
          </a:p>
          <a:p>
            <a:pPr lvl="2"/>
            <a:r>
              <a:t>Nível três</a:t>
            </a:r>
          </a:p>
          <a:p>
            <a:pPr lvl="3"/>
            <a:r>
              <a:t>Nível quatro</a:t>
            </a:r>
          </a:p>
          <a:p>
            <a:pPr lvl="4"/>
            <a:r>
              <a:t>Nível cinco</a:t>
            </a:r>
          </a:p>
        </p:txBody>
      </p:sp>
      <p:sp>
        <p:nvSpPr>
          <p:cNvPr id="127" name="Google Shape;60;p46"/>
          <p:cNvSpPr txBox="1">
            <a:spLocks noGrp="1"/>
          </p:cNvSpPr>
          <p:nvPr>
            <p:ph type="body" sz="quarter" idx="21"/>
          </p:nvPr>
        </p:nvSpPr>
        <p:spPr>
          <a:xfrm>
            <a:off x="846224" y="1915749"/>
            <a:ext cx="3203701" cy="2367002"/>
          </a:xfrm>
          <a:prstGeom prst="rect">
            <a:avLst/>
          </a:prstGeom>
        </p:spPr>
        <p:txBody>
          <a:bodyPr/>
          <a:lstStyle/>
          <a:p>
            <a:endParaRPr/>
          </a:p>
        </p:txBody>
      </p:sp>
      <p:sp>
        <p:nvSpPr>
          <p:cNvPr id="128" name="Número do diapositivo"/>
          <p:cNvSpPr txBox="1">
            <a:spLocks noGrp="1"/>
          </p:cNvSpPr>
          <p:nvPr>
            <p:ph type="sldNum" sz="quarter" idx="2"/>
          </p:nvPr>
        </p:nvSpPr>
        <p:spPr>
          <a:xfrm>
            <a:off x="8767370" y="4685836"/>
            <a:ext cx="308530" cy="307006"/>
          </a:xfrm>
          <a:prstGeom prst="rect">
            <a:avLst/>
          </a:prstGeom>
        </p:spPr>
        <p:txBody>
          <a:bodyPr anchor="t"/>
          <a:lstStyle>
            <a:lvl1pPr>
              <a:defRPr sz="800">
                <a:solidFill>
                  <a:schemeClr val="accent2">
                    <a:lumOff val="21764"/>
                  </a:schemeClr>
                </a:solidFill>
              </a:defRPr>
            </a:lvl1pPr>
          </a:lstStyle>
          <a:p>
            <a:fld id="{86CB4B4D-7CA3-9044-876B-883B54F8677D}" type="slidenum">
              <a:t>‹N›</a:t>
            </a:fld>
            <a:endParaRPr/>
          </a:p>
        </p:txBody>
      </p:sp>
      <p:grpSp>
        <p:nvGrpSpPr>
          <p:cNvPr id="131" name="Google Shape;62;p46"/>
          <p:cNvGrpSpPr/>
          <p:nvPr/>
        </p:nvGrpSpPr>
        <p:grpSpPr>
          <a:xfrm>
            <a:off x="4813799" y="512499"/>
            <a:ext cx="3609001" cy="4060801"/>
            <a:chOff x="0" y="0"/>
            <a:chExt cx="3608999" cy="4060799"/>
          </a:xfrm>
        </p:grpSpPr>
        <p:sp>
          <p:nvSpPr>
            <p:cNvPr id="129" name="Retângulo"/>
            <p:cNvSpPr/>
            <p:nvPr/>
          </p:nvSpPr>
          <p:spPr>
            <a:xfrm>
              <a:off x="-1" y="-1"/>
              <a:ext cx="3609001" cy="4060801"/>
            </a:xfrm>
            <a:prstGeom prst="rect">
              <a:avLst/>
            </a:prstGeom>
            <a:solidFill>
              <a:srgbClr val="B7B7B7"/>
            </a:solidFill>
            <a:ln w="9525" cap="flat">
              <a:solidFill>
                <a:srgbClr val="B7B7B7"/>
              </a:solidFill>
              <a:prstDash val="solid"/>
              <a:round/>
            </a:ln>
            <a:effectLst/>
          </p:spPr>
          <p:txBody>
            <a:bodyPr wrap="square" lIns="45719" tIns="45719" rIns="45719" bIns="45719" numCol="1" anchor="ctr">
              <a:noAutofit/>
            </a:bodyPr>
            <a:lstStyle/>
            <a:p>
              <a:pPr algn="ctr"/>
              <a:endParaRPr/>
            </a:p>
          </p:txBody>
        </p:sp>
        <p:sp>
          <p:nvSpPr>
            <p:cNvPr id="130" name="Put the photo over this grey rectangle.…"/>
            <p:cNvSpPr txBox="1"/>
            <p:nvPr/>
          </p:nvSpPr>
          <p:spPr>
            <a:xfrm>
              <a:off x="4762" y="1763308"/>
              <a:ext cx="3599475" cy="5341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numCol="1" anchor="ctr">
              <a:spAutoFit/>
            </a:bodyPr>
            <a:lstStyle/>
            <a:p>
              <a:pPr algn="ctr">
                <a:defRPr sz="1200">
                  <a:latin typeface="Helvetica Neue"/>
                  <a:ea typeface="Helvetica Neue"/>
                  <a:cs typeface="Helvetica Neue"/>
                  <a:sym typeface="Helvetica Neue"/>
                </a:defRPr>
              </a:pPr>
              <a:r>
                <a:t>Put the photo over this grey rectangle.</a:t>
              </a:r>
            </a:p>
            <a:p>
              <a:pPr algn="ctr">
                <a:defRPr sz="1200">
                  <a:latin typeface="Helvetica Neue"/>
                  <a:ea typeface="Helvetica Neue"/>
                  <a:cs typeface="Helvetica Neue"/>
                  <a:sym typeface="Helvetica Neue"/>
                </a:defRPr>
              </a:pPr>
              <a:r>
                <a:t>If necessary, cut it following the rectangle’s size.</a:t>
              </a:r>
            </a:p>
          </p:txBody>
        </p:sp>
      </p:gr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Google Shape;6;p37" descr="Google Shape;6;p37"/>
          <p:cNvPicPr>
            <a:picLocks noChangeAspect="1"/>
          </p:cNvPicPr>
          <p:nvPr/>
        </p:nvPicPr>
        <p:blipFill>
          <a:blip r:embed="rId19"/>
          <a:srcRect l="19" r="19"/>
          <a:stretch>
            <a:fillRect/>
          </a:stretch>
        </p:blipFill>
        <p:spPr>
          <a:xfrm>
            <a:off x="1850" y="0"/>
            <a:ext cx="9140301" cy="5143502"/>
          </a:xfrm>
          <a:prstGeom prst="rect">
            <a:avLst/>
          </a:prstGeom>
          <a:ln w="12700">
            <a:miter lim="400000"/>
          </a:ln>
        </p:spPr>
      </p:pic>
      <p:pic>
        <p:nvPicPr>
          <p:cNvPr id="3" name="Google Shape;8;p37" descr="Google Shape;8;p37"/>
          <p:cNvPicPr>
            <a:picLocks noChangeAspect="1"/>
          </p:cNvPicPr>
          <p:nvPr/>
        </p:nvPicPr>
        <p:blipFill>
          <a:blip r:embed="rId20"/>
          <a:stretch>
            <a:fillRect/>
          </a:stretch>
        </p:blipFill>
        <p:spPr>
          <a:xfrm>
            <a:off x="1850" y="4132374"/>
            <a:ext cx="1135300" cy="1004524"/>
          </a:xfrm>
          <a:prstGeom prst="rect">
            <a:avLst/>
          </a:prstGeom>
          <a:ln w="12700">
            <a:miter lim="400000"/>
          </a:ln>
        </p:spPr>
      </p:pic>
      <p:sp>
        <p:nvSpPr>
          <p:cNvPr id="4" name="Google Shape;11;p37"/>
          <p:cNvSpPr txBox="1"/>
          <p:nvPr/>
        </p:nvSpPr>
        <p:spPr>
          <a:xfrm>
            <a:off x="5796000" y="4689339"/>
            <a:ext cx="3000001" cy="331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1000">
                <a:solidFill>
                  <a:schemeClr val="accent2">
                    <a:lumOff val="21764"/>
                  </a:schemeClr>
                </a:solidFill>
                <a:latin typeface="Helvetica Neue"/>
                <a:ea typeface="Helvetica Neue"/>
                <a:cs typeface="Helvetica Neue"/>
                <a:sym typeface="Helvetica Neue"/>
              </a:defRPr>
            </a:lvl1pPr>
          </a:lstStyle>
          <a:p>
            <a:r>
              <a:t>www.synod.va</a:t>
            </a:r>
          </a:p>
        </p:txBody>
      </p:sp>
      <p:sp>
        <p:nvSpPr>
          <p:cNvPr id="5" name="Texto do título"/>
          <p:cNvSpPr txBox="1">
            <a:spLocks noGrp="1"/>
          </p:cNvSpPr>
          <p:nvPr>
            <p:ph type="title"/>
          </p:nvPr>
        </p:nvSpPr>
        <p:spPr>
          <a:xfrm>
            <a:off x="311699" y="445025"/>
            <a:ext cx="8520602" cy="572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Texto do título</a:t>
            </a:r>
          </a:p>
        </p:txBody>
      </p:sp>
      <p:sp>
        <p:nvSpPr>
          <p:cNvPr id="6" name="Nível um…"/>
          <p:cNvSpPr txBox="1">
            <a:spLocks noGrp="1"/>
          </p:cNvSpPr>
          <p:nvPr>
            <p:ph type="body" idx="1"/>
          </p:nvPr>
        </p:nvSpPr>
        <p:spPr>
          <a:xfrm>
            <a:off x="311699" y="1152475"/>
            <a:ext cx="8520602"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Nível um</a:t>
            </a:r>
          </a:p>
          <a:p>
            <a:pPr lvl="1"/>
            <a:r>
              <a:t>Nível dois</a:t>
            </a:r>
          </a:p>
          <a:p>
            <a:pPr lvl="2"/>
            <a:r>
              <a:t>Nível três</a:t>
            </a:r>
          </a:p>
          <a:p>
            <a:pPr lvl="3"/>
            <a:r>
              <a:t>Nível quatro</a:t>
            </a:r>
          </a:p>
          <a:p>
            <a:pPr lvl="4"/>
            <a:r>
              <a:t>Nível cinco</a:t>
            </a:r>
          </a:p>
        </p:txBody>
      </p:sp>
      <p:sp>
        <p:nvSpPr>
          <p:cNvPr id="7" name="Número do diapositivo"/>
          <p:cNvSpPr txBox="1">
            <a:spLocks noGrp="1"/>
          </p:cNvSpPr>
          <p:nvPr>
            <p:ph type="sldNum" sz="quarter" idx="2"/>
          </p:nvPr>
        </p:nvSpPr>
        <p:spPr>
          <a:xfrm>
            <a:off x="8795615" y="4720378"/>
            <a:ext cx="280285" cy="269617"/>
          </a:xfrm>
          <a:prstGeom prst="rect">
            <a:avLst/>
          </a:prstGeom>
          <a:ln w="12700">
            <a:miter lim="400000"/>
          </a:ln>
        </p:spPr>
        <p:txBody>
          <a:bodyPr wrap="none"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p:titleStyle>
    <p:bodyStyle>
      <a:lvl1pPr marL="457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1pPr>
      <a:lvl2pPr marL="914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2pPr>
      <a:lvl3pPr marL="1371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3pPr>
      <a:lvl4pPr marL="1828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4pPr>
      <a:lvl5pPr marL="22860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1pPr>
      <a:lvl2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2pPr>
      <a:lvl3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3pPr>
      <a:lvl4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4pPr>
      <a:lvl5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5pPr>
      <a:lvl6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6pPr>
      <a:lvl7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7pPr>
      <a:lvl8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8pPr>
      <a:lvl9pPr marL="0" marR="0" indent="0" algn="r" defTabSz="914400" rtl="0" latinLnBrk="0">
        <a:lnSpc>
          <a:spcPct val="100000"/>
        </a:lnSpc>
        <a:spcBef>
          <a:spcPts val="0"/>
        </a:spcBef>
        <a:spcAft>
          <a:spcPts val="0"/>
        </a:spcAft>
        <a:buClrTx/>
        <a:buSzTx/>
        <a:buFontTx/>
        <a:buNone/>
        <a:tabLst/>
        <a:defRPr sz="6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www.vatican.va/content/francesco/es/speeches/2015/october/documents/papa-francesco_20151017_50-anniversario-sinodo.html" TargetMode="External"/><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Google Shape;120;p1" descr="Google Shape;120;p1"/>
          <p:cNvPicPr>
            <a:picLocks noChangeAspect="1"/>
          </p:cNvPicPr>
          <p:nvPr/>
        </p:nvPicPr>
        <p:blipFill>
          <a:blip r:embed="rId2">
            <a:alphaModFix amt="10000"/>
          </a:blip>
          <a:srcRect l="25849" b="4168"/>
          <a:stretch>
            <a:fillRect/>
          </a:stretch>
        </p:blipFill>
        <p:spPr>
          <a:xfrm>
            <a:off x="-89250" y="199074"/>
            <a:ext cx="4075501" cy="5023177"/>
          </a:xfrm>
          <a:prstGeom prst="rect">
            <a:avLst/>
          </a:prstGeom>
          <a:ln w="12700">
            <a:miter lim="400000"/>
          </a:ln>
        </p:spPr>
      </p:pic>
      <p:sp>
        <p:nvSpPr>
          <p:cNvPr id="269" name="Google Shape;121;p1"/>
          <p:cNvSpPr txBox="1">
            <a:spLocks noGrp="1"/>
          </p:cNvSpPr>
          <p:nvPr>
            <p:ph type="ctrTitle"/>
          </p:nvPr>
        </p:nvSpPr>
        <p:spPr>
          <a:xfrm>
            <a:off x="-89250" y="1212837"/>
            <a:ext cx="9345893" cy="1576164"/>
          </a:xfrm>
          <a:prstGeom prst="rect">
            <a:avLst/>
          </a:prstGeom>
        </p:spPr>
        <p:txBody>
          <a:bodyPr/>
          <a:lstStyle>
            <a:lvl1pPr>
              <a:defRPr sz="3900"/>
            </a:lvl1pPr>
          </a:lstStyle>
          <a:p>
            <a:r>
              <a:rPr lang="es-ES" dirty="0"/>
              <a:t>Por una Iglesia sinodal: comunión, participación y misión</a:t>
            </a:r>
            <a:endParaRPr dirty="0">
              <a:latin typeface="Georgia" panose="02040502050405020303" pitchFamily="18" charset="0"/>
            </a:endParaRPr>
          </a:p>
        </p:txBody>
      </p:sp>
      <p:sp>
        <p:nvSpPr>
          <p:cNvPr id="270" name="Google Shape;122;p1"/>
          <p:cNvSpPr txBox="1">
            <a:spLocks noGrp="1"/>
          </p:cNvSpPr>
          <p:nvPr>
            <p:ph type="subTitle" sz="half" idx="1"/>
          </p:nvPr>
        </p:nvSpPr>
        <p:spPr>
          <a:xfrm>
            <a:off x="-89250" y="2855578"/>
            <a:ext cx="9345893" cy="1953488"/>
          </a:xfrm>
          <a:prstGeom prst="rect">
            <a:avLst/>
          </a:prstGeom>
        </p:spPr>
        <p:txBody>
          <a:bodyPr/>
          <a:lstStyle/>
          <a:p>
            <a:pPr marL="0" indent="0">
              <a:lnSpc>
                <a:spcPct val="90000"/>
              </a:lnSpc>
              <a:defRPr sz="2000">
                <a:latin typeface="Avenir"/>
                <a:ea typeface="Avenir"/>
                <a:cs typeface="Avenir"/>
                <a:sym typeface="Avenir Roman"/>
              </a:defRPr>
            </a:pPr>
            <a:endParaRPr dirty="0">
              <a:latin typeface="Georgia" panose="02040502050405020303" pitchFamily="18" charset="0"/>
            </a:endParaRPr>
          </a:p>
          <a:p>
            <a:pPr marL="0" lvl="0" indent="0">
              <a:lnSpc>
                <a:spcPct val="90000"/>
              </a:lnSpc>
            </a:pPr>
            <a:r>
              <a:rPr lang="it-IT" sz="2000" b="1" dirty="0" err="1"/>
              <a:t>Secretaría</a:t>
            </a:r>
            <a:r>
              <a:rPr lang="es-ES" sz="2000" b="1" dirty="0"/>
              <a:t> General del Sínodo de los Obispos</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Google Shape;186;p1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11" name="Google Shape;187;p10" descr="Google Shape;187;p10"/>
          <p:cNvPicPr>
            <a:picLocks noChangeAspect="1"/>
          </p:cNvPicPr>
          <p:nvPr/>
        </p:nvPicPr>
        <p:blipFill>
          <a:blip r:embed="rId2"/>
          <a:stretch>
            <a:fillRect/>
          </a:stretch>
        </p:blipFill>
        <p:spPr>
          <a:xfrm>
            <a:off x="1384637" y="178575"/>
            <a:ext cx="6214349" cy="4660764"/>
          </a:xfrm>
          <a:prstGeom prst="rect">
            <a:avLst/>
          </a:prstGeom>
          <a:ln>
            <a:noFill/>
          </a:ln>
          <a:effectLst>
            <a:softEdge rad="112500"/>
          </a:effectLst>
        </p:spPr>
      </p:pic>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192;p11"/>
          <p:cNvSpPr txBox="1">
            <a:spLocks noGrp="1"/>
          </p:cNvSpPr>
          <p:nvPr>
            <p:ph type="title"/>
          </p:nvPr>
        </p:nvSpPr>
        <p:spPr>
          <a:xfrm>
            <a:off x="311699" y="445025"/>
            <a:ext cx="8520602" cy="572701"/>
          </a:xfrm>
          <a:prstGeom prst="rect">
            <a:avLst/>
          </a:prstGeom>
        </p:spPr>
        <p:txBody>
          <a:bodyPr>
            <a:normAutofit/>
          </a:bodyPr>
          <a:lstStyle>
            <a:lvl1pPr defTabSz="640079">
              <a:defRPr sz="2240" b="0">
                <a:latin typeface="Avenir"/>
                <a:ea typeface="Avenir"/>
                <a:cs typeface="Avenir"/>
                <a:sym typeface="Avenir Roman"/>
              </a:defRPr>
            </a:lvl1pPr>
          </a:lstStyle>
          <a:p>
            <a:r>
              <a:rPr lang="en-GB" sz="2400" dirty="0">
                <a:solidFill>
                  <a:srgbClr val="F28E00"/>
                </a:solidFill>
                <a:latin typeface="Georgia" panose="02040502050405020303" pitchFamily="18" charset="0"/>
              </a:rPr>
              <a:t>De un </a:t>
            </a:r>
            <a:r>
              <a:rPr lang="en-GB" sz="2400" dirty="0" err="1">
                <a:solidFill>
                  <a:srgbClr val="F28E00"/>
                </a:solidFill>
                <a:latin typeface="Georgia" panose="02040502050405020303" pitchFamily="18" charset="0"/>
              </a:rPr>
              <a:t>evento</a:t>
            </a:r>
            <a:r>
              <a:rPr lang="en-GB" sz="2400" dirty="0">
                <a:solidFill>
                  <a:srgbClr val="F28E00"/>
                </a:solidFill>
                <a:latin typeface="Georgia" panose="02040502050405020303" pitchFamily="18" charset="0"/>
              </a:rPr>
              <a:t> a un </a:t>
            </a:r>
            <a:r>
              <a:rPr lang="en-GB" sz="2400" dirty="0" err="1">
                <a:solidFill>
                  <a:srgbClr val="F28E00"/>
                </a:solidFill>
                <a:latin typeface="Georgia" panose="02040502050405020303" pitchFamily="18" charset="0"/>
              </a:rPr>
              <a:t>proceso</a:t>
            </a:r>
            <a:endParaRPr sz="2400" dirty="0">
              <a:solidFill>
                <a:srgbClr val="F28E00"/>
              </a:solidFill>
              <a:latin typeface="Georgia" panose="02040502050405020303" pitchFamily="18" charset="0"/>
            </a:endParaRPr>
          </a:p>
        </p:txBody>
      </p:sp>
      <p:sp>
        <p:nvSpPr>
          <p:cNvPr id="314" name="Google Shape;193;p11"/>
          <p:cNvSpPr txBox="1">
            <a:spLocks noGrp="1"/>
          </p:cNvSpPr>
          <p:nvPr>
            <p:ph type="body" idx="1"/>
          </p:nvPr>
        </p:nvSpPr>
        <p:spPr>
          <a:xfrm>
            <a:off x="311699" y="1152475"/>
            <a:ext cx="8520602" cy="3416400"/>
          </a:xfrm>
          <a:prstGeom prst="rect">
            <a:avLst/>
          </a:prstGeom>
        </p:spPr>
        <p:txBody>
          <a:bodyPr anchor="ctr"/>
          <a:lstStyle/>
          <a:p>
            <a:pPr lvl="0">
              <a:buClr>
                <a:srgbClr val="DE8F32"/>
              </a:buClr>
              <a:buFont typeface="Wingdings" panose="05000000000000000000" pitchFamily="2" charset="2"/>
              <a:buChar char="q"/>
            </a:pPr>
            <a:r>
              <a:rPr lang="es-ES" sz="2200" dirty="0">
                <a:latin typeface="Georgia" panose="02040502050405020303" pitchFamily="18" charset="0"/>
                <a:ea typeface="Avenir"/>
                <a:cs typeface="Avenir"/>
              </a:rPr>
              <a:t>La novedad de </a:t>
            </a:r>
            <a:r>
              <a:rPr lang="es-ES" sz="2200" dirty="0" err="1">
                <a:latin typeface="Georgia" panose="02040502050405020303" pitchFamily="18" charset="0"/>
                <a:ea typeface="Avenir"/>
                <a:cs typeface="Avenir"/>
              </a:rPr>
              <a:t>Episcopalis</a:t>
            </a:r>
            <a:r>
              <a:rPr lang="es-ES" sz="2200" dirty="0">
                <a:latin typeface="Georgia" panose="02040502050405020303" pitchFamily="18" charset="0"/>
                <a:ea typeface="Avenir"/>
                <a:cs typeface="Avenir"/>
              </a:rPr>
              <a:t> </a:t>
            </a:r>
            <a:r>
              <a:rPr lang="es-ES" sz="2200" dirty="0" err="1">
                <a:latin typeface="Georgia" panose="02040502050405020303" pitchFamily="18" charset="0"/>
                <a:ea typeface="Avenir"/>
                <a:cs typeface="Avenir"/>
              </a:rPr>
              <a:t>communio</a:t>
            </a:r>
            <a:r>
              <a:rPr lang="es-ES" sz="2200" dirty="0">
                <a:latin typeface="Georgia" panose="02040502050405020303" pitchFamily="18" charset="0"/>
                <a:ea typeface="Avenir"/>
                <a:cs typeface="Avenir"/>
              </a:rPr>
              <a:t>:</a:t>
            </a:r>
          </a:p>
          <a:p>
            <a:pPr marL="152400" lvl="0" indent="0">
              <a:buClr>
                <a:srgbClr val="DE8F32"/>
              </a:buClr>
              <a:buNone/>
            </a:pPr>
            <a:endParaRPr lang="es-ES" sz="2200" dirty="0">
              <a:latin typeface="Georgia" panose="02040502050405020303" pitchFamily="18" charset="0"/>
              <a:ea typeface="Avenir"/>
              <a:cs typeface="Avenir"/>
            </a:endParaRPr>
          </a:p>
          <a:p>
            <a:pPr marL="82550" lvl="0" indent="0" algn="ctr">
              <a:buClr>
                <a:srgbClr val="DE8F32"/>
              </a:buClr>
              <a:buNone/>
            </a:pPr>
            <a:r>
              <a:rPr lang="en-GB" sz="2200" dirty="0">
                <a:latin typeface="Georgia" panose="02040502050405020303" pitchFamily="18" charset="0"/>
                <a:ea typeface="Avenir"/>
                <a:cs typeface="Avenir"/>
              </a:rPr>
              <a:t>Art. 4: </a:t>
            </a:r>
            <a:r>
              <a:rPr lang="es-ES" sz="2200" dirty="0">
                <a:latin typeface="Georgia" panose="02040502050405020303" pitchFamily="18" charset="0"/>
                <a:ea typeface="Avenir"/>
                <a:cs typeface="Avenir"/>
              </a:rPr>
              <a:t>Etapas de la Asamblea Sinodal</a:t>
            </a:r>
          </a:p>
          <a:p>
            <a:pPr marL="82550" lvl="0" indent="0" algn="ctr">
              <a:buClr>
                <a:srgbClr val="DE8F32"/>
              </a:buClr>
              <a:buNone/>
            </a:pPr>
            <a:r>
              <a:rPr lang="es-ES" sz="2200" dirty="0">
                <a:latin typeface="Georgia" panose="02040502050405020303" pitchFamily="18" charset="0"/>
                <a:ea typeface="Avenir"/>
                <a:cs typeface="Avenir"/>
              </a:rPr>
              <a:t>Cada Asamblea Sinodal se desarrolla en fases sucesivas:</a:t>
            </a:r>
          </a:p>
          <a:p>
            <a:pPr marL="996950" lvl="1" indent="-457200">
              <a:buClr>
                <a:srgbClr val="DE8F32"/>
              </a:buClr>
              <a:buFont typeface="+mj-lt"/>
              <a:buAutoNum type="arabicPeriod"/>
            </a:pPr>
            <a:r>
              <a:rPr lang="es-ES" sz="2200" dirty="0">
                <a:latin typeface="Georgia" panose="02040502050405020303" pitchFamily="18" charset="0"/>
                <a:ea typeface="Avenir"/>
                <a:cs typeface="Avenir"/>
              </a:rPr>
              <a:t>La fase de preparación</a:t>
            </a:r>
          </a:p>
          <a:p>
            <a:pPr marL="996950" lvl="1" indent="-457200">
              <a:buClr>
                <a:srgbClr val="DE8F32"/>
              </a:buClr>
              <a:buFont typeface="+mj-lt"/>
              <a:buAutoNum type="arabicPeriod"/>
            </a:pPr>
            <a:r>
              <a:rPr lang="es-ES" sz="2200" dirty="0">
                <a:latin typeface="Georgia" panose="02040502050405020303" pitchFamily="18" charset="0"/>
                <a:ea typeface="Avenir"/>
                <a:cs typeface="Avenir"/>
              </a:rPr>
              <a:t>La fase de celebración</a:t>
            </a:r>
          </a:p>
          <a:p>
            <a:pPr marL="996950" lvl="1" indent="-457200">
              <a:buClr>
                <a:srgbClr val="DE8F32"/>
              </a:buClr>
              <a:buFont typeface="+mj-lt"/>
              <a:buAutoNum type="arabicPeriod"/>
            </a:pPr>
            <a:r>
              <a:rPr lang="es-ES" sz="2200" dirty="0">
                <a:latin typeface="Georgia" panose="02040502050405020303" pitchFamily="18" charset="0"/>
                <a:ea typeface="Avenir"/>
                <a:cs typeface="Avenir"/>
              </a:rPr>
              <a:t>La fase de puesta en práctica</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Google Shape;199;p12"/>
          <p:cNvSpPr txBox="1">
            <a:spLocks noGrp="1"/>
          </p:cNvSpPr>
          <p:nvPr>
            <p:ph type="title"/>
          </p:nvPr>
        </p:nvSpPr>
        <p:spPr>
          <a:xfrm>
            <a:off x="176383" y="369712"/>
            <a:ext cx="8842679" cy="653402"/>
          </a:xfrm>
          <a:prstGeom prst="rect">
            <a:avLst/>
          </a:prstGeom>
        </p:spPr>
        <p:txBody>
          <a:bodyPr/>
          <a:lstStyle>
            <a:lvl1pPr defTabSz="896111">
              <a:defRPr sz="2646" b="0">
                <a:latin typeface="Avenir"/>
                <a:ea typeface="Avenir"/>
                <a:cs typeface="Avenir"/>
                <a:sym typeface="Avenir Roman"/>
              </a:defRPr>
            </a:lvl1pPr>
          </a:lstStyle>
          <a:p>
            <a:r>
              <a:rPr lang="en-CA" dirty="0" err="1">
                <a:solidFill>
                  <a:srgbClr val="F28E00"/>
                </a:solidFill>
                <a:latin typeface="Georgia" panose="02040502050405020303" pitchFamily="18" charset="0"/>
              </a:rPr>
              <a:t>Episcopalis</a:t>
            </a:r>
            <a:r>
              <a:rPr lang="en-CA" dirty="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Communio</a:t>
            </a:r>
            <a:r>
              <a:rPr lang="en-CA" dirty="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subraya</a:t>
            </a:r>
            <a:r>
              <a:rPr lang="en-CA" dirty="0">
                <a:solidFill>
                  <a:srgbClr val="F28E00"/>
                </a:solidFill>
                <a:latin typeface="Georgia" panose="02040502050405020303" pitchFamily="18" charset="0"/>
              </a:rPr>
              <a:t> la </a:t>
            </a:r>
            <a:r>
              <a:rPr lang="en-CA" dirty="0" err="1">
                <a:solidFill>
                  <a:srgbClr val="F28E00"/>
                </a:solidFill>
                <a:latin typeface="Georgia" panose="02040502050405020303" pitchFamily="18" charset="0"/>
              </a:rPr>
              <a:t>fase</a:t>
            </a:r>
            <a:r>
              <a:rPr lang="en-CA" dirty="0">
                <a:solidFill>
                  <a:srgbClr val="F28E00"/>
                </a:solidFill>
                <a:latin typeface="Georgia" panose="02040502050405020303" pitchFamily="18" charset="0"/>
              </a:rPr>
              <a:t> local</a:t>
            </a:r>
            <a:endParaRPr dirty="0">
              <a:solidFill>
                <a:srgbClr val="F28E00"/>
              </a:solidFill>
              <a:latin typeface="Georgia" panose="02040502050405020303" pitchFamily="18" charset="0"/>
            </a:endParaRPr>
          </a:p>
        </p:txBody>
      </p:sp>
      <p:sp>
        <p:nvSpPr>
          <p:cNvPr id="319" name="Google Shape;200;p12"/>
          <p:cNvSpPr txBox="1">
            <a:spLocks noGrp="1"/>
          </p:cNvSpPr>
          <p:nvPr>
            <p:ph type="body" idx="1"/>
          </p:nvPr>
        </p:nvSpPr>
        <p:spPr>
          <a:xfrm>
            <a:off x="899591" y="1091950"/>
            <a:ext cx="8023016" cy="3690443"/>
          </a:xfrm>
          <a:prstGeom prst="rect">
            <a:avLst/>
          </a:prstGeom>
        </p:spPr>
        <p:txBody>
          <a:bodyPr anchor="ctr"/>
          <a:lstStyle/>
          <a:p>
            <a:pPr defTabSz="886968">
              <a:lnSpc>
                <a:spcPct val="103500"/>
              </a:lnSpc>
            </a:pPr>
            <a:r>
              <a:rPr lang="fr-FR" sz="1746" dirty="0">
                <a:latin typeface="Georgia" panose="02040502050405020303" pitchFamily="18" charset="0"/>
              </a:rPr>
              <a:t>6:</a:t>
            </a:r>
            <a:r>
              <a:rPr lang="en-GB" sz="1746" dirty="0">
                <a:latin typeface="Georgia" panose="02040502050405020303" pitchFamily="18" charset="0"/>
              </a:rPr>
              <a:t> “</a:t>
            </a:r>
            <a:r>
              <a:rPr lang="es-ES" sz="1746" dirty="0">
                <a:latin typeface="Georgia" panose="02040502050405020303" pitchFamily="18" charset="0"/>
              </a:rPr>
              <a:t>También el Sínodo de los Obispos debe convertirse cada vez más en un instrumento privilegiado para escuchar al Pueblo de Dios.”</a:t>
            </a:r>
          </a:p>
          <a:p>
            <a:pPr defTabSz="886968">
              <a:lnSpc>
                <a:spcPct val="103500"/>
              </a:lnSpc>
            </a:pPr>
            <a:r>
              <a:rPr lang="fr-FR" sz="1746" dirty="0">
                <a:latin typeface="Georgia" panose="02040502050405020303" pitchFamily="18" charset="0"/>
              </a:rPr>
              <a:t>7:</a:t>
            </a:r>
            <a:r>
              <a:rPr lang="en-GB" sz="1746" dirty="0">
                <a:latin typeface="Georgia" panose="02040502050405020303" pitchFamily="18" charset="0"/>
              </a:rPr>
              <a:t> “</a:t>
            </a:r>
            <a:r>
              <a:rPr lang="es-ES" sz="1746" dirty="0">
                <a:latin typeface="Georgia" panose="02040502050405020303" pitchFamily="18" charset="0"/>
              </a:rPr>
              <a:t>La historia de la Iglesia testimonia ampliamente la importancia del proceso consultivo, para conocer el parecer de los pastores y de los fieles en lo que se refiere al bien de la Iglesia. Por eso es de gran importancia que, también en la preparación de las Asambleas sinodales, se cuide con especial atención la consulta de todas las Iglesias particulares.”</a:t>
            </a:r>
            <a:endParaRPr lang="en-GB" sz="1746" dirty="0">
              <a:latin typeface="Georgia" panose="02040502050405020303" pitchFamily="18" charset="0"/>
            </a:endParaRPr>
          </a:p>
          <a:p>
            <a:pPr defTabSz="886968">
              <a:lnSpc>
                <a:spcPct val="103500"/>
              </a:lnSpc>
            </a:pPr>
            <a:r>
              <a:rPr lang="fr-FR" sz="1746" dirty="0">
                <a:latin typeface="Georgia" panose="02040502050405020303" pitchFamily="18" charset="0"/>
              </a:rPr>
              <a:t>7:</a:t>
            </a:r>
            <a:r>
              <a:rPr lang="en-GB" sz="1746" dirty="0">
                <a:latin typeface="Georgia" panose="02040502050405020303" pitchFamily="18" charset="0"/>
              </a:rPr>
              <a:t> “</a:t>
            </a:r>
            <a:r>
              <a:rPr lang="es-ES" sz="1746" dirty="0">
                <a:latin typeface="Georgia" panose="02040502050405020303" pitchFamily="18" charset="0"/>
              </a:rPr>
              <a:t>El proceso sinodal tiene su punto de partida y también su punto de llegada en el Pueblo de Dios, sobre el que deben derramarse los dones de gracia derramados por el Espíritu Santo a través de la reunión en asamblea de los Pastores</a:t>
            </a:r>
            <a:r>
              <a:rPr lang="en-GB" sz="1746" dirty="0">
                <a:latin typeface="Georgia" panose="02040502050405020303" pitchFamily="18" charset="0"/>
              </a:rPr>
              <a:t>.”</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Google Shape;205;p13"/>
          <p:cNvSpPr txBox="1">
            <a:spLocks noGrp="1"/>
          </p:cNvSpPr>
          <p:nvPr>
            <p:ph type="title"/>
          </p:nvPr>
        </p:nvSpPr>
        <p:spPr>
          <a:xfrm>
            <a:off x="341227" y="441176"/>
            <a:ext cx="8802773" cy="664258"/>
          </a:xfrm>
          <a:prstGeom prst="rect">
            <a:avLst/>
          </a:prstGeom>
        </p:spPr>
        <p:txBody>
          <a:bodyPr/>
          <a:lstStyle>
            <a:lvl1pPr>
              <a:defRPr sz="2700" b="0">
                <a:latin typeface="Avenir"/>
                <a:ea typeface="Avenir"/>
                <a:cs typeface="Avenir"/>
                <a:sym typeface="Avenir Roman"/>
              </a:defRPr>
            </a:lvl1pPr>
          </a:lstStyle>
          <a:p>
            <a:r>
              <a:rPr lang="es-ES" dirty="0" err="1">
                <a:solidFill>
                  <a:srgbClr val="F28E00"/>
                </a:solidFill>
                <a:latin typeface="Georgia" panose="02040502050405020303" pitchFamily="18" charset="0"/>
              </a:rPr>
              <a:t>Episcopalis</a:t>
            </a:r>
            <a:r>
              <a:rPr lang="es-ES" dirty="0">
                <a:solidFill>
                  <a:srgbClr val="F28E00"/>
                </a:solidFill>
                <a:latin typeface="Georgia" panose="02040502050405020303" pitchFamily="18" charset="0"/>
              </a:rPr>
              <a:t> </a:t>
            </a:r>
            <a:r>
              <a:rPr lang="es-ES" dirty="0" err="1">
                <a:solidFill>
                  <a:srgbClr val="F28E00"/>
                </a:solidFill>
                <a:latin typeface="Georgia" panose="02040502050405020303" pitchFamily="18" charset="0"/>
              </a:rPr>
              <a:t>Communio</a:t>
            </a:r>
            <a:r>
              <a:rPr lang="es-ES" dirty="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subraya</a:t>
            </a:r>
            <a:r>
              <a:rPr lang="en-CA" dirty="0">
                <a:solidFill>
                  <a:srgbClr val="F28E00"/>
                </a:solidFill>
                <a:latin typeface="Georgia" panose="02040502050405020303" pitchFamily="18" charset="0"/>
              </a:rPr>
              <a:t> la </a:t>
            </a:r>
            <a:r>
              <a:rPr lang="en-CA" dirty="0" err="1">
                <a:solidFill>
                  <a:srgbClr val="F28E00"/>
                </a:solidFill>
                <a:latin typeface="Georgia" panose="02040502050405020303" pitchFamily="18" charset="0"/>
              </a:rPr>
              <a:t>fase</a:t>
            </a:r>
            <a:r>
              <a:rPr lang="en-CA" dirty="0">
                <a:solidFill>
                  <a:srgbClr val="F28E00"/>
                </a:solidFill>
                <a:latin typeface="Georgia" panose="02040502050405020303" pitchFamily="18" charset="0"/>
              </a:rPr>
              <a:t> local</a:t>
            </a:r>
            <a:endParaRPr dirty="0">
              <a:solidFill>
                <a:srgbClr val="F28E00"/>
              </a:solidFill>
              <a:latin typeface="Georgia" panose="02040502050405020303" pitchFamily="18" charset="0"/>
            </a:endParaRPr>
          </a:p>
        </p:txBody>
      </p:sp>
      <p:sp>
        <p:nvSpPr>
          <p:cNvPr id="324" name="Google Shape;206;p13"/>
          <p:cNvSpPr txBox="1">
            <a:spLocks noGrp="1"/>
          </p:cNvSpPr>
          <p:nvPr>
            <p:ph type="body" idx="1"/>
          </p:nvPr>
        </p:nvSpPr>
        <p:spPr>
          <a:xfrm>
            <a:off x="244549" y="659220"/>
            <a:ext cx="8548577" cy="4210492"/>
          </a:xfrm>
          <a:prstGeom prst="rect">
            <a:avLst/>
          </a:prstGeom>
        </p:spPr>
        <p:txBody>
          <a:bodyPr anchor="ctr">
            <a:normAutofit/>
          </a:bodyPr>
          <a:lstStyle/>
          <a:p>
            <a:pPr defTabSz="850391">
              <a:buClr>
                <a:schemeClr val="accent1"/>
              </a:buClr>
              <a:buFont typeface="Wingdings" panose="05000000000000000000" pitchFamily="2" charset="2"/>
              <a:buChar char="Ø"/>
              <a:defRPr sz="2046">
                <a:latin typeface="Avenir"/>
                <a:ea typeface="Avenir"/>
                <a:cs typeface="Avenir"/>
                <a:sym typeface="Avenir Roman"/>
              </a:defRPr>
            </a:pPr>
            <a:r>
              <a:rPr lang="en-CA" sz="2046" dirty="0">
                <a:latin typeface="Georgia" panose="02040502050405020303" pitchFamily="18" charset="0"/>
                <a:ea typeface="Avenir"/>
                <a:cs typeface="Avenir"/>
              </a:rPr>
              <a:t>Art. 6: </a:t>
            </a:r>
            <a:r>
              <a:rPr lang="es-ES" sz="2046" dirty="0">
                <a:latin typeface="Georgia" panose="02040502050405020303" pitchFamily="18" charset="0"/>
                <a:ea typeface="Avenir"/>
                <a:cs typeface="Avenir"/>
              </a:rPr>
              <a:t>Consulta del Pueblo de Dios</a:t>
            </a:r>
          </a:p>
          <a:p>
            <a:pPr marL="609600" lvl="1" indent="0" defTabSz="850391">
              <a:buClr>
                <a:schemeClr val="accent1"/>
              </a:buClr>
              <a:buNone/>
              <a:defRPr sz="2046">
                <a:latin typeface="Avenir"/>
                <a:ea typeface="Avenir"/>
                <a:cs typeface="Avenir"/>
                <a:sym typeface="Avenir Roman"/>
              </a:defRPr>
            </a:pPr>
            <a:r>
              <a:rPr lang="es-ES" sz="2046" dirty="0">
                <a:latin typeface="Georgia" panose="02040502050405020303" pitchFamily="18" charset="0"/>
                <a:ea typeface="Avenir"/>
                <a:cs typeface="Avenir"/>
              </a:rPr>
              <a:t>§ 1. La consulta del Pueblo de Dios se realiza en las Iglesias </a:t>
            </a:r>
            <a:r>
              <a:rPr lang="es-ES" sz="2046" dirty="0" smtClean="0">
                <a:latin typeface="Georgia" panose="02040502050405020303" pitchFamily="18" charset="0"/>
                <a:ea typeface="Avenir"/>
                <a:cs typeface="Avenir"/>
              </a:rPr>
              <a:t>particulares […]</a:t>
            </a:r>
            <a:endParaRPr lang="es-ES" sz="2046" dirty="0">
              <a:latin typeface="Georgia" panose="02040502050405020303" pitchFamily="18" charset="0"/>
              <a:ea typeface="Avenir"/>
              <a:cs typeface="Avenir"/>
            </a:endParaRPr>
          </a:p>
          <a:p>
            <a:pPr marL="609600" lvl="1" indent="0" defTabSz="850391">
              <a:buClr>
                <a:schemeClr val="accent1"/>
              </a:buClr>
              <a:buNone/>
              <a:defRPr sz="2046">
                <a:latin typeface="Avenir"/>
                <a:ea typeface="Avenir"/>
                <a:cs typeface="Avenir"/>
                <a:sym typeface="Avenir Roman"/>
              </a:defRPr>
            </a:pPr>
            <a:r>
              <a:rPr lang="es-ES" sz="2046" dirty="0">
                <a:latin typeface="Georgia" panose="02040502050405020303" pitchFamily="18" charset="0"/>
                <a:ea typeface="Avenir"/>
                <a:cs typeface="Avenir"/>
              </a:rPr>
              <a:t>En cada Iglesia particular los Obispos realizan la consulta del Pueblo de Dios sirviéndose de los Organismos de participación previstos por el derecho, sin excluir cualquier otra modalidad que juzguen oportuna.</a:t>
            </a:r>
            <a:endParaRPr lang="en-CA" sz="2046" dirty="0">
              <a:latin typeface="Georgia" panose="02040502050405020303" pitchFamily="18" charset="0"/>
              <a:ea typeface="Avenir"/>
              <a:cs typeface="Avenir"/>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 name="Google Shape;211;p14" descr="Google Shape;211;p14"/>
          <p:cNvPicPr>
            <a:picLocks noChangeAspect="1"/>
          </p:cNvPicPr>
          <p:nvPr/>
        </p:nvPicPr>
        <p:blipFill>
          <a:blip r:embed="rId2"/>
          <a:srcRect t="11395" b="14649"/>
          <a:stretch>
            <a:fillRect/>
          </a:stretch>
        </p:blipFill>
        <p:spPr>
          <a:xfrm>
            <a:off x="4830945" y="525982"/>
            <a:ext cx="3584772" cy="405411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28" name="Google Shape;213;p14"/>
          <p:cNvSpPr txBox="1">
            <a:spLocks noGrp="1"/>
          </p:cNvSpPr>
          <p:nvPr>
            <p:ph type="body" sz="quarter" idx="1"/>
          </p:nvPr>
        </p:nvSpPr>
        <p:spPr>
          <a:xfrm>
            <a:off x="221921" y="800605"/>
            <a:ext cx="4447559" cy="1558580"/>
          </a:xfrm>
          <a:prstGeom prst="rect">
            <a:avLst/>
          </a:prstGeom>
        </p:spPr>
        <p:txBody>
          <a:bodyPr anchor="b"/>
          <a:lstStyle/>
          <a:p>
            <a:pPr marL="0" indent="0">
              <a:buClr>
                <a:schemeClr val="dk1"/>
              </a:buClr>
              <a:buSzPts val="1100"/>
            </a:pPr>
            <a:r>
              <a:rPr lang="es-ES" sz="1300" dirty="0">
                <a:latin typeface="Georgia" panose="02040502050405020303" pitchFamily="18" charset="0"/>
              </a:rPr>
              <a:t>Una pregunta fundamental nos impulsa y nos guía: ¿cómo se realiza hoy, a diversos niveles (desde el local al universal) ese “caminar juntos” que permite a la Iglesia anunciar el Evangelio, de acuerdo a la misión que le fue confiada; y qué pasos el Espíritu nos invita a dar para crecer como Iglesia sinodal? </a:t>
            </a:r>
            <a:r>
              <a:rPr lang="fr-FR" sz="1300" dirty="0">
                <a:latin typeface="Georgia" panose="02040502050405020303" pitchFamily="18" charset="0"/>
                <a:cs typeface="Avenir Book"/>
              </a:rPr>
              <a:t>(</a:t>
            </a:r>
            <a:r>
              <a:rPr lang="fr-FR" sz="1300" i="1" dirty="0">
                <a:latin typeface="Georgia" panose="02040502050405020303" pitchFamily="18" charset="0"/>
                <a:cs typeface="Avenir Book"/>
              </a:rPr>
              <a:t>PD</a:t>
            </a:r>
            <a:r>
              <a:rPr lang="fr-FR" sz="1300" dirty="0">
                <a:latin typeface="Georgia" panose="02040502050405020303" pitchFamily="18" charset="0"/>
                <a:cs typeface="Avenir Book"/>
              </a:rPr>
              <a:t>, 2)</a:t>
            </a:r>
          </a:p>
        </p:txBody>
      </p:sp>
      <p:sp>
        <p:nvSpPr>
          <p:cNvPr id="329" name="Google Shape;214;p1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330" name="Google Shape;215;p14"/>
          <p:cNvSpPr txBox="1"/>
          <p:nvPr/>
        </p:nvSpPr>
        <p:spPr>
          <a:xfrm>
            <a:off x="166976" y="2499210"/>
            <a:ext cx="4443866"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gn="ctr">
              <a:buSzPct val="44000"/>
            </a:pPr>
            <a:r>
              <a:rPr lang="es-ES" sz="1700" b="1" dirty="0">
                <a:solidFill>
                  <a:srgbClr val="F28E00"/>
                </a:solidFill>
                <a:latin typeface="Georgia" panose="02040502050405020303" pitchFamily="18" charset="0"/>
                <a:ea typeface="Avenir"/>
                <a:cs typeface="Avenir"/>
              </a:rPr>
              <a:t>Cuestión fundamental de la </a:t>
            </a:r>
          </a:p>
          <a:p>
            <a:pPr algn="ctr">
              <a:buSzPct val="44000"/>
            </a:pPr>
            <a:r>
              <a:rPr lang="es-ES" sz="1700" b="1" dirty="0">
                <a:solidFill>
                  <a:srgbClr val="F28E00"/>
                </a:solidFill>
                <a:latin typeface="Georgia" panose="02040502050405020303" pitchFamily="18" charset="0"/>
                <a:ea typeface="Avenir"/>
                <a:cs typeface="Avenir"/>
              </a:rPr>
              <a:t>consulta del Pueblo de Dios</a:t>
            </a:r>
            <a:endParaRPr lang="en-CA" sz="1700" b="1" dirty="0">
              <a:solidFill>
                <a:srgbClr val="F28E00"/>
              </a:solidFill>
              <a:latin typeface="Georgia" panose="02040502050405020303" pitchFamily="18" charset="0"/>
              <a:ea typeface="Avenir"/>
              <a:cs typeface="Avenir"/>
            </a:endParaRPr>
          </a:p>
        </p:txBody>
      </p:sp>
      <p:sp>
        <p:nvSpPr>
          <p:cNvPr id="8" name="Google Shape;215;p14"/>
          <p:cNvSpPr txBox="1"/>
          <p:nvPr/>
        </p:nvSpPr>
        <p:spPr>
          <a:xfrm>
            <a:off x="35426" y="92751"/>
            <a:ext cx="4443866"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p>
            <a:pPr algn="ctr">
              <a:defRPr sz="1700">
                <a:latin typeface="Avenir"/>
                <a:ea typeface="Avenir"/>
                <a:cs typeface="Avenir"/>
                <a:sym typeface="Avenir Roman"/>
              </a:defRPr>
            </a:pPr>
            <a:r>
              <a:rPr lang="es-ES" sz="1700" b="1" dirty="0">
                <a:solidFill>
                  <a:srgbClr val="F28E00"/>
                </a:solidFill>
                <a:latin typeface="Georgia" panose="02040502050405020303" pitchFamily="18" charset="0"/>
                <a:ea typeface="Avenir"/>
                <a:cs typeface="Avenir"/>
              </a:rPr>
              <a:t>La cuestión de fondo del </a:t>
            </a:r>
            <a:br>
              <a:rPr lang="es-ES" sz="1700" b="1" dirty="0">
                <a:solidFill>
                  <a:srgbClr val="F28E00"/>
                </a:solidFill>
                <a:latin typeface="Georgia" panose="02040502050405020303" pitchFamily="18" charset="0"/>
                <a:ea typeface="Avenir"/>
                <a:cs typeface="Avenir"/>
              </a:rPr>
            </a:br>
            <a:r>
              <a:rPr lang="es-ES" sz="1700" b="1" dirty="0">
                <a:solidFill>
                  <a:srgbClr val="F28E00"/>
                </a:solidFill>
                <a:latin typeface="Georgia" panose="02040502050405020303" pitchFamily="18" charset="0"/>
                <a:ea typeface="Avenir"/>
                <a:cs typeface="Avenir"/>
              </a:rPr>
              <a:t>Proceso Sinodal</a:t>
            </a:r>
            <a:endParaRPr b="1" dirty="0">
              <a:solidFill>
                <a:srgbClr val="F28E00"/>
              </a:solidFill>
              <a:latin typeface="Georgia" panose="02040502050405020303" pitchFamily="18" charset="0"/>
            </a:endParaRPr>
          </a:p>
        </p:txBody>
      </p:sp>
      <p:sp>
        <p:nvSpPr>
          <p:cNvPr id="3" name="Rettangolo 2"/>
          <p:cNvSpPr/>
          <p:nvPr/>
        </p:nvSpPr>
        <p:spPr>
          <a:xfrm>
            <a:off x="0" y="4118238"/>
            <a:ext cx="1064604" cy="1025262"/>
          </a:xfrm>
          <a:prstGeom prst="rect">
            <a:avLst/>
          </a:prstGeom>
          <a:solidFill>
            <a:srgbClr val="FFFFFF"/>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it-IT" sz="1400" b="0" i="0" u="none" strike="noStrike" cap="none" spc="0" normalizeH="0" baseline="0">
              <a:ln>
                <a:noFill/>
              </a:ln>
              <a:solidFill>
                <a:srgbClr val="000000"/>
              </a:solidFill>
              <a:effectLst/>
              <a:uFillTx/>
              <a:latin typeface="+mn-lt"/>
              <a:ea typeface="+mn-ea"/>
              <a:cs typeface="+mn-cs"/>
              <a:sym typeface="Arial"/>
            </a:endParaRPr>
          </a:p>
        </p:txBody>
      </p:sp>
      <p:sp>
        <p:nvSpPr>
          <p:cNvPr id="331" name="Google Shape;216;p14"/>
          <p:cNvSpPr txBox="1"/>
          <p:nvPr/>
        </p:nvSpPr>
        <p:spPr>
          <a:xfrm>
            <a:off x="221922" y="3290426"/>
            <a:ext cx="4388920"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normAutofit/>
          </a:bodyPr>
          <a:lstStyle>
            <a:lvl1pPr indent="152400">
              <a:lnSpc>
                <a:spcPct val="115000"/>
              </a:lnSpc>
              <a:defRPr sz="1300" i="1"/>
            </a:lvl1pPr>
          </a:lstStyle>
          <a:p>
            <a:pPr marL="152400" indent="0"/>
            <a:r>
              <a:rPr lang="es-ES" dirty="0">
                <a:latin typeface="Georgia" panose="02040502050405020303" pitchFamily="18" charset="0"/>
              </a:rPr>
              <a:t>En una Iglesia sinodal, que anuncia el Evangelio, todos “caminan juntos”: ¿cómo se realiza hoy este “caminar juntos” en la propia Iglesia particular? ¿Qué pasos nos invita a dar el Espíritu para crecer en nuestro “caminar juntos”? </a:t>
            </a:r>
            <a:r>
              <a:rPr lang="fr-FR" dirty="0">
                <a:latin typeface="Georgia" panose="02040502050405020303" pitchFamily="18" charset="0"/>
                <a:cs typeface="Avenir Book"/>
              </a:rPr>
              <a:t>(PD, 26)</a:t>
            </a: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Google Shape;221;p15" descr="Google Shape;221;p15"/>
          <p:cNvPicPr>
            <a:picLocks noChangeAspect="1"/>
          </p:cNvPicPr>
          <p:nvPr/>
        </p:nvPicPr>
        <p:blipFill>
          <a:blip r:embed="rId3"/>
          <a:srcRect l="29338" t="37563" b="21692"/>
          <a:stretch>
            <a:fillRect/>
          </a:stretch>
        </p:blipFill>
        <p:spPr>
          <a:xfrm>
            <a:off x="154099" y="3459924"/>
            <a:ext cx="2080526" cy="1532878"/>
          </a:xfrm>
          <a:prstGeom prst="rect">
            <a:avLst/>
          </a:prstGeom>
          <a:ln w="12700">
            <a:miter lim="400000"/>
          </a:ln>
        </p:spPr>
      </p:pic>
      <p:pic>
        <p:nvPicPr>
          <p:cNvPr id="334" name="Google Shape;222;p15" descr="Google Shape;222;p15"/>
          <p:cNvPicPr>
            <a:picLocks noChangeAspect="1"/>
          </p:cNvPicPr>
          <p:nvPr/>
        </p:nvPicPr>
        <p:blipFill>
          <a:blip r:embed="rId4"/>
          <a:srcRect r="11016"/>
          <a:stretch>
            <a:fillRect/>
          </a:stretch>
        </p:blipFill>
        <p:spPr>
          <a:xfrm>
            <a:off x="2311325" y="3459924"/>
            <a:ext cx="2080528" cy="1532875"/>
          </a:xfrm>
          <a:prstGeom prst="rect">
            <a:avLst/>
          </a:prstGeom>
          <a:ln w="12700">
            <a:miter lim="400000"/>
          </a:ln>
        </p:spPr>
      </p:pic>
      <p:pic>
        <p:nvPicPr>
          <p:cNvPr id="335" name="Google Shape;223;p15" descr="Google Shape;223;p15"/>
          <p:cNvPicPr>
            <a:picLocks noChangeAspect="1"/>
          </p:cNvPicPr>
          <p:nvPr/>
        </p:nvPicPr>
        <p:blipFill>
          <a:blip r:embed="rId5"/>
          <a:srcRect l="13156"/>
          <a:stretch>
            <a:fillRect/>
          </a:stretch>
        </p:blipFill>
        <p:spPr>
          <a:xfrm>
            <a:off x="154100" y="134850"/>
            <a:ext cx="4237753" cy="3175475"/>
          </a:xfrm>
          <a:prstGeom prst="rect">
            <a:avLst/>
          </a:prstGeom>
          <a:ln w="12700">
            <a:miter lim="400000"/>
          </a:ln>
        </p:spPr>
      </p:pic>
      <p:pic>
        <p:nvPicPr>
          <p:cNvPr id="336" name="Google Shape;224;p15" descr="Google Shape;224;p15"/>
          <p:cNvPicPr>
            <a:picLocks noChangeAspect="1"/>
          </p:cNvPicPr>
          <p:nvPr/>
        </p:nvPicPr>
        <p:blipFill>
          <a:blip r:embed="rId6"/>
          <a:srcRect l="22868" r="17716"/>
          <a:stretch>
            <a:fillRect/>
          </a:stretch>
        </p:blipFill>
        <p:spPr>
          <a:xfrm>
            <a:off x="4557200" y="0"/>
            <a:ext cx="4599876" cy="5143502"/>
          </a:xfrm>
          <a:prstGeom prst="rect">
            <a:avLst/>
          </a:prstGeom>
          <a:ln w="12700">
            <a:miter lim="400000"/>
          </a:ln>
        </p:spPr>
      </p:pic>
      <p:sp>
        <p:nvSpPr>
          <p:cNvPr id="337" name="Google Shape;225;p15"/>
          <p:cNvSpPr txBox="1">
            <a:spLocks noGrp="1"/>
          </p:cNvSpPr>
          <p:nvPr>
            <p:ph type="body" sz="half" idx="1"/>
          </p:nvPr>
        </p:nvSpPr>
        <p:spPr>
          <a:xfrm>
            <a:off x="4411176" y="664630"/>
            <a:ext cx="4745900" cy="2645695"/>
          </a:xfrm>
          <a:prstGeom prst="rect">
            <a:avLst/>
          </a:prstGeom>
        </p:spPr>
        <p:txBody>
          <a:bodyPr/>
          <a:lstStyle/>
          <a:p>
            <a:pPr marL="152400" indent="0" algn="just">
              <a:buClr>
                <a:schemeClr val="accent1"/>
              </a:buClr>
              <a:buSzPts val="1300"/>
              <a:buNone/>
              <a:defRPr sz="1300">
                <a:latin typeface="+mn-lt"/>
                <a:ea typeface="+mn-ea"/>
                <a:cs typeface="+mn-cs"/>
                <a:sym typeface="Arial"/>
              </a:defRPr>
            </a:pPr>
            <a:r>
              <a:rPr lang="es-ES" sz="1300" dirty="0">
                <a:latin typeface="Georgia" panose="02040502050405020303" pitchFamily="18" charset="0"/>
                <a:sym typeface="Arial"/>
              </a:rPr>
              <a:t>«Recordamos que la finalidad del Sínodo, y por lo tanto de esta consulta, no es producir documentos, sino ‘hacer que germinen sueños, suscitar profecías y visiones, hacer florecer esperanzas, estimular la confianza, vendar heridas, entretejer relaciones, resucitar una aurora de esperanza, aprender unos de otros, y crear un imaginario positivo que ilumine las mentes, enardezca los corazones, dé fuerza a las manos’»</a:t>
            </a:r>
            <a:r>
              <a:rPr lang="en-CA" sz="1300" dirty="0">
                <a:latin typeface="Georgia" panose="02040502050405020303" pitchFamily="18" charset="0"/>
                <a:sym typeface="Arial"/>
              </a:rPr>
              <a:t>(PD, 32)</a:t>
            </a:r>
          </a:p>
        </p:txBody>
      </p:sp>
      <p:sp>
        <p:nvSpPr>
          <p:cNvPr id="338" name="Google Shape;226;p1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339" name="Google Shape;227;p15"/>
          <p:cNvSpPr txBox="1"/>
          <p:nvPr/>
        </p:nvSpPr>
        <p:spPr>
          <a:xfrm>
            <a:off x="8527199" y="4685836"/>
            <a:ext cx="548701" cy="3070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spAutoFit/>
          </a:bodyPr>
          <a:lstStyle>
            <a:lvl1pPr algn="r">
              <a:defRPr sz="800">
                <a:solidFill>
                  <a:schemeClr val="accent2">
                    <a:lumOff val="21764"/>
                  </a:schemeClr>
                </a:solidFill>
                <a:latin typeface="Helvetica Neue"/>
                <a:ea typeface="Helvetica Neue"/>
                <a:cs typeface="Helvetica Neue"/>
                <a:sym typeface="Helvetica Neue"/>
              </a:defRPr>
            </a:lvl1pPr>
          </a:lstStyle>
          <a:p>
            <a:r>
              <a:t>15</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quarter" idx="1"/>
          </p:nvPr>
        </p:nvSpPr>
        <p:spPr/>
        <p:txBody>
          <a:bodyPr>
            <a:normAutofit fontScale="92500" lnSpcReduction="20000"/>
          </a:bodyPr>
          <a:lstStyle/>
          <a:p>
            <a:endParaRPr lang="it-IT"/>
          </a:p>
        </p:txBody>
      </p:sp>
      <p:pic>
        <p:nvPicPr>
          <p:cNvPr id="5" name="Immagine 4"/>
          <p:cNvPicPr>
            <a:picLocks noChangeAspect="1"/>
          </p:cNvPicPr>
          <p:nvPr/>
        </p:nvPicPr>
        <p:blipFill>
          <a:blip r:embed="rId2"/>
          <a:stretch>
            <a:fillRect/>
          </a:stretch>
        </p:blipFill>
        <p:spPr>
          <a:xfrm>
            <a:off x="1624316" y="148911"/>
            <a:ext cx="5895370" cy="4824412"/>
          </a:xfrm>
          <a:prstGeom prst="rect">
            <a:avLst/>
          </a:prstGeom>
        </p:spPr>
      </p:pic>
    </p:spTree>
    <p:extLst>
      <p:ext uri="{BB962C8B-B14F-4D97-AF65-F5344CB8AC3E}">
        <p14:creationId xmlns:p14="http://schemas.microsoft.com/office/powerpoint/2010/main" val="604784539"/>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Google Shape;238;p17"/>
          <p:cNvSpPr txBox="1">
            <a:spLocks noGrp="1"/>
          </p:cNvSpPr>
          <p:nvPr>
            <p:ph type="title"/>
          </p:nvPr>
        </p:nvSpPr>
        <p:spPr>
          <a:xfrm>
            <a:off x="276653" y="409366"/>
            <a:ext cx="4572847" cy="637201"/>
          </a:xfrm>
          <a:prstGeom prst="rect">
            <a:avLst/>
          </a:prstGeom>
        </p:spPr>
        <p:txBody>
          <a:bodyPr>
            <a:noAutofit/>
          </a:bodyPr>
          <a:lstStyle>
            <a:lvl1pPr>
              <a:defRPr sz="2200" i="1"/>
            </a:lvl1pPr>
          </a:lstStyle>
          <a:p>
            <a:r>
              <a:rPr sz="2500" i="0" dirty="0" err="1">
                <a:solidFill>
                  <a:srgbClr val="F28E00"/>
                </a:solidFill>
                <a:latin typeface="Georgia" panose="02040502050405020303" pitchFamily="18" charset="0"/>
              </a:rPr>
              <a:t>Documento</a:t>
            </a:r>
            <a:r>
              <a:rPr sz="2500" i="0" dirty="0">
                <a:solidFill>
                  <a:srgbClr val="F28E00"/>
                </a:solidFill>
                <a:latin typeface="Georgia" panose="02040502050405020303" pitchFamily="18" charset="0"/>
              </a:rPr>
              <a:t> </a:t>
            </a:r>
            <a:r>
              <a:rPr sz="2500" i="0" dirty="0" err="1">
                <a:solidFill>
                  <a:srgbClr val="F28E00"/>
                </a:solidFill>
                <a:latin typeface="Georgia" panose="02040502050405020303" pitchFamily="18" charset="0"/>
              </a:rPr>
              <a:t>Preparatório</a:t>
            </a:r>
            <a:endParaRPr sz="2500" i="0" dirty="0">
              <a:solidFill>
                <a:srgbClr val="F28E00"/>
              </a:solidFill>
              <a:latin typeface="Georgia" panose="02040502050405020303" pitchFamily="18" charset="0"/>
            </a:endParaRPr>
          </a:p>
        </p:txBody>
      </p:sp>
      <p:sp>
        <p:nvSpPr>
          <p:cNvPr id="347" name="Google Shape;239;p17"/>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348" name="Google Shape;240;p17"/>
          <p:cNvSpPr txBox="1">
            <a:spLocks noGrp="1"/>
          </p:cNvSpPr>
          <p:nvPr>
            <p:ph type="body" sz="half" idx="1"/>
          </p:nvPr>
        </p:nvSpPr>
        <p:spPr>
          <a:xfrm>
            <a:off x="276652" y="860658"/>
            <a:ext cx="4433571" cy="3449783"/>
          </a:xfrm>
          <a:prstGeom prst="rect">
            <a:avLst/>
          </a:prstGeom>
        </p:spPr>
        <p:txBody>
          <a:bodyPr anchor="ctr">
            <a:normAutofit/>
          </a:bodyPr>
          <a:lstStyle/>
          <a:p>
            <a:pPr marL="552450" indent="-400050">
              <a:buClr>
                <a:schemeClr val="accent1"/>
              </a:buClr>
              <a:buFont typeface="+mj-lt"/>
              <a:buAutoNum type="romanUcPeriod"/>
              <a:defRPr sz="1600"/>
            </a:pPr>
            <a:r>
              <a:rPr lang="it-IT" sz="1600" dirty="0">
                <a:solidFill>
                  <a:srgbClr val="000000"/>
                </a:solidFill>
                <a:latin typeface="Georgia" panose="02040502050405020303" pitchFamily="18" charset="0"/>
                <a:ea typeface="Helvetica Neue"/>
                <a:cs typeface="Helvetica Neue"/>
                <a:sym typeface="Helvetica Neue"/>
              </a:rPr>
              <a:t>La </a:t>
            </a:r>
            <a:r>
              <a:rPr lang="it-IT" sz="1600" dirty="0" err="1">
                <a:solidFill>
                  <a:srgbClr val="000000"/>
                </a:solidFill>
                <a:latin typeface="Georgia" panose="02040502050405020303" pitchFamily="18" charset="0"/>
                <a:ea typeface="Helvetica Neue"/>
                <a:cs typeface="Helvetica Neue"/>
                <a:sym typeface="Helvetica Neue"/>
              </a:rPr>
              <a:t>llamada</a:t>
            </a:r>
            <a:r>
              <a:rPr lang="it-IT" sz="1600" dirty="0">
                <a:solidFill>
                  <a:srgbClr val="000000"/>
                </a:solidFill>
                <a:latin typeface="Georgia" panose="02040502050405020303" pitchFamily="18" charset="0"/>
                <a:ea typeface="Helvetica Neue"/>
                <a:cs typeface="Helvetica Neue"/>
                <a:sym typeface="Helvetica Neue"/>
              </a:rPr>
              <a:t> a </a:t>
            </a:r>
            <a:r>
              <a:rPr lang="it-IT" sz="1600" dirty="0" err="1">
                <a:solidFill>
                  <a:srgbClr val="000000"/>
                </a:solidFill>
                <a:latin typeface="Georgia" panose="02040502050405020303" pitchFamily="18" charset="0"/>
                <a:ea typeface="Helvetica Neue"/>
                <a:cs typeface="Helvetica Neue"/>
                <a:sym typeface="Helvetica Neue"/>
              </a:rPr>
              <a:t>caminar</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juntos</a:t>
            </a:r>
            <a:endParaRPr lang="it-IT" sz="1600" dirty="0">
              <a:solidFill>
                <a:srgbClr val="000000"/>
              </a:solidFill>
              <a:latin typeface="Georgia" panose="02040502050405020303" pitchFamily="18" charset="0"/>
              <a:ea typeface="Helvetica Neue"/>
              <a:cs typeface="Helvetica Neue"/>
              <a:sym typeface="Helvetica Neue"/>
            </a:endParaRPr>
          </a:p>
          <a:p>
            <a:pPr marL="552450" indent="-400050">
              <a:buClr>
                <a:schemeClr val="accent1"/>
              </a:buClr>
              <a:buFont typeface="+mj-lt"/>
              <a:buAutoNum type="romanUcPeriod"/>
              <a:defRPr sz="1600"/>
            </a:pPr>
            <a:r>
              <a:rPr lang="it-IT" sz="1600" dirty="0">
                <a:solidFill>
                  <a:srgbClr val="000000"/>
                </a:solidFill>
                <a:latin typeface="Georgia" panose="02040502050405020303" pitchFamily="18" charset="0"/>
                <a:ea typeface="Helvetica Neue"/>
                <a:cs typeface="Helvetica Neue"/>
                <a:sym typeface="Helvetica Neue"/>
              </a:rPr>
              <a:t>Una </a:t>
            </a:r>
            <a:r>
              <a:rPr lang="it-IT" sz="1600" dirty="0" err="1">
                <a:solidFill>
                  <a:srgbClr val="000000"/>
                </a:solidFill>
                <a:latin typeface="Georgia" panose="02040502050405020303" pitchFamily="18" charset="0"/>
                <a:ea typeface="Helvetica Neue"/>
                <a:cs typeface="Helvetica Neue"/>
                <a:sym typeface="Helvetica Neue"/>
              </a:rPr>
              <a:t>Iglesia</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constitutivamente</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sinodal</a:t>
            </a:r>
            <a:endParaRPr lang="it-IT" sz="1600" dirty="0">
              <a:solidFill>
                <a:srgbClr val="000000"/>
              </a:solidFill>
              <a:latin typeface="Georgia" panose="02040502050405020303" pitchFamily="18" charset="0"/>
              <a:ea typeface="Helvetica Neue"/>
              <a:cs typeface="Helvetica Neue"/>
              <a:sym typeface="Helvetica Neue"/>
            </a:endParaRPr>
          </a:p>
          <a:p>
            <a:pPr marL="552450" indent="-400050">
              <a:buClr>
                <a:schemeClr val="accent1"/>
              </a:buClr>
              <a:buFont typeface="+mj-lt"/>
              <a:buAutoNum type="romanUcPeriod"/>
              <a:defRPr sz="1600"/>
            </a:pPr>
            <a:r>
              <a:rPr lang="it-IT" sz="1600" dirty="0" err="1">
                <a:solidFill>
                  <a:srgbClr val="000000"/>
                </a:solidFill>
                <a:latin typeface="Georgia" panose="02040502050405020303" pitchFamily="18" charset="0"/>
                <a:ea typeface="Helvetica Neue"/>
                <a:cs typeface="Helvetica Neue"/>
                <a:sym typeface="Helvetica Neue"/>
              </a:rPr>
              <a:t>Escuchar</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las</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Escrituras</a:t>
            </a:r>
            <a:endParaRPr lang="it-IT" sz="1600" dirty="0">
              <a:solidFill>
                <a:srgbClr val="000000"/>
              </a:solidFill>
              <a:latin typeface="Georgia" panose="02040502050405020303" pitchFamily="18" charset="0"/>
              <a:ea typeface="Helvetica Neue"/>
              <a:cs typeface="Helvetica Neue"/>
              <a:sym typeface="Helvetica Neue"/>
            </a:endParaRPr>
          </a:p>
          <a:p>
            <a:pPr marL="1009650" lvl="1" indent="-400050">
              <a:buClr>
                <a:schemeClr val="accent1"/>
              </a:buClr>
              <a:buFont typeface="+mj-lt"/>
              <a:buAutoNum type="alphaUcPeriod"/>
              <a:defRPr sz="1600"/>
            </a:pPr>
            <a:r>
              <a:rPr lang="it-IT" sz="1600" dirty="0" err="1">
                <a:solidFill>
                  <a:srgbClr val="000000"/>
                </a:solidFill>
                <a:latin typeface="Georgia" panose="02040502050405020303" pitchFamily="18" charset="0"/>
                <a:ea typeface="Helvetica Neue"/>
                <a:cs typeface="Helvetica Neue"/>
                <a:sym typeface="Helvetica Neue"/>
              </a:rPr>
              <a:t>Jesús</a:t>
            </a:r>
            <a:r>
              <a:rPr lang="it-IT" sz="1600" dirty="0">
                <a:solidFill>
                  <a:srgbClr val="000000"/>
                </a:solidFill>
                <a:latin typeface="Georgia" panose="02040502050405020303" pitchFamily="18" charset="0"/>
                <a:ea typeface="Helvetica Neue"/>
                <a:cs typeface="Helvetica Neue"/>
                <a:sym typeface="Helvetica Neue"/>
              </a:rPr>
              <a:t>, la </a:t>
            </a:r>
            <a:r>
              <a:rPr lang="it-IT" sz="1600" dirty="0" err="1">
                <a:solidFill>
                  <a:srgbClr val="000000"/>
                </a:solidFill>
                <a:latin typeface="Georgia" panose="02040502050405020303" pitchFamily="18" charset="0"/>
                <a:ea typeface="Helvetica Neue"/>
                <a:cs typeface="Helvetica Neue"/>
                <a:sym typeface="Helvetica Neue"/>
              </a:rPr>
              <a:t>multitud</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los</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Apóstoles</a:t>
            </a:r>
            <a:endParaRPr lang="it-IT" sz="1600" dirty="0">
              <a:solidFill>
                <a:srgbClr val="000000"/>
              </a:solidFill>
              <a:latin typeface="Georgia" panose="02040502050405020303" pitchFamily="18" charset="0"/>
              <a:ea typeface="Helvetica Neue"/>
              <a:cs typeface="Helvetica Neue"/>
              <a:sym typeface="Helvetica Neue"/>
            </a:endParaRPr>
          </a:p>
          <a:p>
            <a:pPr marL="1009650" lvl="1" indent="-400050">
              <a:buClr>
                <a:schemeClr val="accent1"/>
              </a:buClr>
              <a:buFont typeface="+mj-lt"/>
              <a:buAutoNum type="alphaUcPeriod"/>
              <a:defRPr sz="1600"/>
            </a:pPr>
            <a:r>
              <a:rPr lang="it-IT" sz="1600" dirty="0">
                <a:solidFill>
                  <a:srgbClr val="000000"/>
                </a:solidFill>
                <a:latin typeface="Georgia" panose="02040502050405020303" pitchFamily="18" charset="0"/>
                <a:ea typeface="Helvetica Neue"/>
                <a:cs typeface="Helvetica Neue"/>
                <a:sym typeface="Helvetica Neue"/>
              </a:rPr>
              <a:t>Una doble </a:t>
            </a:r>
            <a:r>
              <a:rPr lang="it-IT" sz="1600" dirty="0" err="1">
                <a:solidFill>
                  <a:srgbClr val="000000"/>
                </a:solidFill>
                <a:latin typeface="Georgia" panose="02040502050405020303" pitchFamily="18" charset="0"/>
                <a:ea typeface="Helvetica Neue"/>
                <a:cs typeface="Helvetica Neue"/>
                <a:sym typeface="Helvetica Neue"/>
              </a:rPr>
              <a:t>dinámica</a:t>
            </a:r>
            <a:r>
              <a:rPr lang="it-IT" sz="1600" dirty="0">
                <a:solidFill>
                  <a:srgbClr val="000000"/>
                </a:solidFill>
                <a:latin typeface="Georgia" panose="02040502050405020303" pitchFamily="18" charset="0"/>
                <a:ea typeface="Helvetica Neue"/>
                <a:cs typeface="Helvetica Neue"/>
                <a:sym typeface="Helvetica Neue"/>
              </a:rPr>
              <a:t> de </a:t>
            </a:r>
            <a:r>
              <a:rPr lang="it-IT" sz="1600" dirty="0" err="1">
                <a:solidFill>
                  <a:srgbClr val="000000"/>
                </a:solidFill>
                <a:latin typeface="Georgia" panose="02040502050405020303" pitchFamily="18" charset="0"/>
                <a:ea typeface="Helvetica Neue"/>
                <a:cs typeface="Helvetica Neue"/>
                <a:sym typeface="Helvetica Neue"/>
              </a:rPr>
              <a:t>conversión</a:t>
            </a:r>
            <a:r>
              <a:rPr lang="it-IT" sz="1600" dirty="0">
                <a:solidFill>
                  <a:srgbClr val="000000"/>
                </a:solidFill>
                <a:latin typeface="Georgia" panose="02040502050405020303" pitchFamily="18" charset="0"/>
                <a:ea typeface="Helvetica Neue"/>
                <a:cs typeface="Helvetica Neue"/>
                <a:sym typeface="Helvetica Neue"/>
              </a:rPr>
              <a:t>: Pedro y Cornelio (</a:t>
            </a:r>
            <a:r>
              <a:rPr lang="it-IT" sz="1600" dirty="0" err="1">
                <a:solidFill>
                  <a:srgbClr val="000000"/>
                </a:solidFill>
                <a:latin typeface="Georgia" panose="02040502050405020303" pitchFamily="18" charset="0"/>
                <a:ea typeface="Helvetica Neue"/>
                <a:cs typeface="Helvetica Neue"/>
                <a:sym typeface="Helvetica Neue"/>
              </a:rPr>
              <a:t>Hechos</a:t>
            </a:r>
            <a:r>
              <a:rPr lang="it-IT" sz="1600" dirty="0">
                <a:solidFill>
                  <a:srgbClr val="000000"/>
                </a:solidFill>
                <a:latin typeface="Georgia" panose="02040502050405020303" pitchFamily="18" charset="0"/>
                <a:ea typeface="Helvetica Neue"/>
                <a:cs typeface="Helvetica Neue"/>
                <a:sym typeface="Helvetica Neue"/>
              </a:rPr>
              <a:t> 10)</a:t>
            </a:r>
          </a:p>
          <a:p>
            <a:pPr marL="552450" indent="-400050">
              <a:buClr>
                <a:schemeClr val="accent1"/>
              </a:buClr>
              <a:buFont typeface="+mj-lt"/>
              <a:buAutoNum type="romanUcPeriod"/>
              <a:defRPr sz="1600"/>
            </a:pPr>
            <a:r>
              <a:rPr lang="it-IT" sz="1600" dirty="0">
                <a:solidFill>
                  <a:srgbClr val="000000"/>
                </a:solidFill>
                <a:latin typeface="Georgia" panose="02040502050405020303" pitchFamily="18" charset="0"/>
                <a:ea typeface="Helvetica Neue"/>
                <a:cs typeface="Helvetica Neue"/>
                <a:sym typeface="Helvetica Neue"/>
              </a:rPr>
              <a:t>La </a:t>
            </a:r>
            <a:r>
              <a:rPr lang="it-IT" sz="1600" dirty="0" err="1">
                <a:solidFill>
                  <a:srgbClr val="000000"/>
                </a:solidFill>
                <a:latin typeface="Georgia" panose="02040502050405020303" pitchFamily="18" charset="0"/>
                <a:ea typeface="Helvetica Neue"/>
                <a:cs typeface="Helvetica Neue"/>
                <a:sym typeface="Helvetica Neue"/>
              </a:rPr>
              <a:t>sinodalidad</a:t>
            </a:r>
            <a:r>
              <a:rPr lang="it-IT" sz="1600" dirty="0">
                <a:solidFill>
                  <a:srgbClr val="000000"/>
                </a:solidFill>
                <a:latin typeface="Georgia" panose="02040502050405020303" pitchFamily="18" charset="0"/>
                <a:ea typeface="Helvetica Neue"/>
                <a:cs typeface="Helvetica Neue"/>
                <a:sym typeface="Helvetica Neue"/>
              </a:rPr>
              <a:t> en </a:t>
            </a:r>
            <a:r>
              <a:rPr lang="it-IT" sz="1600" dirty="0" err="1">
                <a:solidFill>
                  <a:srgbClr val="000000"/>
                </a:solidFill>
                <a:latin typeface="Georgia" panose="02040502050405020303" pitchFamily="18" charset="0"/>
                <a:ea typeface="Helvetica Neue"/>
                <a:cs typeface="Helvetica Neue"/>
                <a:sym typeface="Helvetica Neue"/>
              </a:rPr>
              <a:t>acción</a:t>
            </a:r>
            <a:r>
              <a:rPr lang="it-IT" sz="1600" dirty="0">
                <a:solidFill>
                  <a:srgbClr val="000000"/>
                </a:solidFill>
                <a:latin typeface="Georgia" panose="02040502050405020303" pitchFamily="18" charset="0"/>
                <a:ea typeface="Helvetica Neue"/>
                <a:cs typeface="Helvetica Neue"/>
                <a:sym typeface="Helvetica Neue"/>
              </a:rPr>
              <a:t>: </a:t>
            </a:r>
            <a:r>
              <a:rPr lang="it-IT" sz="1600" dirty="0" err="1">
                <a:solidFill>
                  <a:srgbClr val="000000"/>
                </a:solidFill>
                <a:latin typeface="Georgia" panose="02040502050405020303" pitchFamily="18" charset="0"/>
                <a:ea typeface="Helvetica Neue"/>
                <a:cs typeface="Helvetica Neue"/>
                <a:sym typeface="Helvetica Neue"/>
              </a:rPr>
              <a:t>pautas</a:t>
            </a:r>
            <a:r>
              <a:rPr lang="it-IT" sz="1600" dirty="0">
                <a:solidFill>
                  <a:srgbClr val="000000"/>
                </a:solidFill>
                <a:latin typeface="Georgia" panose="02040502050405020303" pitchFamily="18" charset="0"/>
                <a:ea typeface="Helvetica Neue"/>
                <a:cs typeface="Helvetica Neue"/>
                <a:sym typeface="Helvetica Neue"/>
              </a:rPr>
              <a:t> para consultar al Pueblo de </a:t>
            </a:r>
            <a:r>
              <a:rPr lang="it-IT" sz="1600" dirty="0" err="1">
                <a:solidFill>
                  <a:srgbClr val="000000"/>
                </a:solidFill>
                <a:latin typeface="Georgia" panose="02040502050405020303" pitchFamily="18" charset="0"/>
                <a:ea typeface="Helvetica Neue"/>
                <a:cs typeface="Helvetica Neue"/>
                <a:sym typeface="Helvetica Neue"/>
              </a:rPr>
              <a:t>Dios</a:t>
            </a:r>
            <a:endParaRPr lang="en-CA" sz="1600" dirty="0">
              <a:solidFill>
                <a:srgbClr val="000000"/>
              </a:solidFill>
              <a:latin typeface="Georgia" panose="02040502050405020303" pitchFamily="18" charset="0"/>
              <a:ea typeface="Helvetica Neue"/>
              <a:cs typeface="Helvetica Neue"/>
              <a:sym typeface="Helvetica Neue"/>
            </a:endParaRPr>
          </a:p>
        </p:txBody>
      </p:sp>
      <p:sp>
        <p:nvSpPr>
          <p:cNvPr id="349" name="Google Shape;241;p17"/>
          <p:cNvSpPr txBox="1">
            <a:spLocks noGrp="1"/>
          </p:cNvSpPr>
          <p:nvPr>
            <p:ph type="body" idx="22"/>
          </p:nvPr>
        </p:nvSpPr>
        <p:spPr>
          <a:xfrm>
            <a:off x="4875854" y="1078463"/>
            <a:ext cx="3891516" cy="32796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a:bodyPr>
          <a:lstStyle/>
          <a:p>
            <a:pPr marL="552450" lvl="0" indent="-400050">
              <a:buSzTx/>
              <a:buFont typeface="+mj-lt"/>
              <a:buAutoNum type="romanUcPeriod"/>
              <a:defRPr sz="1600"/>
            </a:pPr>
            <a:r>
              <a:rPr lang="es-ES" sz="1600" dirty="0">
                <a:latin typeface="Georgia" panose="02040502050405020303" pitchFamily="18" charset="0"/>
                <a:sym typeface="Helvetica Neue Light"/>
              </a:rPr>
              <a:t>Introducción</a:t>
            </a:r>
          </a:p>
          <a:p>
            <a:pPr marL="552450" lvl="0" indent="-400050">
              <a:buSzTx/>
              <a:buFont typeface="+mj-lt"/>
              <a:buAutoNum type="romanUcPeriod"/>
              <a:defRPr sz="1600"/>
            </a:pPr>
            <a:r>
              <a:rPr lang="es-ES" sz="1600" dirty="0">
                <a:latin typeface="Georgia" panose="02040502050405020303" pitchFamily="18" charset="0"/>
                <a:sym typeface="Helvetica Neue Light"/>
              </a:rPr>
              <a:t>Principios de un proceso sinodal</a:t>
            </a:r>
          </a:p>
          <a:p>
            <a:pPr marL="552450" lvl="0" indent="-400050">
              <a:buSzTx/>
              <a:buFont typeface="+mj-lt"/>
              <a:buAutoNum type="romanUcPeriod"/>
              <a:defRPr sz="1600"/>
            </a:pPr>
            <a:r>
              <a:rPr lang="es-ES" sz="1600" dirty="0">
                <a:latin typeface="Georgia" panose="02040502050405020303" pitchFamily="18" charset="0"/>
                <a:sym typeface="Helvetica Neue Light"/>
              </a:rPr>
              <a:t>El proceso del Sínodo</a:t>
            </a:r>
          </a:p>
          <a:p>
            <a:pPr marL="552450" lvl="0" indent="-400050">
              <a:buSzTx/>
              <a:buFont typeface="+mj-lt"/>
              <a:buAutoNum type="romanUcPeriod"/>
              <a:defRPr sz="1600"/>
            </a:pPr>
            <a:r>
              <a:rPr lang="es-ES" sz="1600" dirty="0">
                <a:latin typeface="Georgia" panose="02040502050405020303" pitchFamily="18" charset="0"/>
                <a:sym typeface="Helvetica Neue Light"/>
              </a:rPr>
              <a:t>El camino sinodal en las diócesis</a:t>
            </a:r>
          </a:p>
          <a:p>
            <a:pPr marL="552450" lvl="0" indent="-400050">
              <a:buSzTx/>
              <a:buFont typeface="+mj-lt"/>
              <a:buAutoNum type="romanUcPeriod"/>
              <a:defRPr sz="1600"/>
            </a:pPr>
            <a:r>
              <a:rPr lang="es-ES" sz="1600" dirty="0">
                <a:latin typeface="Georgia" panose="02040502050405020303" pitchFamily="18" charset="0"/>
                <a:sym typeface="Helvetica Neue Light"/>
              </a:rPr>
              <a:t>Recursos para la organización del proceso sinodal</a:t>
            </a:r>
          </a:p>
          <a:p>
            <a:pPr marL="152400" lvl="0" indent="-400050">
              <a:buSzTx/>
              <a:buFont typeface="+mj-lt"/>
              <a:buNone/>
              <a:defRPr sz="1600"/>
            </a:pPr>
            <a:endParaRPr lang="es-ES" sz="1600" dirty="0">
              <a:latin typeface="Georgia" panose="02040502050405020303" pitchFamily="18" charset="0"/>
              <a:sym typeface="Helvetica Neue Light"/>
            </a:endParaRPr>
          </a:p>
          <a:p>
            <a:pPr marL="152400" lvl="0" indent="-400050">
              <a:buSzTx/>
              <a:buFont typeface="+mj-lt"/>
              <a:buNone/>
              <a:defRPr sz="1600"/>
            </a:pPr>
            <a:r>
              <a:rPr lang="es-ES" sz="1600" b="1" dirty="0">
                <a:solidFill>
                  <a:srgbClr val="F28E00"/>
                </a:solidFill>
                <a:latin typeface="Georgia" panose="02040502050405020303" pitchFamily="18" charset="0"/>
              </a:rPr>
              <a:t>+</a:t>
            </a:r>
            <a:r>
              <a:rPr lang="es-ES" sz="1600" dirty="0">
                <a:latin typeface="Georgia" panose="02040502050405020303" pitchFamily="18" charset="0"/>
              </a:rPr>
              <a:t> Anexos </a:t>
            </a:r>
            <a:r>
              <a:rPr lang="es-ES" sz="1600" dirty="0" smtClean="0">
                <a:latin typeface="Georgia" panose="02040502050405020303" pitchFamily="18" charset="0"/>
                <a:sym typeface="Helvetica Neue Light"/>
              </a:rPr>
              <a:t>y </a:t>
            </a:r>
            <a:r>
              <a:rPr lang="es-ES" sz="1600" dirty="0">
                <a:latin typeface="Georgia" panose="02040502050405020303" pitchFamily="18" charset="0"/>
                <a:sym typeface="Helvetica Neue Light"/>
              </a:rPr>
              <a:t>recursos (bíblicos, litúrgicos, metodológicos, prácticos...)</a:t>
            </a:r>
          </a:p>
        </p:txBody>
      </p:sp>
      <p:sp>
        <p:nvSpPr>
          <p:cNvPr id="350" name="Google Shape;242;p17"/>
          <p:cNvSpPr txBox="1"/>
          <p:nvPr/>
        </p:nvSpPr>
        <p:spPr>
          <a:xfrm>
            <a:off x="5176565" y="393579"/>
            <a:ext cx="3518769" cy="63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a:defRPr sz="2500" b="1" i="1">
                <a:latin typeface="Helvetica Neue"/>
                <a:ea typeface="Helvetica Neue"/>
                <a:cs typeface="Helvetica Neue"/>
                <a:sym typeface="Helvetica Neue"/>
              </a:defRPr>
            </a:lvl1pPr>
          </a:lstStyle>
          <a:p>
            <a:r>
              <a:rPr i="0" dirty="0" err="1">
                <a:solidFill>
                  <a:srgbClr val="F28E00"/>
                </a:solidFill>
                <a:latin typeface="Georgia" panose="02040502050405020303" pitchFamily="18" charset="0"/>
              </a:rPr>
              <a:t>Vademecum</a:t>
            </a:r>
            <a:endParaRPr i="0" dirty="0">
              <a:solidFill>
                <a:srgbClr val="F28E00"/>
              </a:solidFill>
              <a:latin typeface="Georgia" panose="02040502050405020303" pitchFamily="18"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Google Shape;247;p18"/>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en-CA" dirty="0">
                <a:solidFill>
                  <a:srgbClr val="F28E00"/>
                </a:solidFill>
                <a:latin typeface="Georgia" panose="02040502050405020303" pitchFamily="18" charset="0"/>
              </a:rPr>
              <a:t>Los </a:t>
            </a:r>
            <a:r>
              <a:rPr lang="en-CA" dirty="0" err="1">
                <a:solidFill>
                  <a:srgbClr val="F28E00"/>
                </a:solidFill>
                <a:latin typeface="Georgia" panose="02040502050405020303" pitchFamily="18" charset="0"/>
              </a:rPr>
              <a:t>objetivos</a:t>
            </a:r>
            <a:r>
              <a:rPr lang="en-CA" dirty="0">
                <a:solidFill>
                  <a:srgbClr val="F28E00"/>
                </a:solidFill>
                <a:latin typeface="Georgia" panose="02040502050405020303" pitchFamily="18" charset="0"/>
              </a:rPr>
              <a:t> del </a:t>
            </a:r>
            <a:r>
              <a:rPr lang="en-CA" dirty="0" err="1">
                <a:solidFill>
                  <a:srgbClr val="F28E00"/>
                </a:solidFill>
                <a:latin typeface="Georgia" panose="02040502050405020303" pitchFamily="18" charset="0"/>
              </a:rPr>
              <a:t>Sínodo</a:t>
            </a:r>
            <a:r>
              <a:rPr lang="en-CA" dirty="0">
                <a:solidFill>
                  <a:srgbClr val="F28E00"/>
                </a:solidFill>
                <a:latin typeface="Georgia" panose="02040502050405020303" pitchFamily="18" charset="0"/>
              </a:rPr>
              <a:t> (PD, 2)</a:t>
            </a:r>
            <a:endParaRPr dirty="0">
              <a:solidFill>
                <a:srgbClr val="F28E00"/>
              </a:solidFill>
              <a:latin typeface="Georgia" panose="02040502050405020303" pitchFamily="18" charset="0"/>
            </a:endParaRPr>
          </a:p>
        </p:txBody>
      </p:sp>
      <p:sp>
        <p:nvSpPr>
          <p:cNvPr id="355" name="Google Shape;248;p1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56" name="Google Shape;249;p18"/>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357" name="Google Shape;250;p18"/>
          <p:cNvSpPr txBox="1">
            <a:spLocks noGrp="1"/>
          </p:cNvSpPr>
          <p:nvPr>
            <p:ph type="body" idx="1"/>
          </p:nvPr>
        </p:nvSpPr>
        <p:spPr>
          <a:xfrm>
            <a:off x="496859" y="1105084"/>
            <a:ext cx="8026249" cy="3273786"/>
          </a:xfrm>
          <a:prstGeom prst="rect">
            <a:avLst/>
          </a:prstGeom>
        </p:spPr>
        <p:txBody>
          <a:bodyPr anchor="ctr">
            <a:normAutofit/>
          </a:bodyPr>
          <a:lstStyle/>
          <a:p>
            <a:pPr marL="438911" indent="-292607" defTabSz="877823">
              <a:lnSpc>
                <a:spcPct val="113500"/>
              </a:lnSpc>
              <a:buClr>
                <a:schemeClr val="accent1"/>
              </a:buClr>
              <a:buSzPts val="1500"/>
              <a:buFont typeface="Helvetica Neue"/>
              <a:buChar char="●"/>
              <a:defRPr sz="1536">
                <a:solidFill>
                  <a:srgbClr val="000000"/>
                </a:solidFill>
                <a:latin typeface="Avenir"/>
                <a:ea typeface="Avenir"/>
                <a:cs typeface="Avenir"/>
                <a:sym typeface="Avenir Roman"/>
              </a:defRPr>
            </a:pPr>
            <a:r>
              <a:rPr lang="es-ES" sz="1536" dirty="0">
                <a:solidFill>
                  <a:srgbClr val="000000"/>
                </a:solidFill>
                <a:latin typeface="Georgia" panose="02040502050405020303" pitchFamily="18" charset="0"/>
                <a:ea typeface="Avenir"/>
                <a:cs typeface="Avenir"/>
                <a:sym typeface="Helvetica Neue"/>
              </a:rPr>
              <a:t>hacer memoria sobre cómo el Espíritu ha guiado el camino de la Iglesia en la historia y nos llama hoy a ser testigos del amor de Dios</a:t>
            </a:r>
          </a:p>
          <a:p>
            <a:pPr marL="438911" indent="-292607" defTabSz="877823">
              <a:lnSpc>
                <a:spcPct val="113500"/>
              </a:lnSpc>
              <a:buClr>
                <a:schemeClr val="accent1"/>
              </a:buClr>
              <a:buSzPts val="1500"/>
              <a:buFont typeface="Helvetica Neue"/>
              <a:buChar char="●"/>
              <a:defRPr sz="1536">
                <a:solidFill>
                  <a:srgbClr val="000000"/>
                </a:solidFill>
                <a:latin typeface="Avenir"/>
                <a:ea typeface="Avenir"/>
                <a:cs typeface="Avenir"/>
                <a:sym typeface="Avenir Roman"/>
              </a:defRPr>
            </a:pPr>
            <a:r>
              <a:rPr lang="es-ES" sz="1536" dirty="0">
                <a:solidFill>
                  <a:srgbClr val="000000"/>
                </a:solidFill>
                <a:latin typeface="Georgia" panose="02040502050405020303" pitchFamily="18" charset="0"/>
                <a:ea typeface="Avenir"/>
                <a:cs typeface="Avenir"/>
                <a:sym typeface="Helvetica Neue"/>
              </a:rPr>
              <a:t>vivir un proceso eclesial participado e inclusivo, que ofrezca a cada uno – en particular a cuantos por diversas razones se encuentran en situaciones marginales – la oportunidad de expresarse y de ser escuchados para cooperar a construir el Pueblo de Dios</a:t>
            </a:r>
          </a:p>
          <a:p>
            <a:pPr marL="438911" indent="-292607" defTabSz="877823">
              <a:lnSpc>
                <a:spcPct val="113500"/>
              </a:lnSpc>
              <a:buClr>
                <a:schemeClr val="accent1"/>
              </a:buClr>
              <a:buSzPts val="1500"/>
              <a:buFont typeface="Helvetica Neue"/>
              <a:buChar char="●"/>
              <a:defRPr sz="1536">
                <a:solidFill>
                  <a:srgbClr val="000000"/>
                </a:solidFill>
                <a:latin typeface="Avenir"/>
                <a:ea typeface="Avenir"/>
                <a:cs typeface="Avenir"/>
                <a:sym typeface="Avenir Roman"/>
              </a:defRPr>
            </a:pPr>
            <a:r>
              <a:rPr lang="es-ES" sz="1536" dirty="0">
                <a:solidFill>
                  <a:srgbClr val="000000"/>
                </a:solidFill>
                <a:latin typeface="Georgia" panose="02040502050405020303" pitchFamily="18" charset="0"/>
                <a:ea typeface="Avenir"/>
                <a:cs typeface="Avenir"/>
                <a:sym typeface="Helvetica Neue"/>
              </a:rPr>
              <a:t>reconocer y apreciar la riqueza y la variedad de los dones y de los carismas que el Espíritu distribuye libremente, para el bien de la comunidad y en favor de toda la familia humana</a:t>
            </a:r>
            <a:endParaRPr lang="en-CA" sz="1536" dirty="0">
              <a:solidFill>
                <a:srgbClr val="000000"/>
              </a:solidFill>
              <a:latin typeface="Georgia" panose="02040502050405020303" pitchFamily="18" charset="0"/>
              <a:ea typeface="Avenir"/>
              <a:cs typeface="Avenir"/>
              <a:sym typeface="Helvetica Neue"/>
            </a:endParaRPr>
          </a:p>
          <a:p>
            <a:pPr marL="438911" indent="-292607" defTabSz="877823">
              <a:lnSpc>
                <a:spcPct val="113500"/>
              </a:lnSpc>
              <a:buClr>
                <a:schemeClr val="accent1"/>
              </a:buClr>
              <a:buSzPts val="1500"/>
              <a:buFont typeface="Helvetica Neue"/>
              <a:buChar char="●"/>
              <a:defRPr sz="1536">
                <a:solidFill>
                  <a:srgbClr val="000000"/>
                </a:solidFill>
                <a:latin typeface="Avenir"/>
                <a:ea typeface="Avenir"/>
                <a:cs typeface="Avenir"/>
                <a:sym typeface="Avenir Roman"/>
              </a:defRPr>
            </a:pPr>
            <a:r>
              <a:rPr lang="es-ES" sz="1536" dirty="0">
                <a:solidFill>
                  <a:srgbClr val="000000"/>
                </a:solidFill>
                <a:latin typeface="Georgia" panose="02040502050405020303" pitchFamily="18" charset="0"/>
                <a:ea typeface="Avenir"/>
                <a:cs typeface="Avenir"/>
                <a:sym typeface="Helvetica Neue"/>
              </a:rPr>
              <a:t>experimentar modos participados de ejercitar la responsabilidad en el anuncio del Evangelio y en el compromiso por construir un mundo más hermoso y más habitable;</a:t>
            </a:r>
            <a:endParaRPr lang="en-CA" sz="1536" dirty="0">
              <a:solidFill>
                <a:srgbClr val="000000"/>
              </a:solidFill>
              <a:latin typeface="Georgia" panose="02040502050405020303" pitchFamily="18" charset="0"/>
              <a:ea typeface="Avenir"/>
              <a:cs typeface="Avenir"/>
              <a:sym typeface="Helvetica Neue"/>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57">
                                            <p:bg/>
                                          </p:spTgt>
                                        </p:tgtEl>
                                        <p:attrNameLst>
                                          <p:attrName>style.visibility</p:attrName>
                                        </p:attrNameLst>
                                      </p:cBhvr>
                                      <p:to>
                                        <p:strVal val="visible"/>
                                      </p:to>
                                    </p:set>
                                    <p:animEffect transition="in" filter="fade">
                                      <p:cBhvr>
                                        <p:cTn id="7" dur="500"/>
                                        <p:tgtEl>
                                          <p:spTgt spid="357">
                                            <p:bg/>
                                          </p:spTgt>
                                        </p:tgtEl>
                                      </p:cBhvr>
                                    </p:animEffect>
                                  </p:childTnLst>
                                </p:cTn>
                              </p:par>
                              <p:par>
                                <p:cTn id="8" presetID="10" presetClass="entr" presetSubtype="0" fill="hold" grpId="1" nodeType="withEffect">
                                  <p:stCondLst>
                                    <p:cond delay="0"/>
                                  </p:stCondLst>
                                  <p:iterate>
                                    <p:tmAbs val="0"/>
                                  </p:iterate>
                                  <p:childTnLst>
                                    <p:set>
                                      <p:cBhvr>
                                        <p:cTn id="9" fill="hold"/>
                                        <p:tgtEl>
                                          <p:spTgt spid="357">
                                            <p:txEl>
                                              <p:pRg st="0" end="0"/>
                                            </p:txEl>
                                          </p:spTgt>
                                        </p:tgtEl>
                                        <p:attrNameLst>
                                          <p:attrName>style.visibility</p:attrName>
                                        </p:attrNameLst>
                                      </p:cBhvr>
                                      <p:to>
                                        <p:strVal val="visible"/>
                                      </p:to>
                                    </p:set>
                                    <p:animEffect transition="in" filter="fade">
                                      <p:cBhvr>
                                        <p:cTn id="10" dur="500"/>
                                        <p:tgtEl>
                                          <p:spTgt spid="357">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357">
                                            <p:txEl>
                                              <p:pRg st="1" end="1"/>
                                            </p:txEl>
                                          </p:spTgt>
                                        </p:tgtEl>
                                        <p:attrNameLst>
                                          <p:attrName>style.visibility</p:attrName>
                                        </p:attrNameLst>
                                      </p:cBhvr>
                                      <p:to>
                                        <p:strVal val="visible"/>
                                      </p:to>
                                    </p:set>
                                    <p:animEffect transition="in" filter="fade">
                                      <p:cBhvr>
                                        <p:cTn id="13" dur="500"/>
                                        <p:tgtEl>
                                          <p:spTgt spid="357">
                                            <p:txEl>
                                              <p:pRg st="1" end="1"/>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357">
                                            <p:txEl>
                                              <p:pRg st="2" end="2"/>
                                            </p:txEl>
                                          </p:spTgt>
                                        </p:tgtEl>
                                        <p:attrNameLst>
                                          <p:attrName>style.visibility</p:attrName>
                                        </p:attrNameLst>
                                      </p:cBhvr>
                                      <p:to>
                                        <p:strVal val="visible"/>
                                      </p:to>
                                    </p:set>
                                    <p:animEffect transition="in" filter="fade">
                                      <p:cBhvr>
                                        <p:cTn id="16" dur="500"/>
                                        <p:tgtEl>
                                          <p:spTgt spid="357">
                                            <p:txEl>
                                              <p:pRg st="2" end="2"/>
                                            </p:txEl>
                                          </p:spTgt>
                                        </p:tgtEl>
                                      </p:cBhvr>
                                    </p:animEffect>
                                  </p:childTnLst>
                                </p:cTn>
                              </p:par>
                              <p:par>
                                <p:cTn id="17" presetID="10" presetClass="entr" presetSubtype="0" fill="hold" grpId="1" nodeType="withEffect">
                                  <p:stCondLst>
                                    <p:cond delay="0"/>
                                  </p:stCondLst>
                                  <p:iterate>
                                    <p:tmAbs val="0"/>
                                  </p:iterate>
                                  <p:childTnLst>
                                    <p:set>
                                      <p:cBhvr>
                                        <p:cTn id="18" fill="hold"/>
                                        <p:tgtEl>
                                          <p:spTgt spid="357">
                                            <p:txEl>
                                              <p:pRg st="3" end="3"/>
                                            </p:txEl>
                                          </p:spTgt>
                                        </p:tgtEl>
                                        <p:attrNameLst>
                                          <p:attrName>style.visibility</p:attrName>
                                        </p:attrNameLst>
                                      </p:cBhvr>
                                      <p:to>
                                        <p:strVal val="visible"/>
                                      </p:to>
                                    </p:set>
                                    <p:animEffect transition="in" filter="fade">
                                      <p:cBhvr>
                                        <p:cTn id="19" dur="500"/>
                                        <p:tgtEl>
                                          <p:spTgt spid="35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 grpId="1" build="p"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 name="Google Shape;255;p19"/>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en-CA" dirty="0">
                <a:solidFill>
                  <a:srgbClr val="F28E00"/>
                </a:solidFill>
                <a:latin typeface="Georgia" panose="02040502050405020303" pitchFamily="18" charset="0"/>
              </a:rPr>
              <a:t>Los </a:t>
            </a:r>
            <a:r>
              <a:rPr lang="en-CA" dirty="0" err="1">
                <a:solidFill>
                  <a:srgbClr val="F28E00"/>
                </a:solidFill>
                <a:latin typeface="Georgia" panose="02040502050405020303" pitchFamily="18" charset="0"/>
              </a:rPr>
              <a:t>objetivos</a:t>
            </a:r>
            <a:r>
              <a:rPr lang="en-CA" dirty="0">
                <a:solidFill>
                  <a:srgbClr val="F28E00"/>
                </a:solidFill>
                <a:latin typeface="Georgia" panose="02040502050405020303" pitchFamily="18" charset="0"/>
              </a:rPr>
              <a:t> del </a:t>
            </a:r>
            <a:r>
              <a:rPr lang="en-CA" dirty="0" err="1">
                <a:solidFill>
                  <a:srgbClr val="F28E00"/>
                </a:solidFill>
                <a:latin typeface="Georgia" panose="02040502050405020303" pitchFamily="18" charset="0"/>
              </a:rPr>
              <a:t>Sínodo</a:t>
            </a:r>
            <a:r>
              <a:rPr lang="en-CA" dirty="0">
                <a:solidFill>
                  <a:srgbClr val="F28E00"/>
                </a:solidFill>
                <a:latin typeface="Georgia" panose="02040502050405020303" pitchFamily="18" charset="0"/>
              </a:rPr>
              <a:t> (PD, 2)</a:t>
            </a:r>
            <a:endParaRPr dirty="0">
              <a:solidFill>
                <a:srgbClr val="F28E00"/>
              </a:solidFill>
              <a:latin typeface="Georgia" panose="02040502050405020303" pitchFamily="18" charset="0"/>
            </a:endParaRPr>
          </a:p>
        </p:txBody>
      </p:sp>
      <p:sp>
        <p:nvSpPr>
          <p:cNvPr id="360" name="Google Shape;256;p19"/>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sp>
        <p:nvSpPr>
          <p:cNvPr id="361" name="Google Shape;257;p19"/>
          <p:cNvSpPr/>
          <p:nvPr/>
        </p:nvSpPr>
        <p:spPr>
          <a:xfrm>
            <a:off x="3340410" y="4938255"/>
            <a:ext cx="2186401" cy="1"/>
          </a:xfrm>
          <a:prstGeom prst="line">
            <a:avLst/>
          </a:prstGeom>
          <a:ln w="28575">
            <a:solidFill>
              <a:schemeClr val="accent1"/>
            </a:solidFill>
            <a:prstDash val="dot"/>
          </a:ln>
        </p:spPr>
        <p:txBody>
          <a:bodyPr lIns="45719" rIns="45719"/>
          <a:lstStyle/>
          <a:p>
            <a:endParaRPr/>
          </a:p>
        </p:txBody>
      </p:sp>
      <p:sp>
        <p:nvSpPr>
          <p:cNvPr id="362" name="Google Shape;258;p19"/>
          <p:cNvSpPr txBox="1">
            <a:spLocks noGrp="1"/>
          </p:cNvSpPr>
          <p:nvPr>
            <p:ph type="body" idx="1"/>
          </p:nvPr>
        </p:nvSpPr>
        <p:spPr>
          <a:xfrm>
            <a:off x="496859" y="988092"/>
            <a:ext cx="8026249" cy="3808609"/>
          </a:xfrm>
          <a:prstGeom prst="rect">
            <a:avLst/>
          </a:prstGeom>
        </p:spPr>
        <p:txBody>
          <a:bodyPr anchor="ctr">
            <a:normAutofit/>
          </a:bodyPr>
          <a:lstStyle/>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lang="es-ES" sz="1500" dirty="0">
                <a:solidFill>
                  <a:srgbClr val="000000"/>
                </a:solidFill>
                <a:latin typeface="Georgia" panose="02040502050405020303" pitchFamily="18" charset="0"/>
                <a:ea typeface="Avenir"/>
                <a:cs typeface="Avenir"/>
                <a:sym typeface="Helvetica Neue"/>
              </a:rPr>
              <a:t>Examinar el modo en que se vive la responsabilidad y el poder, así como las estructuras de gobierno, en la Iglesia, evidenciando, y tratando de convertir, los prejuicios y las prácticas desviadas que no están arraigadas en el Evangelio. </a:t>
            </a:r>
          </a:p>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lang="es-ES" sz="1500" dirty="0">
                <a:solidFill>
                  <a:srgbClr val="000000"/>
                </a:solidFill>
                <a:latin typeface="Georgia" panose="02040502050405020303" pitchFamily="18" charset="0"/>
                <a:ea typeface="Avenir"/>
                <a:cs typeface="Avenir"/>
                <a:sym typeface="Helvetica Neue"/>
              </a:rPr>
              <a:t>Reconocer a la comunidad cristiana como sujeto creíble y socio fiable para emprender caminos de diálogo social, de sanación, de reconciliación, de inclusión y de participación, de reconstrucción de la democracia, de promoción de la fraternidad y de la amistad social.</a:t>
            </a:r>
          </a:p>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lang="es-ES" sz="1500" dirty="0">
                <a:solidFill>
                  <a:srgbClr val="000000"/>
                </a:solidFill>
                <a:latin typeface="Georgia" panose="02040502050405020303" pitchFamily="18" charset="0"/>
                <a:ea typeface="Avenir"/>
                <a:cs typeface="Avenir"/>
                <a:sym typeface="Helvetica Neue"/>
              </a:rPr>
              <a:t>Renovar y reforzar las relaciones entre los miembros de las comunidades cristianas, así como entre las comunidades y otros grupos sociales, como las comunidades de creyentes de otras confesiones y religiones, las organizaciones de la sociedad civil, los movimientos populares, etc. </a:t>
            </a:r>
          </a:p>
          <a:p>
            <a:pPr marL="457200" indent="-304800">
              <a:buClr>
                <a:schemeClr val="accent1"/>
              </a:buClr>
              <a:buSzPts val="1500"/>
              <a:buFont typeface="Helvetica Neue"/>
              <a:buChar char="●"/>
              <a:defRPr sz="1500">
                <a:solidFill>
                  <a:srgbClr val="000000"/>
                </a:solidFill>
                <a:latin typeface="Avenir"/>
                <a:ea typeface="Avenir"/>
                <a:cs typeface="Avenir"/>
                <a:sym typeface="Avenir Roman"/>
              </a:defRPr>
            </a:pPr>
            <a:r>
              <a:rPr lang="es-ES" sz="1500" dirty="0">
                <a:solidFill>
                  <a:srgbClr val="000000"/>
                </a:solidFill>
                <a:latin typeface="Georgia" panose="02040502050405020303" pitchFamily="18" charset="0"/>
                <a:ea typeface="Avenir"/>
                <a:cs typeface="Avenir"/>
                <a:sym typeface="Helvetica Neue"/>
              </a:rPr>
              <a:t>Promover la valorización y la apropiación de los frutos de las recientes experiencias sinodales a nivel universal, regional, nacional y local. </a:t>
            </a:r>
            <a:endParaRPr lang="en-CA" sz="1500" dirty="0">
              <a:solidFill>
                <a:srgbClr val="000000"/>
              </a:solidFill>
              <a:latin typeface="Georgia" panose="02040502050405020303" pitchFamily="18" charset="0"/>
              <a:ea typeface="Avenir"/>
              <a:cs typeface="Avenir"/>
              <a:sym typeface="Helvetica Neue"/>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362">
                                            <p:bg/>
                                          </p:spTgt>
                                        </p:tgtEl>
                                        <p:attrNameLst>
                                          <p:attrName>style.visibility</p:attrName>
                                        </p:attrNameLst>
                                      </p:cBhvr>
                                      <p:to>
                                        <p:strVal val="visible"/>
                                      </p:to>
                                    </p:set>
                                    <p:animEffect transition="in" filter="fade">
                                      <p:cBhvr>
                                        <p:cTn id="7" dur="500"/>
                                        <p:tgtEl>
                                          <p:spTgt spid="362">
                                            <p:bg/>
                                          </p:spTgt>
                                        </p:tgtEl>
                                      </p:cBhvr>
                                    </p:animEffect>
                                  </p:childTnLst>
                                </p:cTn>
                              </p:par>
                            </p:childTnLst>
                          </p:cTn>
                        </p:par>
                        <p:par>
                          <p:cTn id="8" fill="hold">
                            <p:stCondLst>
                              <p:cond delay="500"/>
                            </p:stCondLst>
                            <p:childTnLst>
                              <p:par>
                                <p:cTn id="9" presetID="10" presetClass="entr" presetSubtype="0" fill="hold" grpId="1" nodeType="afterEffect">
                                  <p:stCondLst>
                                    <p:cond delay="0"/>
                                  </p:stCondLst>
                                  <p:iterate>
                                    <p:tmAbs val="0"/>
                                  </p:iterate>
                                  <p:childTnLst>
                                    <p:set>
                                      <p:cBhvr>
                                        <p:cTn id="10" fill="hold"/>
                                        <p:tgtEl>
                                          <p:spTgt spid="362">
                                            <p:txEl>
                                              <p:pRg st="0" end="0"/>
                                            </p:txEl>
                                          </p:spTgt>
                                        </p:tgtEl>
                                        <p:attrNameLst>
                                          <p:attrName>style.visibility</p:attrName>
                                        </p:attrNameLst>
                                      </p:cBhvr>
                                      <p:to>
                                        <p:strVal val="visible"/>
                                      </p:to>
                                    </p:set>
                                    <p:animEffect transition="in" filter="fade">
                                      <p:cBhvr>
                                        <p:cTn id="11" dur="500"/>
                                        <p:tgtEl>
                                          <p:spTgt spid="362">
                                            <p:txEl>
                                              <p:pRg st="0" end="0"/>
                                            </p:txEl>
                                          </p:spTgt>
                                        </p:tgtEl>
                                      </p:cBhvr>
                                    </p:animEffect>
                                  </p:childTnLst>
                                </p:cTn>
                              </p:par>
                            </p:childTnLst>
                          </p:cTn>
                        </p:par>
                        <p:par>
                          <p:cTn id="12" fill="hold">
                            <p:stCondLst>
                              <p:cond delay="1000"/>
                            </p:stCondLst>
                            <p:childTnLst>
                              <p:par>
                                <p:cTn id="13" presetID="10" presetClass="entr" presetSubtype="0" fill="hold" grpId="1" nodeType="afterEffect">
                                  <p:stCondLst>
                                    <p:cond delay="0"/>
                                  </p:stCondLst>
                                  <p:iterate>
                                    <p:tmAbs val="0"/>
                                  </p:iterate>
                                  <p:childTnLst>
                                    <p:set>
                                      <p:cBhvr>
                                        <p:cTn id="14" fill="hold"/>
                                        <p:tgtEl>
                                          <p:spTgt spid="362">
                                            <p:txEl>
                                              <p:pRg st="1" end="1"/>
                                            </p:txEl>
                                          </p:spTgt>
                                        </p:tgtEl>
                                        <p:attrNameLst>
                                          <p:attrName>style.visibility</p:attrName>
                                        </p:attrNameLst>
                                      </p:cBhvr>
                                      <p:to>
                                        <p:strVal val="visible"/>
                                      </p:to>
                                    </p:set>
                                    <p:animEffect transition="in" filter="fade">
                                      <p:cBhvr>
                                        <p:cTn id="15" dur="500"/>
                                        <p:tgtEl>
                                          <p:spTgt spid="362">
                                            <p:txEl>
                                              <p:pRg st="1" end="1"/>
                                            </p:txEl>
                                          </p:spTgt>
                                        </p:tgtEl>
                                      </p:cBhvr>
                                    </p:animEffect>
                                  </p:childTnLst>
                                </p:cTn>
                              </p:par>
                            </p:childTnLst>
                          </p:cTn>
                        </p:par>
                        <p:par>
                          <p:cTn id="16" fill="hold">
                            <p:stCondLst>
                              <p:cond delay="1500"/>
                            </p:stCondLst>
                            <p:childTnLst>
                              <p:par>
                                <p:cTn id="17" presetID="10" presetClass="entr" presetSubtype="0" fill="hold" grpId="1" nodeType="afterEffect">
                                  <p:stCondLst>
                                    <p:cond delay="0"/>
                                  </p:stCondLst>
                                  <p:iterate>
                                    <p:tmAbs val="0"/>
                                  </p:iterate>
                                  <p:childTnLst>
                                    <p:set>
                                      <p:cBhvr>
                                        <p:cTn id="18" fill="hold"/>
                                        <p:tgtEl>
                                          <p:spTgt spid="362">
                                            <p:txEl>
                                              <p:pRg st="2" end="2"/>
                                            </p:txEl>
                                          </p:spTgt>
                                        </p:tgtEl>
                                        <p:attrNameLst>
                                          <p:attrName>style.visibility</p:attrName>
                                        </p:attrNameLst>
                                      </p:cBhvr>
                                      <p:to>
                                        <p:strVal val="visible"/>
                                      </p:to>
                                    </p:set>
                                    <p:animEffect transition="in" filter="fade">
                                      <p:cBhvr>
                                        <p:cTn id="19" dur="500"/>
                                        <p:tgtEl>
                                          <p:spTgt spid="362">
                                            <p:txEl>
                                              <p:pRg st="2" end="2"/>
                                            </p:txEl>
                                          </p:spTgt>
                                        </p:tgtEl>
                                      </p:cBhvr>
                                    </p:animEffect>
                                  </p:childTnLst>
                                </p:cTn>
                              </p:par>
                            </p:childTnLst>
                          </p:cTn>
                        </p:par>
                        <p:par>
                          <p:cTn id="20" fill="hold">
                            <p:stCondLst>
                              <p:cond delay="2000"/>
                            </p:stCondLst>
                            <p:childTnLst>
                              <p:par>
                                <p:cTn id="21" presetID="10" presetClass="entr" presetSubtype="0" fill="hold" grpId="1" nodeType="afterEffect">
                                  <p:stCondLst>
                                    <p:cond delay="0"/>
                                  </p:stCondLst>
                                  <p:iterate>
                                    <p:tmAbs val="0"/>
                                  </p:iterate>
                                  <p:childTnLst>
                                    <p:set>
                                      <p:cBhvr>
                                        <p:cTn id="22" fill="hold"/>
                                        <p:tgtEl>
                                          <p:spTgt spid="362">
                                            <p:txEl>
                                              <p:pRg st="3" end="3"/>
                                            </p:txEl>
                                          </p:spTgt>
                                        </p:tgtEl>
                                        <p:attrNameLst>
                                          <p:attrName>style.visibility</p:attrName>
                                        </p:attrNameLst>
                                      </p:cBhvr>
                                      <p:to>
                                        <p:strVal val="visible"/>
                                      </p:to>
                                    </p:set>
                                    <p:animEffect transition="in" filter="fade">
                                      <p:cBhvr>
                                        <p:cTn id="23" dur="500"/>
                                        <p:tgtEl>
                                          <p:spTgt spid="3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2" grpId="1" build="p"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Google Shape;127;p2"/>
          <p:cNvSpPr txBox="1">
            <a:spLocks noGrp="1"/>
          </p:cNvSpPr>
          <p:nvPr>
            <p:ph type="body" sz="quarter" idx="1"/>
          </p:nvPr>
        </p:nvSpPr>
        <p:spPr>
          <a:xfrm>
            <a:off x="6751984" y="1057771"/>
            <a:ext cx="2392018" cy="3029414"/>
          </a:xfrm>
          <a:prstGeom prst="rect">
            <a:avLst/>
          </a:prstGeom>
        </p:spPr>
        <p:txBody>
          <a:bodyPr anchor="ctr">
            <a:noAutofit/>
          </a:bodyPr>
          <a:lstStyle/>
          <a:p>
            <a:pPr marL="152400" indent="0">
              <a:buNone/>
            </a:pPr>
            <a:r>
              <a:rPr lang="es-ES" sz="2400" b="1" dirty="0">
                <a:latin typeface="Georgia" panose="02040502050405020303" pitchFamily="18" charset="0"/>
                <a:cs typeface="Avenir Black"/>
              </a:rPr>
              <a:t>Del Sínodo sobre los Jóvenes  </a:t>
            </a:r>
          </a:p>
          <a:p>
            <a:pPr marL="152400" indent="0">
              <a:buNone/>
            </a:pPr>
            <a:r>
              <a:rPr lang="es-ES" sz="2400" b="1" dirty="0">
                <a:latin typeface="Georgia" panose="02040502050405020303" pitchFamily="18" charset="0"/>
                <a:cs typeface="Avenir Black"/>
              </a:rPr>
              <a:t>y el sínodo sobre la Amazonia</a:t>
            </a:r>
          </a:p>
          <a:p>
            <a:pPr marL="152400" indent="0">
              <a:buNone/>
            </a:pPr>
            <a:r>
              <a:rPr lang="es-ES" sz="2400" b="1" dirty="0">
                <a:latin typeface="Georgia" panose="02040502050405020303" pitchFamily="18" charset="0"/>
                <a:cs typeface="Avenir Black"/>
              </a:rPr>
              <a:t>al sínodo sobre la </a:t>
            </a:r>
            <a:r>
              <a:rPr lang="es-ES" sz="2400" b="1" dirty="0" err="1">
                <a:latin typeface="Georgia" panose="02040502050405020303" pitchFamily="18" charset="0"/>
                <a:cs typeface="Avenir Black"/>
              </a:rPr>
              <a:t>sinodalidad</a:t>
            </a:r>
            <a:endParaRPr lang="en-GB" sz="2400" b="1" dirty="0">
              <a:latin typeface="Georgia" panose="02040502050405020303" pitchFamily="18" charset="0"/>
              <a:cs typeface="Avenir Black"/>
            </a:endParaRPr>
          </a:p>
        </p:txBody>
      </p:sp>
      <p:sp>
        <p:nvSpPr>
          <p:cNvPr id="273" name="Google Shape;128;p2"/>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274" name="Google Shape;129;p2" descr="Google Shape;129;p2"/>
          <p:cNvPicPr>
            <a:picLocks noChangeAspect="1"/>
          </p:cNvPicPr>
          <p:nvPr/>
        </p:nvPicPr>
        <p:blipFill>
          <a:blip r:embed="rId2"/>
          <a:stretch>
            <a:fillRect/>
          </a:stretch>
        </p:blipFill>
        <p:spPr>
          <a:xfrm>
            <a:off x="-178905" y="1458"/>
            <a:ext cx="6842235" cy="514204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Google Shape;263;p20" descr="Google Shape;263;p20"/>
          <p:cNvPicPr>
            <a:picLocks noChangeAspect="1"/>
          </p:cNvPicPr>
          <p:nvPr/>
        </p:nvPicPr>
        <p:blipFill>
          <a:blip r:embed="rId3"/>
          <a:stretch>
            <a:fillRect/>
          </a:stretch>
        </p:blipFill>
        <p:spPr>
          <a:xfrm>
            <a:off x="2354419" y="3462349"/>
            <a:ext cx="2084358" cy="1543877"/>
          </a:xfrm>
          <a:prstGeom prst="rect">
            <a:avLst/>
          </a:prstGeom>
          <a:ln>
            <a:noFill/>
          </a:ln>
          <a:effectLst>
            <a:outerShdw blurRad="190500" algn="tl" rotWithShape="0">
              <a:srgbClr val="000000">
                <a:alpha val="70000"/>
              </a:srgbClr>
            </a:outerShdw>
          </a:effectLst>
        </p:spPr>
      </p:pic>
      <p:pic>
        <p:nvPicPr>
          <p:cNvPr id="365" name="Google Shape;264;p20" descr="Google Shape;264;p20"/>
          <p:cNvPicPr>
            <a:picLocks noChangeAspect="1"/>
          </p:cNvPicPr>
          <p:nvPr/>
        </p:nvPicPr>
        <p:blipFill>
          <a:blip r:embed="rId4"/>
          <a:srcRect t="14000" b="4505"/>
          <a:stretch>
            <a:fillRect/>
          </a:stretch>
        </p:blipFill>
        <p:spPr>
          <a:xfrm>
            <a:off x="4572000" y="0"/>
            <a:ext cx="4585073" cy="2486749"/>
          </a:xfrm>
          <a:prstGeom prst="rect">
            <a:avLst/>
          </a:prstGeom>
          <a:ln>
            <a:noFill/>
          </a:ln>
          <a:effectLst>
            <a:outerShdw blurRad="190500" algn="tl" rotWithShape="0">
              <a:srgbClr val="000000">
                <a:alpha val="70000"/>
              </a:srgbClr>
            </a:outerShdw>
          </a:effectLst>
        </p:spPr>
      </p:pic>
      <p:pic>
        <p:nvPicPr>
          <p:cNvPr id="366" name="Google Shape;265;p20" descr="Google Shape;265;p20"/>
          <p:cNvPicPr>
            <a:picLocks noChangeAspect="1"/>
          </p:cNvPicPr>
          <p:nvPr/>
        </p:nvPicPr>
        <p:blipFill>
          <a:blip r:embed="rId5"/>
          <a:srcRect l="5736" r="5734"/>
          <a:stretch>
            <a:fillRect/>
          </a:stretch>
        </p:blipFill>
        <p:spPr>
          <a:xfrm>
            <a:off x="183725" y="3459924"/>
            <a:ext cx="2035918" cy="1548727"/>
          </a:xfrm>
          <a:prstGeom prst="rect">
            <a:avLst/>
          </a:prstGeom>
          <a:ln>
            <a:noFill/>
          </a:ln>
          <a:effectLst>
            <a:outerShdw blurRad="190500" algn="tl" rotWithShape="0">
              <a:srgbClr val="000000">
                <a:alpha val="70000"/>
              </a:srgbClr>
            </a:outerShdw>
          </a:effectLst>
        </p:spPr>
      </p:pic>
      <p:pic>
        <p:nvPicPr>
          <p:cNvPr id="367" name="Google Shape;266;p20" descr="Google Shape;266;p20"/>
          <p:cNvPicPr>
            <a:picLocks noChangeAspect="1"/>
          </p:cNvPicPr>
          <p:nvPr/>
        </p:nvPicPr>
        <p:blipFill>
          <a:blip r:embed="rId6"/>
          <a:srcRect t="9317" b="9308"/>
          <a:stretch>
            <a:fillRect/>
          </a:stretch>
        </p:blipFill>
        <p:spPr>
          <a:xfrm>
            <a:off x="4572000" y="2656750"/>
            <a:ext cx="4585073" cy="2486751"/>
          </a:xfrm>
          <a:prstGeom prst="rect">
            <a:avLst/>
          </a:prstGeom>
          <a:ln>
            <a:noFill/>
          </a:ln>
          <a:effectLst>
            <a:outerShdw blurRad="190500" algn="tl" rotWithShape="0">
              <a:srgbClr val="000000">
                <a:alpha val="70000"/>
              </a:srgbClr>
            </a:outerShdw>
          </a:effectLst>
        </p:spPr>
      </p:pic>
      <p:sp>
        <p:nvSpPr>
          <p:cNvPr id="368" name="Google Shape;267;p20"/>
          <p:cNvSpPr txBox="1">
            <a:spLocks noGrp="1"/>
          </p:cNvSpPr>
          <p:nvPr>
            <p:ph type="body" sz="half" idx="1"/>
          </p:nvPr>
        </p:nvSpPr>
        <p:spPr>
          <a:xfrm>
            <a:off x="183724" y="279159"/>
            <a:ext cx="4194302" cy="3098663"/>
          </a:xfrm>
          <a:prstGeom prst="rect">
            <a:avLst/>
          </a:prstGeom>
        </p:spPr>
        <p:txBody>
          <a:bodyPr anchor="ctr"/>
          <a:lstStyle/>
          <a:p>
            <a:pPr marL="0" indent="0" algn="ctr" defTabSz="877823">
              <a:buClr>
                <a:schemeClr val="accent1"/>
              </a:buClr>
              <a:buSzTx/>
              <a:buNone/>
              <a:defRPr sz="1440" u="sng">
                <a:latin typeface="Avenir"/>
                <a:ea typeface="Avenir"/>
                <a:cs typeface="Avenir"/>
                <a:sym typeface="Avenir Roman"/>
              </a:defRPr>
            </a:pPr>
            <a:r>
              <a:rPr lang="es-ES" sz="1440" b="1" u="sng" dirty="0">
                <a:solidFill>
                  <a:srgbClr val="F28E00"/>
                </a:solidFill>
                <a:latin typeface="Georgia" panose="02040502050405020303" pitchFamily="18" charset="0"/>
                <a:ea typeface="Avenir"/>
                <a:cs typeface="Avenir"/>
              </a:rPr>
              <a:t>Ideas clave para una Iglesia sinodal</a:t>
            </a:r>
          </a:p>
          <a:p>
            <a:pPr marL="0" indent="0" algn="ctr" defTabSz="877823">
              <a:buClr>
                <a:schemeClr val="accent1"/>
              </a:buClr>
              <a:buSzTx/>
              <a:buNone/>
              <a:defRPr sz="1440" u="sng">
                <a:latin typeface="Avenir"/>
                <a:ea typeface="Avenir"/>
                <a:cs typeface="Avenir"/>
                <a:sym typeface="Avenir Roman"/>
              </a:defRPr>
            </a:pPr>
            <a:endParaRPr lang="en-CA" sz="1440" b="1" u="sng" dirty="0">
              <a:solidFill>
                <a:srgbClr val="F28E00"/>
              </a:solidFill>
              <a:latin typeface="Georgia" panose="02040502050405020303" pitchFamily="18" charset="0"/>
              <a:ea typeface="Avenir"/>
              <a:cs typeface="Avenir"/>
            </a:endParaRPr>
          </a:p>
          <a:p>
            <a:pPr marL="164592" indent="-164592" defTabSz="877823">
              <a:buClr>
                <a:srgbClr val="000000"/>
              </a:buClr>
              <a:buSzPts val="1400"/>
              <a:defRPr sz="1440">
                <a:latin typeface="Avenir"/>
                <a:ea typeface="Avenir"/>
                <a:cs typeface="Avenir"/>
                <a:sym typeface="Avenir Roman"/>
              </a:defRPr>
            </a:pPr>
            <a:r>
              <a:rPr lang="es-ES" sz="1440" dirty="0">
                <a:latin typeface="Georgia" panose="02040502050405020303" pitchFamily="18" charset="0"/>
                <a:ea typeface="Avenir"/>
                <a:cs typeface="Avenir"/>
              </a:rPr>
              <a:t>Escuchar a los demás para escuchar al Espíritu Santo</a:t>
            </a:r>
          </a:p>
          <a:p>
            <a:pPr marL="164592" indent="-164592" defTabSz="877823">
              <a:buClr>
                <a:srgbClr val="000000"/>
              </a:buClr>
              <a:buSzPts val="1400"/>
              <a:defRPr sz="1440">
                <a:latin typeface="Avenir"/>
                <a:ea typeface="Avenir"/>
                <a:cs typeface="Avenir"/>
                <a:sym typeface="Avenir Roman"/>
              </a:defRPr>
            </a:pPr>
            <a:r>
              <a:rPr lang="es-ES" sz="1440" dirty="0">
                <a:latin typeface="Georgia" panose="02040502050405020303" pitchFamily="18" charset="0"/>
                <a:ea typeface="Avenir"/>
                <a:cs typeface="Avenir"/>
              </a:rPr>
              <a:t>En un contexto espiritual, enraizado en la liturgia, en la Palabra de Dios y en la oración</a:t>
            </a:r>
          </a:p>
          <a:p>
            <a:pPr marL="164592" indent="-164592" defTabSz="877823">
              <a:buClr>
                <a:srgbClr val="000000"/>
              </a:buClr>
              <a:buSzPts val="1400"/>
              <a:defRPr sz="1440">
                <a:latin typeface="Avenir"/>
                <a:ea typeface="Avenir"/>
                <a:cs typeface="Avenir"/>
                <a:sym typeface="Avenir Roman"/>
              </a:defRPr>
            </a:pPr>
            <a:r>
              <a:rPr lang="es-ES" sz="1440" dirty="0">
                <a:latin typeface="Georgia" panose="02040502050405020303" pitchFamily="18" charset="0"/>
                <a:ea typeface="Avenir"/>
                <a:cs typeface="Avenir"/>
              </a:rPr>
              <a:t>Una experiencia vivida en común, no solamente un simple cuestionario</a:t>
            </a:r>
          </a:p>
          <a:p>
            <a:pPr marL="164592" indent="-164592" defTabSz="877823">
              <a:buClr>
                <a:srgbClr val="000000"/>
              </a:buClr>
              <a:buSzPts val="1400"/>
              <a:defRPr sz="1440">
                <a:latin typeface="Avenir"/>
                <a:ea typeface="Avenir"/>
                <a:cs typeface="Avenir"/>
                <a:sym typeface="Avenir Roman"/>
              </a:defRPr>
            </a:pPr>
            <a:r>
              <a:rPr lang="es-ES" sz="1440" dirty="0">
                <a:latin typeface="Georgia" panose="02040502050405020303" pitchFamily="18" charset="0"/>
                <a:ea typeface="Avenir"/>
                <a:cs typeface="Avenir"/>
              </a:rPr>
              <a:t>Un proceso, no sólo un evento</a:t>
            </a:r>
          </a:p>
          <a:p>
            <a:pPr marL="164592" indent="-164592" defTabSz="877823">
              <a:buClr>
                <a:srgbClr val="000000"/>
              </a:buClr>
              <a:buSzPts val="1400"/>
              <a:defRPr sz="1440">
                <a:latin typeface="Avenir"/>
                <a:ea typeface="Avenir"/>
                <a:cs typeface="Avenir"/>
                <a:sym typeface="Avenir Roman"/>
              </a:defRPr>
            </a:pPr>
            <a:r>
              <a:rPr lang="es-ES" sz="1440" dirty="0">
                <a:latin typeface="Georgia" panose="02040502050405020303" pitchFamily="18" charset="0"/>
                <a:ea typeface="Avenir"/>
                <a:cs typeface="Avenir"/>
              </a:rPr>
              <a:t>Discernir juntos, para que las decisiones sean para el bien de todos</a:t>
            </a:r>
            <a:endParaRPr lang="en-CA" sz="1440" dirty="0">
              <a:latin typeface="Georgia" panose="02040502050405020303" pitchFamily="18" charset="0"/>
              <a:ea typeface="Avenir"/>
              <a:cs typeface="Avenir"/>
            </a:endParaRPr>
          </a:p>
        </p:txBody>
      </p:sp>
      <p:sp>
        <p:nvSpPr>
          <p:cNvPr id="369" name="Google Shape;268;p2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Google Shape;273;p21" descr="Google Shape;273;p21"/>
          <p:cNvPicPr>
            <a:picLocks noChangeAspect="1"/>
          </p:cNvPicPr>
          <p:nvPr/>
        </p:nvPicPr>
        <p:blipFill>
          <a:blip r:embed="rId2"/>
          <a:srcRect t="8151" b="8150"/>
          <a:stretch>
            <a:fillRect/>
          </a:stretch>
        </p:blipFill>
        <p:spPr>
          <a:xfrm>
            <a:off x="-76251" y="0"/>
            <a:ext cx="9220252" cy="5143502"/>
          </a:xfrm>
          <a:prstGeom prst="rect">
            <a:avLst/>
          </a:prstGeom>
          <a:ln w="12700">
            <a:miter lim="400000"/>
          </a:ln>
        </p:spPr>
      </p:pic>
      <p:sp>
        <p:nvSpPr>
          <p:cNvPr id="372" name="Google Shape;274;p2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Google Shape;279;p22"/>
          <p:cNvSpPr txBox="1">
            <a:spLocks noGrp="1"/>
          </p:cNvSpPr>
          <p:nvPr>
            <p:ph type="body" sz="half" idx="1"/>
          </p:nvPr>
        </p:nvSpPr>
        <p:spPr>
          <a:xfrm>
            <a:off x="4805916" y="1567696"/>
            <a:ext cx="4142433" cy="3131149"/>
          </a:xfrm>
          <a:prstGeom prst="rect">
            <a:avLst/>
          </a:prstGeom>
        </p:spPr>
        <p:txBody>
          <a:bodyPr anchor="ctr"/>
          <a:lstStyle/>
          <a:p>
            <a:pPr marL="342900" lvl="0" indent="-342900" defTabSz="795527">
              <a:buClr>
                <a:schemeClr val="dk1"/>
              </a:buClr>
              <a:buSzPts val="1100"/>
              <a:buAutoNum type="arabicPeriod"/>
            </a:pPr>
            <a:r>
              <a:rPr lang="es-ES" dirty="0">
                <a:solidFill>
                  <a:srgbClr val="000000"/>
                </a:solidFill>
                <a:latin typeface="Georgia" panose="02040502050405020303" pitchFamily="18" charset="0"/>
                <a:ea typeface="Avenir"/>
                <a:cs typeface="Avenir"/>
              </a:rPr>
              <a:t>La tragedia mundial de la pandemia de Covid-19</a:t>
            </a:r>
          </a:p>
          <a:p>
            <a:pPr marL="342900" lvl="0" indent="-342900" defTabSz="795527">
              <a:buClr>
                <a:schemeClr val="dk1"/>
              </a:buClr>
              <a:buSzPts val="1100"/>
              <a:buAutoNum type="arabicPeriod"/>
            </a:pPr>
            <a:endParaRPr lang="es-ES" dirty="0">
              <a:solidFill>
                <a:srgbClr val="000000"/>
              </a:solidFill>
              <a:latin typeface="Georgia" panose="02040502050405020303" pitchFamily="18" charset="0"/>
              <a:ea typeface="Avenir"/>
              <a:cs typeface="Avenir"/>
            </a:endParaRPr>
          </a:p>
          <a:p>
            <a:pPr marL="342900" lvl="0" indent="-342900" defTabSz="795527">
              <a:buClr>
                <a:schemeClr val="dk1"/>
              </a:buClr>
              <a:buSzPts val="1100"/>
              <a:buAutoNum type="arabicPeriod"/>
            </a:pPr>
            <a:r>
              <a:rPr lang="es-ES" dirty="0">
                <a:solidFill>
                  <a:srgbClr val="000000"/>
                </a:solidFill>
                <a:latin typeface="Georgia" panose="02040502050405020303" pitchFamily="18" charset="0"/>
                <a:ea typeface="Avenir"/>
                <a:cs typeface="Avenir"/>
              </a:rPr>
              <a:t>Desigualdades e injusticias: masificación, fragmentación, situación de los inmigrantes, divisiones dentro de la única familia humana</a:t>
            </a:r>
          </a:p>
          <a:p>
            <a:pPr marL="342900" lvl="0" indent="-342900" defTabSz="795527">
              <a:buClr>
                <a:schemeClr val="dk1"/>
              </a:buClr>
              <a:buSzPts val="1100"/>
              <a:buAutoNum type="arabicPeriod"/>
            </a:pPr>
            <a:endParaRPr lang="es-ES" dirty="0">
              <a:solidFill>
                <a:srgbClr val="000000"/>
              </a:solidFill>
              <a:latin typeface="Georgia" panose="02040502050405020303" pitchFamily="18" charset="0"/>
              <a:ea typeface="Avenir"/>
              <a:cs typeface="Avenir"/>
            </a:endParaRPr>
          </a:p>
          <a:p>
            <a:pPr marL="342900" lvl="0" indent="-342900" defTabSz="795527">
              <a:buClr>
                <a:schemeClr val="dk1"/>
              </a:buClr>
              <a:buSzPts val="1100"/>
              <a:buAutoNum type="arabicPeriod"/>
            </a:pPr>
            <a:r>
              <a:rPr lang="es-ES" dirty="0">
                <a:solidFill>
                  <a:srgbClr val="000000"/>
                </a:solidFill>
                <a:latin typeface="Georgia" panose="02040502050405020303" pitchFamily="18" charset="0"/>
                <a:ea typeface="Avenir"/>
                <a:cs typeface="Avenir"/>
              </a:rPr>
              <a:t>El grito de los pobres y el grito de la tierra</a:t>
            </a:r>
          </a:p>
          <a:p>
            <a:pPr marL="342900" lvl="0" indent="-342900" defTabSz="795527">
              <a:buClr>
                <a:schemeClr val="dk1"/>
              </a:buClr>
              <a:buSzPts val="1100"/>
              <a:buAutoNum type="arabicPeriod"/>
            </a:pPr>
            <a:endParaRPr lang="en-CA" dirty="0">
              <a:solidFill>
                <a:srgbClr val="000000"/>
              </a:solidFill>
              <a:latin typeface="Georgia" panose="02040502050405020303" pitchFamily="18" charset="0"/>
              <a:ea typeface="Avenir"/>
              <a:cs typeface="Avenir"/>
            </a:endParaRPr>
          </a:p>
          <a:p>
            <a:pPr marL="0" indent="0" algn="ctr" defTabSz="795527">
              <a:buClr>
                <a:schemeClr val="dk1"/>
              </a:buClr>
              <a:buSzPts val="1100"/>
              <a:defRPr sz="1218">
                <a:solidFill>
                  <a:srgbClr val="000000"/>
                </a:solidFill>
                <a:latin typeface="Avenir"/>
                <a:ea typeface="Avenir"/>
                <a:cs typeface="Avenir"/>
                <a:sym typeface="Avenir Roman"/>
              </a:defRPr>
            </a:pPr>
            <a:r>
              <a:rPr lang="es-ES" i="1" dirty="0">
                <a:solidFill>
                  <a:srgbClr val="000000"/>
                </a:solidFill>
                <a:latin typeface="Georgia" panose="02040502050405020303" pitchFamily="18" charset="0"/>
                <a:ea typeface="Avenir"/>
                <a:cs typeface="Avenir"/>
              </a:rPr>
              <a:t>Estamos todos en el mismo barco...</a:t>
            </a:r>
          </a:p>
          <a:p>
            <a:pPr marL="0" indent="0" algn="ctr" defTabSz="795527">
              <a:buClr>
                <a:schemeClr val="dk1"/>
              </a:buClr>
              <a:buSzPts val="1100"/>
              <a:defRPr sz="1218">
                <a:solidFill>
                  <a:srgbClr val="000000"/>
                </a:solidFill>
                <a:latin typeface="Avenir"/>
                <a:ea typeface="Avenir"/>
                <a:cs typeface="Avenir"/>
                <a:sym typeface="Avenir Roman"/>
              </a:defRPr>
            </a:pPr>
            <a:r>
              <a:rPr lang="es-ES" i="1" dirty="0">
                <a:solidFill>
                  <a:srgbClr val="000000"/>
                </a:solidFill>
                <a:latin typeface="Georgia" panose="02040502050405020303" pitchFamily="18" charset="0"/>
                <a:ea typeface="Avenir"/>
                <a:cs typeface="Avenir"/>
              </a:rPr>
              <a:t>La única familia humana en nuestra casa común</a:t>
            </a:r>
            <a:r>
              <a:rPr lang="en-CA" i="1" dirty="0">
                <a:solidFill>
                  <a:srgbClr val="000000"/>
                </a:solidFill>
                <a:latin typeface="Georgia" panose="02040502050405020303" pitchFamily="18" charset="0"/>
                <a:ea typeface="Avenir"/>
                <a:cs typeface="Avenir"/>
              </a:rPr>
              <a:t>.</a:t>
            </a:r>
          </a:p>
          <a:p>
            <a:pPr marL="0" indent="0" algn="r" defTabSz="795527">
              <a:buClr>
                <a:schemeClr val="dk1"/>
              </a:buClr>
              <a:buSzPts val="1100"/>
              <a:defRPr sz="1218">
                <a:solidFill>
                  <a:srgbClr val="000000"/>
                </a:solidFill>
                <a:latin typeface="Avenir"/>
                <a:ea typeface="Avenir"/>
                <a:cs typeface="Avenir"/>
                <a:sym typeface="Avenir Roman"/>
              </a:defRPr>
            </a:pPr>
            <a:r>
              <a:rPr lang="en-CA" i="1" dirty="0">
                <a:solidFill>
                  <a:srgbClr val="000000"/>
                </a:solidFill>
                <a:latin typeface="Georgia" panose="02040502050405020303" pitchFamily="18" charset="0"/>
                <a:ea typeface="Avenir"/>
                <a:cs typeface="Avenir"/>
              </a:rPr>
              <a:t>	</a:t>
            </a:r>
            <a:r>
              <a:rPr lang="en-CA" dirty="0" err="1">
                <a:solidFill>
                  <a:srgbClr val="F28E00"/>
                </a:solidFill>
                <a:latin typeface="Georgia" panose="02040502050405020303" pitchFamily="18" charset="0"/>
                <a:ea typeface="Avenir"/>
                <a:cs typeface="Avenir"/>
              </a:rPr>
              <a:t>Laudato</a:t>
            </a:r>
            <a:r>
              <a:rPr lang="en-CA" dirty="0">
                <a:solidFill>
                  <a:srgbClr val="F28E00"/>
                </a:solidFill>
                <a:latin typeface="Georgia" panose="02040502050405020303" pitchFamily="18" charset="0"/>
                <a:ea typeface="Avenir"/>
                <a:cs typeface="Avenir"/>
              </a:rPr>
              <a:t> Si’ y </a:t>
            </a:r>
            <a:r>
              <a:rPr lang="en-CA" dirty="0" err="1">
                <a:solidFill>
                  <a:srgbClr val="F28E00"/>
                </a:solidFill>
                <a:latin typeface="Georgia" panose="02040502050405020303" pitchFamily="18" charset="0"/>
                <a:ea typeface="Avenir"/>
                <a:cs typeface="Avenir"/>
              </a:rPr>
              <a:t>Fratelli</a:t>
            </a:r>
            <a:r>
              <a:rPr lang="en-CA" dirty="0">
                <a:solidFill>
                  <a:srgbClr val="F28E00"/>
                </a:solidFill>
                <a:latin typeface="Georgia" panose="02040502050405020303" pitchFamily="18" charset="0"/>
                <a:ea typeface="Avenir"/>
                <a:cs typeface="Avenir"/>
              </a:rPr>
              <a:t> </a:t>
            </a:r>
            <a:r>
              <a:rPr lang="en-CA" dirty="0" err="1">
                <a:solidFill>
                  <a:srgbClr val="F28E00"/>
                </a:solidFill>
                <a:latin typeface="Georgia" panose="02040502050405020303" pitchFamily="18" charset="0"/>
                <a:ea typeface="Avenir"/>
                <a:cs typeface="Avenir"/>
              </a:rPr>
              <a:t>Tutti</a:t>
            </a:r>
            <a:endParaRPr lang="en-CA" dirty="0">
              <a:solidFill>
                <a:srgbClr val="F28E00"/>
              </a:solidFill>
              <a:latin typeface="Georgia" panose="02040502050405020303" pitchFamily="18" charset="0"/>
              <a:ea typeface="Avenir"/>
              <a:cs typeface="Avenir"/>
            </a:endParaRPr>
          </a:p>
        </p:txBody>
      </p:sp>
      <p:sp>
        <p:nvSpPr>
          <p:cNvPr id="375" name="Google Shape;280;p22"/>
          <p:cNvSpPr txBox="1">
            <a:spLocks noGrp="1"/>
          </p:cNvSpPr>
          <p:nvPr>
            <p:ph type="title"/>
          </p:nvPr>
        </p:nvSpPr>
        <p:spPr>
          <a:xfrm>
            <a:off x="398688" y="404829"/>
            <a:ext cx="8298634" cy="637202"/>
          </a:xfrm>
          <a:prstGeom prst="rect">
            <a:avLst/>
          </a:prstGeom>
        </p:spPr>
        <p:txBody>
          <a:bodyPr/>
          <a:lstStyle>
            <a:lvl1pPr>
              <a:defRPr b="0">
                <a:latin typeface="Avenir"/>
                <a:ea typeface="Avenir"/>
                <a:cs typeface="Avenir"/>
                <a:sym typeface="Avenir Roman"/>
              </a:defRPr>
            </a:lvl1pPr>
          </a:lstStyle>
          <a:p>
            <a:r>
              <a:rPr lang="es-ES" dirty="0">
                <a:solidFill>
                  <a:srgbClr val="F28E00"/>
                </a:solidFill>
                <a:latin typeface="Georgia" panose="02040502050405020303" pitchFamily="18" charset="0"/>
              </a:rPr>
              <a:t>Discernir los signos de los tiempos a la luz del Evangelio</a:t>
            </a:r>
            <a:endParaRPr dirty="0">
              <a:solidFill>
                <a:srgbClr val="F28E00"/>
              </a:solidFill>
              <a:latin typeface="Georgia" panose="02040502050405020303" pitchFamily="18" charset="0"/>
            </a:endParaRPr>
          </a:p>
        </p:txBody>
      </p:sp>
      <p:sp>
        <p:nvSpPr>
          <p:cNvPr id="376" name="Google Shape;281;p2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377" name="Google Shape;282;p22"/>
          <p:cNvSpPr/>
          <p:nvPr/>
        </p:nvSpPr>
        <p:spPr>
          <a:xfrm>
            <a:off x="3490791" y="4537137"/>
            <a:ext cx="2186402" cy="1"/>
          </a:xfrm>
          <a:prstGeom prst="line">
            <a:avLst/>
          </a:prstGeom>
          <a:ln w="28575">
            <a:solidFill>
              <a:schemeClr val="accent1"/>
            </a:solidFill>
            <a:prstDash val="dot"/>
          </a:ln>
        </p:spPr>
        <p:txBody>
          <a:bodyPr lIns="45719" rIns="45719"/>
          <a:lstStyle/>
          <a:p>
            <a:endParaRPr/>
          </a:p>
        </p:txBody>
      </p:sp>
      <p:sp>
        <p:nvSpPr>
          <p:cNvPr id="378" name="Google Shape;283;p22"/>
          <p:cNvSpPr txBox="1">
            <a:spLocks noGrp="1"/>
          </p:cNvSpPr>
          <p:nvPr>
            <p:ph type="body" idx="21"/>
          </p:nvPr>
        </p:nvSpPr>
        <p:spPr>
          <a:xfrm>
            <a:off x="575883" y="1068919"/>
            <a:ext cx="3790554" cy="33030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a:bodyPr>
          <a:lstStyle/>
          <a:p>
            <a:pPr marL="0" indent="152400">
              <a:lnSpc>
                <a:spcPct val="113500"/>
              </a:lnSpc>
              <a:buClr>
                <a:schemeClr val="accent1"/>
              </a:buClr>
              <a:buSzTx/>
              <a:buNone/>
              <a:defRPr sz="1500">
                <a:latin typeface="+mn-lt"/>
                <a:ea typeface="+mn-ea"/>
                <a:cs typeface="+mn-cs"/>
                <a:sym typeface="Arial"/>
              </a:defRPr>
            </a:pPr>
            <a:r>
              <a:rPr lang="es-ES" sz="1500" i="1" dirty="0">
                <a:latin typeface="Georgia" panose="02040502050405020303" pitchFamily="18" charset="0"/>
                <a:sym typeface="Arial"/>
              </a:rPr>
              <a:t>«El camino sinodal se desarrolla dentro de un contexto histórico caracterizado por cambios “</a:t>
            </a:r>
            <a:r>
              <a:rPr lang="es-ES" sz="1500" i="1" dirty="0" err="1">
                <a:latin typeface="Georgia" panose="02040502050405020303" pitchFamily="18" charset="0"/>
                <a:sym typeface="Arial"/>
              </a:rPr>
              <a:t>epocales</a:t>
            </a:r>
            <a:r>
              <a:rPr lang="es-ES" sz="1500" i="1" dirty="0">
                <a:latin typeface="Georgia" panose="02040502050405020303" pitchFamily="18" charset="0"/>
                <a:sym typeface="Arial"/>
              </a:rPr>
              <a:t>” de la sociedad y por una etapa crucial de la vida de la Iglesia, que no es posible ignorar: es en los pliegues de este contexto complejo, en sus tensiones y contradicciones, donde estamos llamados a ‘escrutar a fondo los signos de los tiempos e interpretarlos a la luz del Evangelio’(GS, n. 4)».</a:t>
            </a:r>
          </a:p>
          <a:p>
            <a:pPr marL="0" indent="152400" algn="r">
              <a:lnSpc>
                <a:spcPct val="113500"/>
              </a:lnSpc>
              <a:buClr>
                <a:schemeClr val="accent1"/>
              </a:buClr>
              <a:buSzTx/>
              <a:buNone/>
              <a:defRPr sz="1500">
                <a:latin typeface="+mn-lt"/>
                <a:ea typeface="+mn-ea"/>
                <a:cs typeface="+mn-cs"/>
                <a:sym typeface="Arial"/>
              </a:defRPr>
            </a:pPr>
            <a:r>
              <a:rPr lang="en-US" sz="1500" i="1" dirty="0">
                <a:latin typeface="Georgia" panose="02040502050405020303" pitchFamily="18" charset="0"/>
                <a:sym typeface="Arial"/>
              </a:rPr>
              <a:t>(PD, 4)</a:t>
            </a:r>
            <a:endParaRPr lang="en-CA" sz="1500" i="1" dirty="0">
              <a:latin typeface="Georgia" panose="02040502050405020303" pitchFamily="18" charset="0"/>
              <a:sym typeface="Arial"/>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Google Shape;288;p23"/>
          <p:cNvSpPr txBox="1">
            <a:spLocks noGrp="1"/>
          </p:cNvSpPr>
          <p:nvPr>
            <p:ph type="title"/>
          </p:nvPr>
        </p:nvSpPr>
        <p:spPr>
          <a:xfrm>
            <a:off x="218484" y="574535"/>
            <a:ext cx="8569467" cy="1520079"/>
          </a:xfrm>
          <a:prstGeom prst="rect">
            <a:avLst/>
          </a:prstGeom>
        </p:spPr>
        <p:txBody>
          <a:bodyPr anchor="ctr">
            <a:normAutofit fontScale="90000"/>
          </a:bodyPr>
          <a:lstStyle/>
          <a:p>
            <a:pPr>
              <a:defRPr b="0">
                <a:latin typeface="Avenir"/>
                <a:ea typeface="Avenir"/>
                <a:cs typeface="Avenir"/>
                <a:sym typeface="Avenir Roman"/>
              </a:defRPr>
            </a:pPr>
            <a:r>
              <a:rPr lang="en-CA" b="0" dirty="0">
                <a:solidFill>
                  <a:srgbClr val="F28E00"/>
                </a:solidFill>
                <a:latin typeface="Georgia" panose="02040502050405020303" pitchFamily="18" charset="0"/>
                <a:ea typeface="Avenir"/>
                <a:cs typeface="Avenir"/>
              </a:rPr>
              <a:t>“</a:t>
            </a:r>
            <a:r>
              <a:rPr lang="es-ES" b="0" dirty="0">
                <a:solidFill>
                  <a:srgbClr val="F28E00"/>
                </a:solidFill>
                <a:latin typeface="Georgia" panose="02040502050405020303" pitchFamily="18" charset="0"/>
                <a:ea typeface="Avenir"/>
                <a:cs typeface="Avenir"/>
              </a:rPr>
              <a:t>En este contexto, la </a:t>
            </a:r>
            <a:r>
              <a:rPr lang="es-ES" b="0" dirty="0" err="1">
                <a:solidFill>
                  <a:srgbClr val="F28E00"/>
                </a:solidFill>
                <a:latin typeface="Georgia" panose="02040502050405020303" pitchFamily="18" charset="0"/>
                <a:ea typeface="Avenir"/>
                <a:cs typeface="Avenir"/>
              </a:rPr>
              <a:t>sinodalidad</a:t>
            </a:r>
            <a:r>
              <a:rPr lang="es-ES" b="0" dirty="0">
                <a:solidFill>
                  <a:srgbClr val="F28E00"/>
                </a:solidFill>
                <a:latin typeface="Georgia" panose="02040502050405020303" pitchFamily="18" charset="0"/>
                <a:ea typeface="Avenir"/>
                <a:cs typeface="Avenir"/>
              </a:rPr>
              <a:t> representa el camino principal para la Iglesia, llamada a renovarse bajo la acción del Espíritu y gracias a la escucha de la Palabra..</a:t>
            </a:r>
            <a:r>
              <a:rPr lang="en-CA" b="0" dirty="0">
                <a:solidFill>
                  <a:srgbClr val="F28E00"/>
                </a:solidFill>
                <a:latin typeface="Georgia" panose="02040502050405020303" pitchFamily="18" charset="0"/>
                <a:ea typeface="Avenir"/>
                <a:cs typeface="Avenir"/>
              </a:rPr>
              <a:t>.”</a:t>
            </a:r>
            <a:br>
              <a:rPr lang="en-CA" b="0" dirty="0">
                <a:solidFill>
                  <a:srgbClr val="F28E00"/>
                </a:solidFill>
                <a:latin typeface="Georgia" panose="02040502050405020303" pitchFamily="18" charset="0"/>
                <a:ea typeface="Avenir"/>
                <a:cs typeface="Avenir"/>
              </a:rPr>
            </a:br>
            <a:r>
              <a:rPr lang="en-CA" b="0" dirty="0">
                <a:solidFill>
                  <a:srgbClr val="F28E00"/>
                </a:solidFill>
                <a:latin typeface="Georgia" panose="02040502050405020303" pitchFamily="18" charset="0"/>
                <a:ea typeface="Avenir"/>
                <a:cs typeface="Avenir"/>
              </a:rPr>
              <a:t>(PD, 9)</a:t>
            </a:r>
            <a:endParaRPr sz="1500" dirty="0">
              <a:solidFill>
                <a:srgbClr val="F28E00"/>
              </a:solidFill>
              <a:latin typeface="Georgia" panose="02040502050405020303" pitchFamily="18" charset="0"/>
            </a:endParaRPr>
          </a:p>
        </p:txBody>
      </p:sp>
      <p:sp>
        <p:nvSpPr>
          <p:cNvPr id="381" name="Google Shape;289;p2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382" name="Google Shape;290;p23"/>
          <p:cNvSpPr txBox="1">
            <a:spLocks noGrp="1"/>
          </p:cNvSpPr>
          <p:nvPr>
            <p:ph type="body" sz="half" idx="1"/>
          </p:nvPr>
        </p:nvSpPr>
        <p:spPr>
          <a:xfrm>
            <a:off x="754912" y="2332562"/>
            <a:ext cx="7751135" cy="1395510"/>
          </a:xfrm>
          <a:prstGeom prst="rect">
            <a:avLst/>
          </a:prstGeom>
        </p:spPr>
        <p:txBody>
          <a:bodyPr>
            <a:normAutofit/>
          </a:bodyPr>
          <a:lstStyle/>
          <a:p>
            <a:pPr marL="457200" indent="-304800">
              <a:buClr>
                <a:schemeClr val="accent1"/>
              </a:buClr>
              <a:buSzPts val="2000"/>
              <a:buFont typeface="Helvetica Neue"/>
              <a:buChar char="●"/>
              <a:defRPr sz="2000">
                <a:solidFill>
                  <a:srgbClr val="000000"/>
                </a:solidFill>
                <a:latin typeface="Avenir"/>
                <a:ea typeface="Avenir"/>
                <a:cs typeface="Avenir"/>
                <a:sym typeface="Avenir Roman"/>
              </a:defRPr>
            </a:pPr>
            <a:r>
              <a:rPr lang="es-ES" sz="2000" dirty="0">
                <a:solidFill>
                  <a:srgbClr val="000000"/>
                </a:solidFill>
                <a:latin typeface="Georgia" panose="02040502050405020303" pitchFamily="18" charset="0"/>
                <a:ea typeface="Avenir"/>
                <a:cs typeface="Avenir"/>
                <a:sym typeface="Helvetica Neue"/>
              </a:rPr>
              <a:t>Imaginar un futuro diferente para la Iglesia</a:t>
            </a:r>
          </a:p>
          <a:p>
            <a:pPr marL="457200" indent="-304800">
              <a:buClr>
                <a:schemeClr val="accent1"/>
              </a:buClr>
              <a:buSzPts val="2000"/>
              <a:buFont typeface="Helvetica Neue"/>
              <a:buChar char="●"/>
              <a:defRPr sz="2000">
                <a:solidFill>
                  <a:srgbClr val="000000"/>
                </a:solidFill>
                <a:latin typeface="Avenir"/>
                <a:ea typeface="Avenir"/>
                <a:cs typeface="Avenir"/>
                <a:sym typeface="Avenir Roman"/>
              </a:defRPr>
            </a:pPr>
            <a:r>
              <a:rPr lang="es-ES" sz="2000" dirty="0">
                <a:solidFill>
                  <a:srgbClr val="000000"/>
                </a:solidFill>
                <a:latin typeface="Georgia" panose="02040502050405020303" pitchFamily="18" charset="0"/>
                <a:ea typeface="Avenir"/>
                <a:cs typeface="Avenir"/>
                <a:sym typeface="Helvetica Neue"/>
              </a:rPr>
              <a:t>Ser un signo profético para una familia humana necesitada de un proyecto común</a:t>
            </a:r>
            <a:endParaRPr lang="en-CA" sz="2000" dirty="0">
              <a:solidFill>
                <a:srgbClr val="000000"/>
              </a:solidFill>
              <a:latin typeface="Georgia" panose="02040502050405020303" pitchFamily="18" charset="0"/>
              <a:ea typeface="Avenir"/>
              <a:cs typeface="Avenir"/>
              <a:sym typeface="Helvetica Neue"/>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 name="Google Shape;295;p24"/>
          <p:cNvSpPr txBox="1">
            <a:spLocks noGrp="1"/>
          </p:cNvSpPr>
          <p:nvPr>
            <p:ph type="body" idx="1"/>
          </p:nvPr>
        </p:nvSpPr>
        <p:spPr>
          <a:xfrm>
            <a:off x="4710434" y="147696"/>
            <a:ext cx="4296979" cy="4582151"/>
          </a:xfrm>
          <a:prstGeom prst="rect">
            <a:avLst/>
          </a:prstGeom>
        </p:spPr>
        <p:txBody>
          <a:bodyPr anchor="ctr"/>
          <a:lstStyle/>
          <a:p>
            <a:pPr marL="0" lvl="0" indent="0" algn="ctr">
              <a:buClr>
                <a:schemeClr val="accent1"/>
              </a:buClr>
              <a:buSzTx/>
              <a:buNone/>
            </a:pPr>
            <a:r>
              <a:rPr lang="en-CA" sz="1700" b="1" dirty="0" err="1">
                <a:solidFill>
                  <a:srgbClr val="F28E00"/>
                </a:solidFill>
                <a:latin typeface="Georgia" panose="02040502050405020303" pitchFamily="18" charset="0"/>
                <a:ea typeface="Avenir"/>
                <a:cs typeface="Avenir"/>
              </a:rPr>
              <a:t>Escuchar</a:t>
            </a:r>
            <a:r>
              <a:rPr lang="en-CA" sz="1700" b="1" dirty="0">
                <a:solidFill>
                  <a:srgbClr val="F28E00"/>
                </a:solidFill>
                <a:latin typeface="Georgia" panose="02040502050405020303" pitchFamily="18" charset="0"/>
                <a:ea typeface="Avenir"/>
                <a:cs typeface="Avenir"/>
              </a:rPr>
              <a:t> las </a:t>
            </a:r>
            <a:r>
              <a:rPr lang="en-CA" sz="1700" b="1" dirty="0" err="1">
                <a:solidFill>
                  <a:srgbClr val="F28E00"/>
                </a:solidFill>
                <a:latin typeface="Georgia" panose="02040502050405020303" pitchFamily="18" charset="0"/>
                <a:ea typeface="Avenir"/>
                <a:cs typeface="Avenir"/>
              </a:rPr>
              <a:t>Escrituras</a:t>
            </a:r>
            <a:endParaRPr lang="en-CA" sz="1700" b="1" dirty="0">
              <a:solidFill>
                <a:srgbClr val="F28E00"/>
              </a:solidFill>
              <a:latin typeface="Georgia" panose="02040502050405020303" pitchFamily="18" charset="0"/>
              <a:ea typeface="Avenir"/>
              <a:cs typeface="Avenir"/>
            </a:endParaRPr>
          </a:p>
          <a:p>
            <a:pPr marL="0" lvl="0" indent="0" algn="ctr">
              <a:buClr>
                <a:schemeClr val="accent1"/>
              </a:buClr>
              <a:buSzTx/>
              <a:buNone/>
            </a:pPr>
            <a:endParaRPr lang="en-CA" sz="1700" b="1" dirty="0">
              <a:solidFill>
                <a:srgbClr val="F28E00"/>
              </a:solidFill>
              <a:latin typeface="Georgia" panose="02040502050405020303" pitchFamily="18" charset="0"/>
              <a:ea typeface="Avenir"/>
              <a:cs typeface="Avenir"/>
            </a:endParaRPr>
          </a:p>
          <a:p>
            <a:pPr marL="0" lvl="0" indent="0" algn="ctr">
              <a:buClr>
                <a:schemeClr val="accent1"/>
              </a:buClr>
              <a:buSzTx/>
              <a:buNone/>
            </a:pPr>
            <a:r>
              <a:rPr lang="es-ES" sz="1700" dirty="0">
                <a:solidFill>
                  <a:srgbClr val="F28E00"/>
                </a:solidFill>
                <a:latin typeface="Georgia" panose="02040502050405020303" pitchFamily="18" charset="0"/>
                <a:ea typeface="Avenir"/>
                <a:cs typeface="Avenir"/>
              </a:rPr>
              <a:t>Jesús, la multitud, los apóstoles</a:t>
            </a:r>
          </a:p>
          <a:p>
            <a:pPr marL="0" indent="0" algn="ctr">
              <a:buSzTx/>
              <a:buNone/>
              <a:defRPr sz="1500">
                <a:latin typeface="Avenir"/>
                <a:ea typeface="Avenir"/>
                <a:cs typeface="Avenir"/>
                <a:sym typeface="Avenir Roman"/>
              </a:defRPr>
            </a:pPr>
            <a:endParaRPr dirty="0">
              <a:latin typeface="Georgia" panose="02040502050405020303" pitchFamily="18" charset="0"/>
            </a:endParaRPr>
          </a:p>
          <a:p>
            <a:pPr marL="0" lvl="0" indent="0" algn="just">
              <a:buClr>
                <a:schemeClr val="accent1"/>
              </a:buClr>
              <a:buSzTx/>
              <a:buNone/>
            </a:pPr>
            <a:r>
              <a:rPr lang="en-CA" dirty="0">
                <a:latin typeface="Georgia" panose="02040502050405020303" pitchFamily="18" charset="0"/>
                <a:ea typeface="Avenir"/>
                <a:cs typeface="Avenir"/>
              </a:rPr>
              <a:t>“</a:t>
            </a:r>
            <a:r>
              <a:rPr lang="es-ES" dirty="0">
                <a:latin typeface="Georgia" panose="02040502050405020303" pitchFamily="18" charset="0"/>
                <a:ea typeface="Avenir"/>
                <a:cs typeface="Avenir"/>
              </a:rPr>
              <a:t>La acción evangelizadora y el mensaje de salvación, en efecto, no serían comprensibles sin la constante apertura de Jesús al interlocutor más amplio posible, que los Evangelios indican como la multitud, es decir el conjunto de personas que lo siguen a lo largo del camino, y a veces incluso van detrás de Él en la esperanza de un signo y de una palabra de salvación: he aquí el segundo actor de la escena de la Revelación. El anuncio evangélico no se dirige sólo a pocos iluminados o elegidos. </a:t>
            </a:r>
            <a:r>
              <a:rPr lang="en-CA" dirty="0">
                <a:latin typeface="Georgia" panose="02040502050405020303" pitchFamily="18" charset="0"/>
                <a:ea typeface="Avenir"/>
                <a:cs typeface="Avenir"/>
              </a:rPr>
              <a:t>” (PD, 18) </a:t>
            </a:r>
          </a:p>
          <a:p>
            <a:pPr marL="0" lvl="0" indent="0">
              <a:buClr>
                <a:schemeClr val="accent1"/>
              </a:buClr>
              <a:buSzTx/>
              <a:buNone/>
            </a:pPr>
            <a:endParaRPr lang="en-CA" dirty="0">
              <a:latin typeface="Georgia" panose="02040502050405020303" pitchFamily="18" charset="0"/>
              <a:ea typeface="Avenir"/>
              <a:cs typeface="Avenir"/>
              <a:sym typeface="Wingdings"/>
            </a:endParaRPr>
          </a:p>
          <a:p>
            <a:pPr marL="171450" lvl="0" indent="-171450">
              <a:buClr>
                <a:schemeClr val="accent1"/>
              </a:buClr>
              <a:buSzTx/>
              <a:buFont typeface="Wingdings" panose="05000000000000000000" pitchFamily="2" charset="2"/>
              <a:buChar char="Ø"/>
            </a:pPr>
            <a:r>
              <a:rPr lang="en-CA" dirty="0">
                <a:latin typeface="Georgia" panose="02040502050405020303" pitchFamily="18" charset="0"/>
                <a:ea typeface="Avenir"/>
                <a:cs typeface="Avenir"/>
                <a:sym typeface="Wingdings"/>
              </a:rPr>
              <a:t> </a:t>
            </a:r>
            <a:r>
              <a:rPr lang="es-ES" dirty="0">
                <a:latin typeface="Georgia" panose="02040502050405020303" pitchFamily="18" charset="0"/>
                <a:ea typeface="Avenir"/>
                <a:cs typeface="Avenir"/>
                <a:sym typeface="Wingdings"/>
              </a:rPr>
              <a:t>Para que la Iglesia sea ella misma, y para que su misión dé frutos, los tres deben estar siempre presentes: Jesús, la multitud y los apóstoles.</a:t>
            </a:r>
            <a:endParaRPr lang="en-CA" dirty="0">
              <a:latin typeface="Georgia" panose="02040502050405020303" pitchFamily="18" charset="0"/>
              <a:ea typeface="Avenir"/>
              <a:cs typeface="Avenir"/>
              <a:sym typeface="Wingdings"/>
            </a:endParaRPr>
          </a:p>
        </p:txBody>
      </p:sp>
      <p:sp>
        <p:nvSpPr>
          <p:cNvPr id="385" name="Google Shape;296;p2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386" name="Google Shape;297;p24" descr="Google Shape;297;p24"/>
          <p:cNvPicPr>
            <a:picLocks noChangeAspect="1"/>
          </p:cNvPicPr>
          <p:nvPr/>
        </p:nvPicPr>
        <p:blipFill>
          <a:blip r:embed="rId2"/>
          <a:srcRect t="17140" b="7880"/>
          <a:stretch>
            <a:fillRect/>
          </a:stretch>
        </p:blipFill>
        <p:spPr>
          <a:xfrm>
            <a:off x="0" y="0"/>
            <a:ext cx="4571999" cy="5143502"/>
          </a:xfrm>
          <a:prstGeom prst="rect">
            <a:avLst/>
          </a:prstGeom>
          <a:ln w="12700">
            <a:miter lim="400000"/>
          </a:ln>
        </p:spPr>
      </p:pic>
      <p:sp>
        <p:nvSpPr>
          <p:cNvPr id="387" name="Google Shape;298;p24"/>
          <p:cNvSpPr/>
          <p:nvPr/>
        </p:nvSpPr>
        <p:spPr>
          <a:xfrm>
            <a:off x="5886841" y="4852594"/>
            <a:ext cx="16857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Google Shape;303;p25"/>
          <p:cNvSpPr txBox="1">
            <a:spLocks noGrp="1"/>
          </p:cNvSpPr>
          <p:nvPr>
            <p:ph type="body" idx="1"/>
          </p:nvPr>
        </p:nvSpPr>
        <p:spPr>
          <a:xfrm>
            <a:off x="4710434" y="147696"/>
            <a:ext cx="4296979" cy="4582151"/>
          </a:xfrm>
          <a:prstGeom prst="rect">
            <a:avLst/>
          </a:prstGeom>
        </p:spPr>
        <p:txBody>
          <a:bodyPr anchor="ctr"/>
          <a:lstStyle/>
          <a:p>
            <a:pPr marL="0" lvl="0" indent="0" algn="ctr">
              <a:buClr>
                <a:schemeClr val="accent1"/>
              </a:buClr>
              <a:buSzTx/>
              <a:buNone/>
              <a:defRPr sz="1700">
                <a:latin typeface="Avenir"/>
                <a:ea typeface="Avenir"/>
                <a:cs typeface="Avenir"/>
                <a:sym typeface="Avenir Roman"/>
              </a:defRPr>
            </a:pPr>
            <a:r>
              <a:rPr lang="en-CA" sz="1700" b="1" dirty="0" err="1">
                <a:solidFill>
                  <a:srgbClr val="F28E00"/>
                </a:solidFill>
                <a:latin typeface="Georgia" panose="02040502050405020303" pitchFamily="18" charset="0"/>
                <a:ea typeface="Avenir"/>
                <a:cs typeface="Avenir"/>
              </a:rPr>
              <a:t>Escuchar</a:t>
            </a:r>
            <a:r>
              <a:rPr lang="en-CA" sz="1700" b="1" dirty="0">
                <a:solidFill>
                  <a:srgbClr val="F28E00"/>
                </a:solidFill>
                <a:latin typeface="Georgia" panose="02040502050405020303" pitchFamily="18" charset="0"/>
                <a:ea typeface="Avenir"/>
                <a:cs typeface="Avenir"/>
              </a:rPr>
              <a:t> las </a:t>
            </a:r>
            <a:r>
              <a:rPr lang="en-CA" sz="1700" b="1" dirty="0" err="1">
                <a:solidFill>
                  <a:srgbClr val="F28E00"/>
                </a:solidFill>
                <a:latin typeface="Georgia" panose="02040502050405020303" pitchFamily="18" charset="0"/>
                <a:ea typeface="Avenir"/>
                <a:cs typeface="Avenir"/>
              </a:rPr>
              <a:t>Escrituras</a:t>
            </a:r>
            <a:endParaRPr lang="en-CA" sz="1700" b="1" dirty="0">
              <a:solidFill>
                <a:srgbClr val="F28E00"/>
              </a:solidFill>
              <a:latin typeface="Georgia" panose="02040502050405020303" pitchFamily="18" charset="0"/>
              <a:ea typeface="Avenir"/>
              <a:cs typeface="Avenir"/>
            </a:endParaRPr>
          </a:p>
          <a:p>
            <a:pPr marL="0" indent="0">
              <a:buSzTx/>
              <a:buNone/>
              <a:defRPr sz="1300">
                <a:latin typeface="Avenir"/>
                <a:ea typeface="Avenir"/>
                <a:cs typeface="Avenir"/>
                <a:sym typeface="Avenir Roman"/>
              </a:defRPr>
            </a:pPr>
            <a:r>
              <a:rPr dirty="0">
                <a:latin typeface="Georgia" panose="02040502050405020303" pitchFamily="18" charset="0"/>
              </a:rPr>
              <a:t/>
            </a:r>
            <a:br>
              <a:rPr dirty="0">
                <a:latin typeface="Georgia" panose="02040502050405020303" pitchFamily="18" charset="0"/>
              </a:rPr>
            </a:br>
            <a:endParaRPr dirty="0">
              <a:latin typeface="Georgia" panose="02040502050405020303" pitchFamily="18" charset="0"/>
            </a:endParaRPr>
          </a:p>
          <a:p>
            <a:pPr marL="0" lvl="0" indent="0" algn="ctr">
              <a:buClr>
                <a:schemeClr val="accent1"/>
              </a:buClr>
              <a:buSzTx/>
              <a:buNone/>
              <a:defRPr sz="1500">
                <a:latin typeface="Avenir"/>
                <a:ea typeface="Avenir"/>
                <a:cs typeface="Avenir"/>
                <a:sym typeface="Avenir Roman"/>
              </a:defRPr>
            </a:pPr>
            <a:r>
              <a:rPr lang="es-ES" sz="1500" dirty="0">
                <a:solidFill>
                  <a:srgbClr val="F28E00"/>
                </a:solidFill>
                <a:latin typeface="Georgia" panose="02040502050405020303" pitchFamily="18" charset="0"/>
                <a:ea typeface="Avenir"/>
                <a:cs typeface="Avenir"/>
              </a:rPr>
              <a:t>Una doble dinámica de conversión: </a:t>
            </a:r>
          </a:p>
          <a:p>
            <a:pPr marL="0" lvl="0" indent="0" algn="ctr">
              <a:buClr>
                <a:schemeClr val="accent1"/>
              </a:buClr>
              <a:buSzTx/>
              <a:buNone/>
              <a:defRPr sz="1500">
                <a:latin typeface="Avenir"/>
                <a:ea typeface="Avenir"/>
                <a:cs typeface="Avenir"/>
                <a:sym typeface="Avenir Roman"/>
              </a:defRPr>
            </a:pPr>
            <a:r>
              <a:rPr lang="es-ES" sz="1500" dirty="0">
                <a:solidFill>
                  <a:srgbClr val="F28E00"/>
                </a:solidFill>
                <a:latin typeface="Georgia" panose="02040502050405020303" pitchFamily="18" charset="0"/>
                <a:ea typeface="Avenir"/>
                <a:cs typeface="Avenir"/>
              </a:rPr>
              <a:t>Pedro y Cornelio </a:t>
            </a:r>
            <a:r>
              <a:rPr lang="en-CA" sz="1500" dirty="0">
                <a:solidFill>
                  <a:srgbClr val="F28E00"/>
                </a:solidFill>
                <a:latin typeface="Georgia" panose="02040502050405020303" pitchFamily="18" charset="0"/>
                <a:ea typeface="Avenir"/>
                <a:cs typeface="Avenir"/>
              </a:rPr>
              <a:t>(</a:t>
            </a:r>
            <a:r>
              <a:rPr lang="en-CA" sz="1500" dirty="0" err="1">
                <a:solidFill>
                  <a:srgbClr val="F28E00"/>
                </a:solidFill>
                <a:latin typeface="Georgia" panose="02040502050405020303" pitchFamily="18" charset="0"/>
                <a:ea typeface="Avenir"/>
                <a:cs typeface="Avenir"/>
              </a:rPr>
              <a:t>Hechos</a:t>
            </a:r>
            <a:r>
              <a:rPr lang="en-CA" sz="1500" dirty="0">
                <a:solidFill>
                  <a:srgbClr val="F28E00"/>
                </a:solidFill>
                <a:latin typeface="Georgia" panose="02040502050405020303" pitchFamily="18" charset="0"/>
                <a:ea typeface="Avenir"/>
                <a:cs typeface="Avenir"/>
              </a:rPr>
              <a:t> 10)</a:t>
            </a:r>
          </a:p>
          <a:p>
            <a:pPr marL="0" indent="0">
              <a:buSzTx/>
              <a:buNone/>
              <a:defRPr sz="1500">
                <a:latin typeface="Avenir"/>
                <a:ea typeface="Avenir"/>
                <a:cs typeface="Avenir"/>
                <a:sym typeface="Avenir Roman"/>
              </a:defRPr>
            </a:pPr>
            <a:endParaRPr dirty="0">
              <a:latin typeface="Georgia" panose="02040502050405020303" pitchFamily="18" charset="0"/>
            </a:endParaRPr>
          </a:p>
          <a:p>
            <a:pPr marL="0" lvl="0" indent="0" algn="just">
              <a:buClr>
                <a:schemeClr val="accent1"/>
              </a:buClr>
              <a:buSzTx/>
              <a:buNone/>
              <a:defRPr>
                <a:latin typeface="Avenir"/>
                <a:ea typeface="Avenir"/>
                <a:cs typeface="Avenir"/>
                <a:sym typeface="Avenir Roman"/>
              </a:defRPr>
            </a:pPr>
            <a:r>
              <a:rPr lang="en-CA" dirty="0">
                <a:latin typeface="Georgia" panose="02040502050405020303" pitchFamily="18" charset="0"/>
                <a:ea typeface="Avenir"/>
                <a:cs typeface="Avenir"/>
              </a:rPr>
              <a:t>“</a:t>
            </a:r>
            <a:r>
              <a:rPr lang="es-ES" dirty="0">
                <a:latin typeface="Georgia" panose="02040502050405020303" pitchFamily="18" charset="0"/>
                <a:ea typeface="Avenir"/>
                <a:cs typeface="Avenir"/>
              </a:rPr>
              <a:t>Es en el encuentro con las personas, acogiéndolas, caminando junto a ellas y entrando en sus casas, como él descubre el significado de su visión: ningún ser humano es indigno a los ojos de Dios y la diferencia instituida por la elección no es preferencia exclusiva, sino servicio y testimonio de dimensión universal</a:t>
            </a:r>
            <a:r>
              <a:rPr lang="en-US" dirty="0">
                <a:latin typeface="Georgia" panose="02040502050405020303" pitchFamily="18" charset="0"/>
                <a:ea typeface="Avenir"/>
                <a:cs typeface="Avenir"/>
              </a:rPr>
              <a:t>.” </a:t>
            </a:r>
            <a:r>
              <a:rPr lang="en-CA" dirty="0">
                <a:latin typeface="Georgia" panose="02040502050405020303" pitchFamily="18" charset="0"/>
                <a:ea typeface="Avenir"/>
                <a:cs typeface="Avenir"/>
              </a:rPr>
              <a:t>(PD, 23)</a:t>
            </a:r>
          </a:p>
        </p:txBody>
      </p:sp>
      <p:sp>
        <p:nvSpPr>
          <p:cNvPr id="390" name="Google Shape;304;p2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sp>
        <p:nvSpPr>
          <p:cNvPr id="392" name="Google Shape;306;p25"/>
          <p:cNvSpPr/>
          <p:nvPr/>
        </p:nvSpPr>
        <p:spPr>
          <a:xfrm>
            <a:off x="5911117" y="4884961"/>
            <a:ext cx="1685701" cy="1"/>
          </a:xfrm>
          <a:prstGeom prst="line">
            <a:avLst/>
          </a:prstGeom>
          <a:ln w="28575">
            <a:solidFill>
              <a:schemeClr val="accent1"/>
            </a:solidFill>
            <a:prstDash val="dot"/>
          </a:ln>
        </p:spPr>
        <p:txBody>
          <a:bodyPr lIns="45719" rIns="45719"/>
          <a:lstStyle/>
          <a:p>
            <a:endParaRPr/>
          </a:p>
        </p:txBody>
      </p:sp>
      <p:pic>
        <p:nvPicPr>
          <p:cNvPr id="2" name="Immagine 1"/>
          <p:cNvPicPr>
            <a:picLocks noChangeAspect="1"/>
          </p:cNvPicPr>
          <p:nvPr/>
        </p:nvPicPr>
        <p:blipFill rotWithShape="1">
          <a:blip r:embed="rId2" cstate="print">
            <a:extLst>
              <a:ext uri="{28A0092B-C50C-407E-A947-70E740481C1C}">
                <a14:useLocalDpi xmlns:a14="http://schemas.microsoft.com/office/drawing/2010/main" val="0"/>
              </a:ext>
            </a:extLst>
          </a:blip>
          <a:srcRect l="20143" r="16513"/>
          <a:stretch/>
        </p:blipFill>
        <p:spPr>
          <a:xfrm>
            <a:off x="-322351" y="-18312"/>
            <a:ext cx="4904510" cy="5161812"/>
          </a:xfrm>
          <a:prstGeom prst="rect">
            <a:avLst/>
          </a:prstGeom>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Google Shape;312;p26"/>
          <p:cNvSpPr txBox="1">
            <a:spLocks noGrp="1"/>
          </p:cNvSpPr>
          <p:nvPr>
            <p:ph type="title"/>
          </p:nvPr>
        </p:nvSpPr>
        <p:spPr>
          <a:xfrm>
            <a:off x="311699" y="494078"/>
            <a:ext cx="8520602" cy="914438"/>
          </a:xfrm>
          <a:prstGeom prst="rect">
            <a:avLst/>
          </a:prstGeom>
        </p:spPr>
        <p:txBody>
          <a:bodyPr>
            <a:normAutofit/>
          </a:bodyPr>
          <a:lstStyle>
            <a:lvl1pPr defTabSz="813816">
              <a:defRPr sz="2046" b="0">
                <a:latin typeface="Avenir"/>
                <a:ea typeface="Avenir"/>
                <a:cs typeface="Avenir"/>
                <a:sym typeface="Avenir Roman"/>
              </a:defRPr>
            </a:lvl1pPr>
          </a:lstStyle>
          <a:p>
            <a:r>
              <a:rPr lang="it-IT" sz="1800" b="1" dirty="0">
                <a:solidFill>
                  <a:srgbClr val="F28E00"/>
                </a:solidFill>
                <a:latin typeface="Georgia" panose="02040502050405020303" pitchFamily="18" charset="0"/>
                <a:sym typeface="Helvetica Neue"/>
              </a:rPr>
              <a:t>La </a:t>
            </a:r>
            <a:r>
              <a:rPr lang="it-IT" sz="1800" b="1" dirty="0" err="1">
                <a:solidFill>
                  <a:srgbClr val="F28E00"/>
                </a:solidFill>
                <a:latin typeface="Georgia" panose="02040502050405020303" pitchFamily="18" charset="0"/>
                <a:sym typeface="Helvetica Neue"/>
              </a:rPr>
              <a:t>sinodalidad</a:t>
            </a:r>
            <a:r>
              <a:rPr lang="it-IT" sz="1800" b="1" dirty="0">
                <a:solidFill>
                  <a:srgbClr val="F28E00"/>
                </a:solidFill>
                <a:latin typeface="Georgia" panose="02040502050405020303" pitchFamily="18" charset="0"/>
                <a:sym typeface="Helvetica Neue"/>
              </a:rPr>
              <a:t> en </a:t>
            </a:r>
            <a:r>
              <a:rPr lang="it-IT" sz="1800" b="1" dirty="0" err="1">
                <a:solidFill>
                  <a:srgbClr val="F28E00"/>
                </a:solidFill>
                <a:latin typeface="Georgia" panose="02040502050405020303" pitchFamily="18" charset="0"/>
                <a:sym typeface="Helvetica Neue"/>
              </a:rPr>
              <a:t>acción</a:t>
            </a:r>
            <a:r>
              <a:rPr lang="it-IT" sz="1800" b="1" dirty="0">
                <a:solidFill>
                  <a:srgbClr val="F28E00"/>
                </a:solidFill>
                <a:latin typeface="Georgia" panose="02040502050405020303" pitchFamily="18" charset="0"/>
                <a:sym typeface="Helvetica Neue"/>
              </a:rPr>
              <a:t>: </a:t>
            </a:r>
            <a:r>
              <a:rPr lang="it-IT" sz="1800" b="1" dirty="0" err="1">
                <a:solidFill>
                  <a:srgbClr val="F28E00"/>
                </a:solidFill>
                <a:latin typeface="Georgia" panose="02040502050405020303" pitchFamily="18" charset="0"/>
                <a:sym typeface="Helvetica Neue"/>
              </a:rPr>
              <a:t>pistas</a:t>
            </a:r>
            <a:r>
              <a:rPr lang="it-IT" sz="1800" b="1" dirty="0">
                <a:solidFill>
                  <a:srgbClr val="F28E00"/>
                </a:solidFill>
                <a:latin typeface="Georgia" panose="02040502050405020303" pitchFamily="18" charset="0"/>
                <a:sym typeface="Helvetica Neue"/>
              </a:rPr>
              <a:t> para la consulta al Pueblo de </a:t>
            </a:r>
            <a:r>
              <a:rPr lang="it-IT" sz="1800" b="1" dirty="0" err="1">
                <a:solidFill>
                  <a:srgbClr val="F28E00"/>
                </a:solidFill>
                <a:latin typeface="Georgia" panose="02040502050405020303" pitchFamily="18" charset="0"/>
                <a:sym typeface="Helvetica Neue"/>
              </a:rPr>
              <a:t>Dios</a:t>
            </a:r>
            <a:r>
              <a:rPr lang="it-IT" sz="1800" b="1" dirty="0">
                <a:solidFill>
                  <a:srgbClr val="F28E00"/>
                </a:solidFill>
                <a:latin typeface="Georgia" panose="02040502050405020303" pitchFamily="18" charset="0"/>
                <a:sym typeface="Helvetica Neue"/>
              </a:rPr>
              <a:t> </a:t>
            </a:r>
            <a:r>
              <a:rPr lang="en-CA" sz="1800" b="1" dirty="0">
                <a:solidFill>
                  <a:srgbClr val="F28E00"/>
                </a:solidFill>
                <a:latin typeface="Georgia" panose="02040502050405020303" pitchFamily="18" charset="0"/>
                <a:sym typeface="Helvetica Neue"/>
              </a:rPr>
              <a:t>(PD, 26)</a:t>
            </a:r>
            <a:endParaRPr sz="1800" b="1" dirty="0">
              <a:solidFill>
                <a:srgbClr val="F28E00"/>
              </a:solidFill>
              <a:latin typeface="Georgia" panose="02040502050405020303" pitchFamily="18" charset="0"/>
              <a:sym typeface="Helvetica"/>
            </a:endParaRPr>
          </a:p>
        </p:txBody>
      </p:sp>
      <p:sp>
        <p:nvSpPr>
          <p:cNvPr id="395" name="Google Shape;313;p26"/>
          <p:cNvSpPr txBox="1">
            <a:spLocks noGrp="1"/>
          </p:cNvSpPr>
          <p:nvPr>
            <p:ph type="body" idx="1"/>
          </p:nvPr>
        </p:nvSpPr>
        <p:spPr>
          <a:xfrm>
            <a:off x="311699" y="1388793"/>
            <a:ext cx="8520602" cy="2976559"/>
          </a:xfrm>
          <a:prstGeom prst="rect">
            <a:avLst/>
          </a:prstGeom>
        </p:spPr>
        <p:txBody>
          <a:bodyPr anchor="ctr"/>
          <a:lstStyle/>
          <a:p>
            <a:pPr>
              <a:buSzPts val="1400"/>
              <a:defRPr sz="1400">
                <a:latin typeface="Avenir"/>
                <a:ea typeface="Avenir"/>
                <a:cs typeface="Avenir"/>
                <a:sym typeface="Avenir Roman"/>
              </a:defRPr>
            </a:pPr>
            <a:r>
              <a:rPr lang="es-ES" sz="1400" dirty="0">
                <a:latin typeface="Georgia" panose="02040502050405020303" pitchFamily="18" charset="0"/>
                <a:ea typeface="Avenir"/>
                <a:cs typeface="Avenir"/>
              </a:rPr>
              <a:t>Para responder, se le invita a:</a:t>
            </a:r>
          </a:p>
          <a:p>
            <a:pPr lvl="1" algn="just">
              <a:buSzPts val="1400"/>
              <a:defRPr sz="1400">
                <a:latin typeface="Avenir"/>
                <a:ea typeface="Avenir"/>
                <a:cs typeface="Avenir"/>
                <a:sym typeface="Avenir Roman"/>
              </a:defRPr>
            </a:pPr>
            <a:r>
              <a:rPr lang="es-ES" sz="1400" dirty="0">
                <a:latin typeface="Georgia" panose="02040502050405020303" pitchFamily="18" charset="0"/>
                <a:ea typeface="Avenir"/>
                <a:cs typeface="Avenir"/>
              </a:rPr>
              <a:t>Pregúntense qué experiencias de su Iglesia les recuerda la cuestión fundamental</a:t>
            </a:r>
          </a:p>
          <a:p>
            <a:pPr lvl="1" algn="just">
              <a:buSzPts val="1400"/>
              <a:defRPr sz="1400">
                <a:latin typeface="Avenir"/>
                <a:ea typeface="Avenir"/>
                <a:cs typeface="Avenir"/>
                <a:sym typeface="Avenir Roman"/>
              </a:defRPr>
            </a:pPr>
            <a:r>
              <a:rPr lang="es-ES" sz="1400" dirty="0">
                <a:latin typeface="Georgia" panose="02040502050405020303" pitchFamily="18" charset="0"/>
                <a:ea typeface="Avenir"/>
                <a:cs typeface="Avenir"/>
              </a:rPr>
              <a:t>Releer con mayor profundidad las experiencias sinodales de "caminar juntos". ¿Qué alegrías han traído? ¿Qué dificultades y obstáculos han encontrado? ¿Qué heridas han sacado a la luz? ¿Qué intenciones despertaron?</a:t>
            </a:r>
          </a:p>
          <a:p>
            <a:pPr lvl="1" algn="just">
              <a:buSzPts val="1400"/>
              <a:defRPr sz="1400">
                <a:latin typeface="Avenir"/>
                <a:ea typeface="Avenir"/>
                <a:cs typeface="Avenir"/>
                <a:sym typeface="Avenir Roman"/>
              </a:defRPr>
            </a:pPr>
            <a:r>
              <a:rPr lang="es-ES" sz="1400" dirty="0">
                <a:latin typeface="Georgia" panose="02040502050405020303" pitchFamily="18" charset="0"/>
                <a:ea typeface="Avenir"/>
                <a:cs typeface="Avenir"/>
              </a:rPr>
              <a:t>Captar los frutos a compartir: ¿dónde resuena la voz del Espíritu en estas experiencias sinodales? ¿Qué nos pide hoy? ¿Cuáles son los puntos a confirmar, las perspectivas de cambio, los pasos a dar? ¿Dónde se registra el consenso? ¿Qué caminos se abren para nuestra Iglesia particular?</a:t>
            </a:r>
            <a:endParaRPr lang="en-US" altLang="en-US" sz="1400" dirty="0">
              <a:latin typeface="Georgia" panose="02040502050405020303" pitchFamily="18" charset="0"/>
              <a:ea typeface="Avenir"/>
              <a:cs typeface="Avenir"/>
            </a:endParaRP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9;p27"/>
          <p:cNvSpPr txBox="1">
            <a:spLocks/>
          </p:cNvSpPr>
          <p:nvPr/>
        </p:nvSpPr>
        <p:spPr>
          <a:xfrm>
            <a:off x="203777" y="207242"/>
            <a:ext cx="4408198" cy="711477"/>
          </a:xfrm>
          <a:prstGeom prst="rect">
            <a:avLst/>
          </a:prstGeom>
        </p:spPr>
        <p:txBody>
          <a:bodyPr anchor="t"/>
          <a:lstStyle>
            <a:lvl1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5pPr>
            <a:lvl6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6pPr>
            <a:lvl7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7pPr>
            <a:lvl8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8pPr>
            <a:lvl9pPr marL="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9pPr>
          </a:lstStyle>
          <a:p>
            <a:pPr algn="ctr" defTabSz="804672" hangingPunct="1">
              <a:defRPr sz="1496" b="0">
                <a:latin typeface="Avenir"/>
                <a:ea typeface="Avenir"/>
                <a:cs typeface="Avenir"/>
                <a:sym typeface="Avenir Roman"/>
              </a:defRPr>
            </a:pPr>
            <a:r>
              <a:rPr lang="es-ES" sz="1496" b="0" dirty="0">
                <a:solidFill>
                  <a:srgbClr val="F28E00"/>
                </a:solidFill>
                <a:latin typeface="Georgia" panose="02040502050405020303" pitchFamily="18" charset="0"/>
                <a:ea typeface="Avenir"/>
                <a:cs typeface="Avenir"/>
              </a:rPr>
              <a:t>La cuestión de fondo del </a:t>
            </a:r>
            <a:br>
              <a:rPr lang="es-ES" sz="1496" b="0" dirty="0">
                <a:solidFill>
                  <a:srgbClr val="F28E00"/>
                </a:solidFill>
                <a:latin typeface="Georgia" panose="02040502050405020303" pitchFamily="18" charset="0"/>
                <a:ea typeface="Avenir"/>
                <a:cs typeface="Avenir"/>
              </a:rPr>
            </a:br>
            <a:r>
              <a:rPr lang="es-ES" sz="1496" b="0" dirty="0">
                <a:solidFill>
                  <a:srgbClr val="F28E00"/>
                </a:solidFill>
                <a:latin typeface="Georgia" panose="02040502050405020303" pitchFamily="18" charset="0"/>
                <a:ea typeface="Avenir"/>
                <a:cs typeface="Avenir"/>
              </a:rPr>
              <a:t>Proceso Sinodal</a:t>
            </a:r>
            <a:endParaRPr lang="pt-BR" sz="1496" dirty="0">
              <a:solidFill>
                <a:srgbClr val="F28E00"/>
              </a:solidFill>
              <a:latin typeface="Georgia" panose="02040502050405020303" pitchFamily="18" charset="0"/>
              <a:ea typeface="Avenir"/>
              <a:cs typeface="Avenir"/>
              <a:sym typeface="Avenir Roman"/>
            </a:endParaRPr>
          </a:p>
        </p:txBody>
      </p:sp>
      <p:sp>
        <p:nvSpPr>
          <p:cNvPr id="4" name="Google Shape;320;p27"/>
          <p:cNvSpPr txBox="1">
            <a:spLocks/>
          </p:cNvSpPr>
          <p:nvPr/>
        </p:nvSpPr>
        <p:spPr>
          <a:xfrm>
            <a:off x="153774" y="803858"/>
            <a:ext cx="4463119" cy="1558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a:bodyPr>
          <a:lstStyle>
            <a:lvl1pPr marL="228600" marR="0" indent="0" algn="l" defTabSz="914400" rtl="0" latinLnBrk="0">
              <a:lnSpc>
                <a:spcPct val="100000"/>
              </a:lnSpc>
              <a:spcBef>
                <a:spcPts val="0"/>
              </a:spcBef>
              <a:spcAft>
                <a:spcPts val="0"/>
              </a:spcAft>
              <a:buClrTx/>
              <a:buSzTx/>
              <a:buFontTx/>
              <a:buNone/>
              <a:tabLst/>
              <a:defRPr sz="2800" b="1" i="0" u="none" strike="noStrike" cap="none" spc="0" baseline="0">
                <a:solidFill>
                  <a:srgbClr val="000000"/>
                </a:solidFill>
                <a:uFillTx/>
                <a:latin typeface="Helvetica Neue"/>
                <a:ea typeface="Helvetica Neue"/>
                <a:cs typeface="Helvetica Neue"/>
                <a:sym typeface="Helvetica Neue"/>
              </a:defRPr>
            </a:lvl1pPr>
            <a:lvl2pPr marL="13208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2pPr>
            <a:lvl3pPr marL="17780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3pPr>
            <a:lvl4pPr marL="22352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4pPr>
            <a:lvl5pPr marL="2692400" marR="0" indent="-711200" algn="l" defTabSz="914400" rtl="0" latinLnBrk="0">
              <a:lnSpc>
                <a:spcPct val="100000"/>
              </a:lnSpc>
              <a:spcBef>
                <a:spcPts val="0"/>
              </a:spcBef>
              <a:spcAft>
                <a:spcPts val="0"/>
              </a:spcAft>
              <a:buClrTx/>
              <a:buSzPts val="2800"/>
              <a:buFontTx/>
              <a:buChar char="○"/>
              <a:tabLst/>
              <a:defRPr sz="2800" b="1" i="0" u="none" strike="noStrike" cap="none" spc="0" baseline="0">
                <a:solidFill>
                  <a:srgbClr val="000000"/>
                </a:solidFill>
                <a:uFillTx/>
                <a:latin typeface="Helvetica Neue"/>
                <a:ea typeface="Helvetica Neue"/>
                <a:cs typeface="Helvetica Neue"/>
                <a:sym typeface="Helvetica Neue"/>
              </a:defRPr>
            </a:lvl5pPr>
            <a:lvl6pPr marL="27432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6pPr>
            <a:lvl7pPr marL="32004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7pPr>
            <a:lvl8pPr marL="36576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8pPr>
            <a:lvl9pPr marL="4114800" marR="0" indent="-304800" algn="l" defTabSz="914400" rtl="0" latinLnBrk="0">
              <a:lnSpc>
                <a:spcPct val="115000"/>
              </a:lnSpc>
              <a:spcBef>
                <a:spcPts val="0"/>
              </a:spcBef>
              <a:spcAft>
                <a:spcPts val="0"/>
              </a:spcAft>
              <a:buClr>
                <a:schemeClr val="accent1"/>
              </a:buClr>
              <a:buSzPts val="1200"/>
              <a:buFont typeface="Helvetica Neue"/>
              <a:buChar char="■"/>
              <a:tabLst/>
              <a:defRPr sz="1200" b="0" i="0" u="none" strike="noStrike" cap="none" spc="0" baseline="0">
                <a:solidFill>
                  <a:srgbClr val="000000"/>
                </a:solidFill>
                <a:uFillTx/>
                <a:latin typeface="Helvetica Neue"/>
                <a:ea typeface="Helvetica Neue"/>
                <a:cs typeface="Helvetica Neue"/>
                <a:sym typeface="Helvetica Neue"/>
              </a:defRPr>
            </a:lvl9pPr>
          </a:lstStyle>
          <a:p>
            <a:pPr marL="0" algn="just">
              <a:defRPr sz="1300">
                <a:solidFill>
                  <a:srgbClr val="000000"/>
                </a:solidFill>
                <a:latin typeface="+mn-lt"/>
                <a:ea typeface="+mn-ea"/>
                <a:cs typeface="+mn-cs"/>
                <a:sym typeface="Arial"/>
              </a:defRPr>
            </a:pPr>
            <a:r>
              <a:rPr lang="es-ES" sz="1300" b="0" dirty="0">
                <a:latin typeface="Georgia" panose="02040502050405020303" pitchFamily="18" charset="0"/>
                <a:sym typeface="Arial"/>
              </a:rPr>
              <a:t>Una pregunta fundamental nos impulsa y nos guía: ¿cómo se realiza hoy, a diversos niveles (desde el local al universal) ese “caminar juntos” que permite a la Iglesia anunciar el Evangelio, de acuerdo a la misión que le fue confiada; y qué pasos el Espíritu nos invita a dar para crecer como Iglesia sinodal? </a:t>
            </a:r>
            <a:r>
              <a:rPr lang="fr-FR" sz="1300" b="0" dirty="0">
                <a:latin typeface="Georgia" panose="02040502050405020303" pitchFamily="18" charset="0"/>
                <a:sym typeface="Arial"/>
              </a:rPr>
              <a:t>(PD, 2)</a:t>
            </a:r>
          </a:p>
        </p:txBody>
      </p:sp>
      <p:sp>
        <p:nvSpPr>
          <p:cNvPr id="5" name="Google Shape;322;p27"/>
          <p:cNvSpPr txBox="1"/>
          <p:nvPr/>
        </p:nvSpPr>
        <p:spPr>
          <a:xfrm>
            <a:off x="203368" y="2207331"/>
            <a:ext cx="4466719" cy="7078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1424" tIns="91424" rIns="91424" bIns="91424" anchor="t">
            <a:spAutoFit/>
          </a:bodyPr>
          <a:lstStyle/>
          <a:p>
            <a:pPr algn="ctr">
              <a:defRPr sz="1700">
                <a:latin typeface="Avenir"/>
                <a:ea typeface="Avenir"/>
                <a:cs typeface="Avenir"/>
                <a:sym typeface="Avenir Roman"/>
              </a:defRPr>
            </a:pPr>
            <a:r>
              <a:rPr lang="es-ES" sz="1700" b="1" dirty="0">
                <a:solidFill>
                  <a:srgbClr val="F28E00"/>
                </a:solidFill>
                <a:latin typeface="Georgia" panose="02040502050405020303" pitchFamily="18" charset="0"/>
                <a:ea typeface="Avenir"/>
                <a:cs typeface="Avenir"/>
              </a:rPr>
              <a:t>Cuestión fundamental de la </a:t>
            </a:r>
          </a:p>
          <a:p>
            <a:pPr algn="ctr">
              <a:defRPr sz="1700">
                <a:latin typeface="Avenir"/>
                <a:ea typeface="Avenir"/>
                <a:cs typeface="Avenir"/>
                <a:sym typeface="Avenir Roman"/>
              </a:defRPr>
            </a:pPr>
            <a:r>
              <a:rPr lang="es-ES" sz="1700" b="1" dirty="0">
                <a:solidFill>
                  <a:srgbClr val="F28E00"/>
                </a:solidFill>
                <a:latin typeface="Georgia" panose="02040502050405020303" pitchFamily="18" charset="0"/>
                <a:ea typeface="Avenir"/>
                <a:cs typeface="Avenir"/>
              </a:rPr>
              <a:t>consulta del Pueblo de Dios</a:t>
            </a:r>
            <a:endParaRPr lang="en-CA" sz="1700" b="1" dirty="0">
              <a:solidFill>
                <a:srgbClr val="F28E00"/>
              </a:solidFill>
              <a:latin typeface="Georgia" panose="02040502050405020303" pitchFamily="18" charset="0"/>
              <a:ea typeface="Avenir"/>
              <a:cs typeface="Avenir"/>
            </a:endParaRPr>
          </a:p>
        </p:txBody>
      </p:sp>
      <p:sp>
        <p:nvSpPr>
          <p:cNvPr id="6" name="Google Shape;323;p27"/>
          <p:cNvSpPr txBox="1"/>
          <p:nvPr/>
        </p:nvSpPr>
        <p:spPr>
          <a:xfrm>
            <a:off x="203368" y="2915185"/>
            <a:ext cx="4467245" cy="14789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t">
            <a:normAutofit/>
          </a:bodyPr>
          <a:lstStyle>
            <a:lvl1pPr indent="152400">
              <a:lnSpc>
                <a:spcPct val="115000"/>
              </a:lnSpc>
              <a:defRPr sz="1300" i="1"/>
            </a:lvl1pPr>
          </a:lstStyle>
          <a:p>
            <a:pPr marL="152400" indent="0"/>
            <a:r>
              <a:rPr lang="es-ES" dirty="0">
                <a:latin typeface="Georgia" panose="02040502050405020303" pitchFamily="18" charset="0"/>
              </a:rPr>
              <a:t>En una Iglesia sinodal, que anuncia el Evangelio, todos “caminan juntos”: ¿cómo se realiza hoy este “caminar juntos” en la propia Iglesia particular? ¿Qué pasos nos invita a dar el Espíritu para crecer en nuestro “caminar juntos”? </a:t>
            </a:r>
            <a:r>
              <a:rPr lang="fr-FR" dirty="0">
                <a:latin typeface="Georgia" panose="02040502050405020303" pitchFamily="18" charset="0"/>
                <a:cs typeface="Avenir Book"/>
              </a:rPr>
              <a:t>(PD, 26)</a:t>
            </a:r>
          </a:p>
        </p:txBody>
      </p:sp>
      <p:pic>
        <p:nvPicPr>
          <p:cNvPr id="7" name="Immagine 6"/>
          <p:cNvPicPr>
            <a:picLocks noChangeAspect="1"/>
          </p:cNvPicPr>
          <p:nvPr/>
        </p:nvPicPr>
        <p:blipFill rotWithShape="1">
          <a:blip r:embed="rId2" cstate="print">
            <a:extLst>
              <a:ext uri="{28A0092B-C50C-407E-A947-70E740481C1C}">
                <a14:useLocalDpi xmlns:a14="http://schemas.microsoft.com/office/drawing/2010/main" val="0"/>
              </a:ext>
            </a:extLst>
          </a:blip>
          <a:srcRect t="18605" r="6038" b="12489"/>
          <a:stretch/>
        </p:blipFill>
        <p:spPr>
          <a:xfrm>
            <a:off x="4918282" y="805332"/>
            <a:ext cx="3823602" cy="28039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11830057"/>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Google Shape;328;p28"/>
          <p:cNvSpPr txBox="1">
            <a:spLocks noGrp="1"/>
          </p:cNvSpPr>
          <p:nvPr>
            <p:ph type="title"/>
          </p:nvPr>
        </p:nvSpPr>
        <p:spPr>
          <a:xfrm>
            <a:off x="759028" y="112158"/>
            <a:ext cx="7774800" cy="637201"/>
          </a:xfrm>
          <a:prstGeom prst="rect">
            <a:avLst/>
          </a:prstGeom>
        </p:spPr>
        <p:txBody>
          <a:bodyPr/>
          <a:lstStyle>
            <a:lvl1pPr algn="ctr"/>
          </a:lstStyle>
          <a:p>
            <a:r>
              <a:rPr lang="it-IT" dirty="0" err="1">
                <a:solidFill>
                  <a:srgbClr val="F28E00"/>
                </a:solidFill>
                <a:latin typeface="Georgia" panose="02040502050405020303" pitchFamily="18" charset="0"/>
              </a:rPr>
              <a:t>Diez</a:t>
            </a:r>
            <a:r>
              <a:rPr lang="it-IT" dirty="0">
                <a:solidFill>
                  <a:srgbClr val="F28E00"/>
                </a:solidFill>
                <a:latin typeface="Georgia" panose="02040502050405020303" pitchFamily="18" charset="0"/>
              </a:rPr>
              <a:t> </a:t>
            </a:r>
            <a:r>
              <a:rPr lang="it-IT" dirty="0" err="1">
                <a:solidFill>
                  <a:srgbClr val="F28E00"/>
                </a:solidFill>
                <a:latin typeface="Georgia" panose="02040502050405020303" pitchFamily="18" charset="0"/>
              </a:rPr>
              <a:t>núcleos</a:t>
            </a:r>
            <a:r>
              <a:rPr lang="it-IT" dirty="0">
                <a:solidFill>
                  <a:srgbClr val="F28E00"/>
                </a:solidFill>
                <a:latin typeface="Georgia" panose="02040502050405020303" pitchFamily="18" charset="0"/>
              </a:rPr>
              <a:t> </a:t>
            </a:r>
            <a:r>
              <a:rPr lang="it-IT" dirty="0" err="1">
                <a:solidFill>
                  <a:srgbClr val="F28E00"/>
                </a:solidFill>
                <a:latin typeface="Georgia" panose="02040502050405020303" pitchFamily="18" charset="0"/>
              </a:rPr>
              <a:t>temáticos</a:t>
            </a:r>
            <a:endParaRPr dirty="0">
              <a:solidFill>
                <a:srgbClr val="F28E00"/>
              </a:solidFill>
              <a:latin typeface="Georgia" panose="02040502050405020303" pitchFamily="18" charset="0"/>
            </a:endParaRPr>
          </a:p>
        </p:txBody>
      </p:sp>
      <p:sp>
        <p:nvSpPr>
          <p:cNvPr id="407" name="Google Shape;329;p28"/>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408" name="Google Shape;330;p28"/>
          <p:cNvSpPr txBox="1">
            <a:spLocks noGrp="1"/>
          </p:cNvSpPr>
          <p:nvPr>
            <p:ph type="body" sz="half" idx="1"/>
          </p:nvPr>
        </p:nvSpPr>
        <p:spPr>
          <a:xfrm>
            <a:off x="668076" y="749358"/>
            <a:ext cx="3701906" cy="3790743"/>
          </a:xfrm>
          <a:prstGeom prst="rect">
            <a:avLst/>
          </a:prstGeom>
        </p:spPr>
        <p:txBody>
          <a:bodyPr anchor="ctr"/>
          <a:lstStyle/>
          <a:p>
            <a:pPr marL="265113" lvl="0" indent="-265113">
              <a:tabLst>
                <a:tab pos="265113" algn="l"/>
              </a:tabLst>
            </a:pPr>
            <a:r>
              <a:rPr lang="it-IT" b="1" dirty="0" smtClean="0">
                <a:solidFill>
                  <a:srgbClr val="F28E00"/>
                </a:solidFill>
                <a:latin typeface="Georgia" panose="02040502050405020303" pitchFamily="18" charset="0"/>
              </a:rPr>
              <a:t>I.     </a:t>
            </a:r>
            <a:r>
              <a:rPr lang="it-IT" b="1" dirty="0" err="1" smtClean="0">
                <a:solidFill>
                  <a:schemeClr val="tx1"/>
                </a:solidFill>
                <a:latin typeface="Georgia" panose="02040502050405020303" pitchFamily="18" charset="0"/>
              </a:rPr>
              <a:t>Compa</a:t>
            </a:r>
            <a:r>
              <a:rPr lang="es-ES" b="1" dirty="0">
                <a:solidFill>
                  <a:schemeClr val="tx1"/>
                </a:solidFill>
                <a:latin typeface="Georgia" panose="02040502050405020303" pitchFamily="18" charset="0"/>
              </a:rPr>
              <a:t>ñeros de viaje</a:t>
            </a:r>
            <a:r>
              <a:rPr lang="it-IT" b="1" dirty="0">
                <a:solidFill>
                  <a:schemeClr val="tx1"/>
                </a:solidFill>
                <a:latin typeface="Georgia" panose="02040502050405020303" pitchFamily="18" charset="0"/>
              </a:rPr>
              <a:t>: </a:t>
            </a:r>
            <a:r>
              <a:rPr lang="es-ES" dirty="0">
                <a:solidFill>
                  <a:schemeClr val="tx1"/>
                </a:solidFill>
                <a:latin typeface="Georgia" panose="02040502050405020303" pitchFamily="18" charset="0"/>
              </a:rPr>
              <a:t>En la Iglesia y en </a:t>
            </a:r>
            <a:r>
              <a:rPr lang="es-ES" dirty="0" smtClean="0">
                <a:solidFill>
                  <a:schemeClr val="tx1"/>
                </a:solidFill>
                <a:latin typeface="Georgia" panose="02040502050405020303" pitchFamily="18" charset="0"/>
              </a:rPr>
              <a:t>la sociedad </a:t>
            </a:r>
            <a:r>
              <a:rPr lang="es-ES" dirty="0">
                <a:solidFill>
                  <a:schemeClr val="tx1"/>
                </a:solidFill>
                <a:latin typeface="Georgia" panose="02040502050405020303" pitchFamily="18" charset="0"/>
              </a:rPr>
              <a:t>estamos en el mismo camino, uno al lado del otro</a:t>
            </a:r>
            <a:r>
              <a:rPr lang="es-ES" dirty="0" smtClean="0">
                <a:solidFill>
                  <a:schemeClr val="tx1"/>
                </a:solidFill>
                <a:latin typeface="Georgia" panose="02040502050405020303" pitchFamily="18" charset="0"/>
              </a:rPr>
              <a:t>.</a:t>
            </a:r>
          </a:p>
          <a:p>
            <a:pPr marL="265113" indent="-265113"/>
            <a:r>
              <a:rPr lang="es-ES" b="1" dirty="0">
                <a:solidFill>
                  <a:srgbClr val="F28E00"/>
                </a:solidFill>
                <a:latin typeface="Georgia" panose="02040502050405020303" pitchFamily="18" charset="0"/>
              </a:rPr>
              <a:t>II</a:t>
            </a:r>
            <a:r>
              <a:rPr lang="es-ES" b="1" dirty="0" smtClean="0">
                <a:solidFill>
                  <a:srgbClr val="F28E00"/>
                </a:solidFill>
                <a:latin typeface="Georgia" panose="02040502050405020303" pitchFamily="18" charset="0"/>
              </a:rPr>
              <a:t>.   </a:t>
            </a:r>
            <a:r>
              <a:rPr lang="es-ES" b="1" dirty="0">
                <a:solidFill>
                  <a:schemeClr val="tx1"/>
                </a:solidFill>
                <a:latin typeface="Georgia" panose="02040502050405020303" pitchFamily="18" charset="0"/>
              </a:rPr>
              <a:t>Escuchar: </a:t>
            </a:r>
            <a:r>
              <a:rPr lang="es-ES" sz="1200" dirty="0">
                <a:solidFill>
                  <a:schemeClr val="tx1"/>
                </a:solidFill>
                <a:latin typeface="Georgia" panose="02040502050405020303" pitchFamily="18" charset="0"/>
              </a:rPr>
              <a:t>Escuchar es el primer </a:t>
            </a:r>
            <a:r>
              <a:rPr lang="es-ES" sz="1200" dirty="0" smtClean="0">
                <a:solidFill>
                  <a:schemeClr val="tx1"/>
                </a:solidFill>
                <a:latin typeface="Georgia" panose="02040502050405020303" pitchFamily="18" charset="0"/>
              </a:rPr>
              <a:t>paso, requiriendo </a:t>
            </a:r>
            <a:r>
              <a:rPr lang="es-ES" sz="1200" dirty="0">
                <a:solidFill>
                  <a:schemeClr val="tx1"/>
                </a:solidFill>
                <a:latin typeface="Georgia" panose="02040502050405020303" pitchFamily="18" charset="0"/>
              </a:rPr>
              <a:t>que tenemos abiertos la mente y el corazón, sin </a:t>
            </a:r>
            <a:r>
              <a:rPr lang="es-ES" sz="1200" dirty="0" smtClean="0">
                <a:solidFill>
                  <a:schemeClr val="tx1"/>
                </a:solidFill>
                <a:latin typeface="Georgia" panose="02040502050405020303" pitchFamily="18" charset="0"/>
              </a:rPr>
              <a:t>prejuicios.</a:t>
            </a:r>
          </a:p>
          <a:p>
            <a:pPr marL="265113" indent="-265113">
              <a:tabLst>
                <a:tab pos="265113" algn="l"/>
              </a:tabLst>
            </a:pPr>
            <a:r>
              <a:rPr lang="es-ES" b="1" dirty="0" err="1">
                <a:solidFill>
                  <a:srgbClr val="F28E00"/>
                </a:solidFill>
                <a:latin typeface="Georgia" panose="02040502050405020303" pitchFamily="18" charset="0"/>
              </a:rPr>
              <a:t>III.</a:t>
            </a:r>
            <a:r>
              <a:rPr lang="es-ES" b="1" dirty="0" err="1" smtClean="0">
                <a:solidFill>
                  <a:schemeClr val="tx1"/>
                </a:solidFill>
                <a:latin typeface="Georgia" panose="02040502050405020303" pitchFamily="18" charset="0"/>
              </a:rPr>
              <a:t>Tomar</a:t>
            </a:r>
            <a:r>
              <a:rPr lang="es-ES" b="1" dirty="0" smtClean="0">
                <a:solidFill>
                  <a:schemeClr val="tx1"/>
                </a:solidFill>
                <a:latin typeface="Georgia" panose="02040502050405020303" pitchFamily="18" charset="0"/>
              </a:rPr>
              <a:t> </a:t>
            </a:r>
            <a:r>
              <a:rPr lang="es-ES" b="1" dirty="0">
                <a:solidFill>
                  <a:schemeClr val="tx1"/>
                </a:solidFill>
                <a:latin typeface="Georgia" panose="02040502050405020303" pitchFamily="18" charset="0"/>
              </a:rPr>
              <a:t>la palabra</a:t>
            </a:r>
            <a:r>
              <a:rPr lang="es-ES" dirty="0">
                <a:solidFill>
                  <a:schemeClr val="tx1"/>
                </a:solidFill>
                <a:latin typeface="Georgia" panose="02040502050405020303" pitchFamily="18" charset="0"/>
              </a:rPr>
              <a:t>: Todos están invitados a hablar con valor y </a:t>
            </a:r>
            <a:r>
              <a:rPr lang="es-ES" i="1" dirty="0" err="1">
                <a:solidFill>
                  <a:schemeClr val="tx1"/>
                </a:solidFill>
                <a:latin typeface="Georgia" panose="02040502050405020303" pitchFamily="18" charset="0"/>
              </a:rPr>
              <a:t>parresía</a:t>
            </a:r>
            <a:r>
              <a:rPr lang="es-ES" dirty="0">
                <a:solidFill>
                  <a:schemeClr val="tx1"/>
                </a:solidFill>
                <a:latin typeface="Georgia" panose="02040502050405020303" pitchFamily="18" charset="0"/>
              </a:rPr>
              <a:t>, es decir, integrando la libertad, la verdad y la caridad.</a:t>
            </a:r>
          </a:p>
          <a:p>
            <a:pPr marL="265113" indent="-265113" algn="just"/>
            <a:r>
              <a:rPr lang="es-ES" b="1" dirty="0">
                <a:solidFill>
                  <a:srgbClr val="F28E00"/>
                </a:solidFill>
                <a:latin typeface="Georgia" panose="02040502050405020303" pitchFamily="18" charset="0"/>
              </a:rPr>
              <a:t>IV</a:t>
            </a:r>
            <a:r>
              <a:rPr lang="es-ES" b="1" dirty="0" smtClean="0">
                <a:solidFill>
                  <a:srgbClr val="F28E00"/>
                </a:solidFill>
                <a:latin typeface="Georgia" panose="02040502050405020303" pitchFamily="18" charset="0"/>
              </a:rPr>
              <a:t>. </a:t>
            </a:r>
            <a:r>
              <a:rPr lang="es-ES" b="1" dirty="0" smtClean="0">
                <a:solidFill>
                  <a:schemeClr val="tx1"/>
                </a:solidFill>
                <a:latin typeface="Georgia" panose="02040502050405020303" pitchFamily="18" charset="0"/>
              </a:rPr>
              <a:t>Celebrar</a:t>
            </a:r>
            <a:r>
              <a:rPr lang="es-ES" dirty="0">
                <a:solidFill>
                  <a:schemeClr val="tx1"/>
                </a:solidFill>
                <a:latin typeface="Georgia" panose="02040502050405020303" pitchFamily="18" charset="0"/>
              </a:rPr>
              <a:t>: "Caminar juntos" es posible solo si se basa en la escucha comunitaria de la Palabra y en la celebración de la Eucaristía.</a:t>
            </a:r>
          </a:p>
          <a:p>
            <a:pPr marL="265113" indent="-265113" algn="just"/>
            <a:r>
              <a:rPr lang="es-ES" b="1" dirty="0" smtClean="0">
                <a:solidFill>
                  <a:srgbClr val="F28E00"/>
                </a:solidFill>
                <a:latin typeface="Georgia" panose="02040502050405020303" pitchFamily="18" charset="0"/>
              </a:rPr>
              <a:t>V. </a:t>
            </a:r>
            <a:r>
              <a:rPr lang="es-ES" b="1" dirty="0" smtClean="0">
                <a:solidFill>
                  <a:schemeClr val="tx1"/>
                </a:solidFill>
                <a:latin typeface="Georgia" panose="02040502050405020303" pitchFamily="18" charset="0"/>
              </a:rPr>
              <a:t>Corresponsable </a:t>
            </a:r>
            <a:r>
              <a:rPr lang="es-ES" b="1" dirty="0">
                <a:solidFill>
                  <a:schemeClr val="tx1"/>
                </a:solidFill>
                <a:latin typeface="Georgia" panose="02040502050405020303" pitchFamily="18" charset="0"/>
              </a:rPr>
              <a:t>en la misión</a:t>
            </a:r>
            <a:r>
              <a:rPr lang="es-ES" dirty="0">
                <a:solidFill>
                  <a:schemeClr val="tx1"/>
                </a:solidFill>
                <a:latin typeface="Georgia" panose="02040502050405020303" pitchFamily="18" charset="0"/>
              </a:rPr>
              <a:t>: La </a:t>
            </a:r>
            <a:r>
              <a:rPr lang="es-ES" dirty="0" err="1">
                <a:solidFill>
                  <a:schemeClr val="tx1"/>
                </a:solidFill>
                <a:latin typeface="Georgia" panose="02040502050405020303" pitchFamily="18" charset="0"/>
              </a:rPr>
              <a:t>sinodalidad</a:t>
            </a:r>
            <a:r>
              <a:rPr lang="es-ES" dirty="0">
                <a:solidFill>
                  <a:schemeClr val="tx1"/>
                </a:solidFill>
                <a:latin typeface="Georgia" panose="02040502050405020303" pitchFamily="18" charset="0"/>
              </a:rPr>
              <a:t> está al servicio de la misión de la Iglesia, en la que todos sus miembros están llamados a participar.</a:t>
            </a:r>
            <a:r>
              <a:rPr lang="it-IT" dirty="0" smtClean="0"/>
              <a:t>.</a:t>
            </a:r>
            <a:endParaRPr lang="it-IT" dirty="0"/>
          </a:p>
        </p:txBody>
      </p:sp>
      <p:sp>
        <p:nvSpPr>
          <p:cNvPr id="409" name="Google Shape;331;p28"/>
          <p:cNvSpPr txBox="1">
            <a:spLocks noGrp="1"/>
          </p:cNvSpPr>
          <p:nvPr>
            <p:ph type="body" idx="22"/>
          </p:nvPr>
        </p:nvSpPr>
        <p:spPr>
          <a:xfrm>
            <a:off x="4646428" y="1084520"/>
            <a:ext cx="4120942" cy="35409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ctr">
            <a:normAutofit lnSpcReduction="10000"/>
          </a:bodyPr>
          <a:lstStyle/>
          <a:p>
            <a:pPr algn="just">
              <a:buFont typeface="+mj-lt"/>
              <a:buAutoNum type="romanUcPeriod" startAt="6"/>
            </a:pPr>
            <a:r>
              <a:rPr lang="es-ES" sz="1100" b="1" dirty="0">
                <a:solidFill>
                  <a:schemeClr val="tx1"/>
                </a:solidFill>
                <a:latin typeface="Georgia" panose="02040502050405020303" pitchFamily="18" charset="0"/>
              </a:rPr>
              <a:t>El diálogo en la Iglesia y en la sociedad</a:t>
            </a:r>
            <a:r>
              <a:rPr lang="es-ES" sz="1100" dirty="0">
                <a:solidFill>
                  <a:schemeClr val="tx1"/>
                </a:solidFill>
                <a:latin typeface="Georgia" panose="02040502050405020303" pitchFamily="18" charset="0"/>
              </a:rPr>
              <a:t>: El diálogo es un camino de perseverancia, que incluye también silencios y sufrimientos, pero que es capaz de recoger la experiencia de las personas y de los pueblos.</a:t>
            </a:r>
          </a:p>
          <a:p>
            <a:pPr algn="just">
              <a:buFont typeface="+mj-lt"/>
              <a:buAutoNum type="romanUcPeriod" startAt="6"/>
            </a:pPr>
            <a:r>
              <a:rPr lang="es-ES" sz="1100" b="1" dirty="0">
                <a:solidFill>
                  <a:schemeClr val="tx1"/>
                </a:solidFill>
                <a:latin typeface="Georgia" panose="02040502050405020303" pitchFamily="18" charset="0"/>
              </a:rPr>
              <a:t>Con otras confesiones cristianas</a:t>
            </a:r>
            <a:r>
              <a:rPr lang="es-ES" sz="1100" dirty="0">
                <a:solidFill>
                  <a:schemeClr val="tx1"/>
                </a:solidFill>
                <a:latin typeface="Georgia" panose="02040502050405020303" pitchFamily="18" charset="0"/>
              </a:rPr>
              <a:t>: El diálogo entre cristianos de diferentes confesiones, unidos por un mismo bautismo, ocupa un lugar especial en el camino sinodal.</a:t>
            </a:r>
          </a:p>
          <a:p>
            <a:pPr algn="just">
              <a:buFont typeface="+mj-lt"/>
              <a:buAutoNum type="romanUcPeriod" startAt="6"/>
            </a:pPr>
            <a:r>
              <a:rPr lang="es-ES" sz="1100" b="1" dirty="0">
                <a:solidFill>
                  <a:schemeClr val="tx1"/>
                </a:solidFill>
                <a:latin typeface="Georgia" panose="02040502050405020303" pitchFamily="18" charset="0"/>
              </a:rPr>
              <a:t>Autoridad y participación</a:t>
            </a:r>
            <a:r>
              <a:rPr lang="es-ES" sz="1100" dirty="0">
                <a:solidFill>
                  <a:schemeClr val="tx1"/>
                </a:solidFill>
                <a:latin typeface="Georgia" panose="02040502050405020303" pitchFamily="18" charset="0"/>
              </a:rPr>
              <a:t>: Una Iglesia sinodal es una Iglesia participativa y corresponsable.</a:t>
            </a:r>
          </a:p>
          <a:p>
            <a:pPr algn="just">
              <a:buFont typeface="+mj-lt"/>
              <a:buAutoNum type="romanUcPeriod" startAt="6"/>
            </a:pPr>
            <a:r>
              <a:rPr lang="es-ES" sz="1100" b="1" dirty="0">
                <a:solidFill>
                  <a:schemeClr val="tx1"/>
                </a:solidFill>
                <a:latin typeface="Georgia" panose="02040502050405020303" pitchFamily="18" charset="0"/>
              </a:rPr>
              <a:t>Discernir y decidir</a:t>
            </a:r>
            <a:r>
              <a:rPr lang="es-ES" sz="1100" dirty="0">
                <a:solidFill>
                  <a:schemeClr val="tx1"/>
                </a:solidFill>
                <a:latin typeface="Georgia" panose="02040502050405020303" pitchFamily="18" charset="0"/>
              </a:rPr>
              <a:t>: En un estilo sinodal, las decisiones se toman por discernimiento, sobre la base de un consenso que surge de la obediencia común al Espíritu.</a:t>
            </a:r>
          </a:p>
          <a:p>
            <a:pPr algn="just">
              <a:buFont typeface="+mj-lt"/>
              <a:buAutoNum type="romanUcPeriod" startAt="6"/>
            </a:pPr>
            <a:r>
              <a:rPr lang="es-ES" sz="1100" b="1" dirty="0">
                <a:solidFill>
                  <a:schemeClr val="tx1"/>
                </a:solidFill>
                <a:latin typeface="Georgia" panose="02040502050405020303" pitchFamily="18" charset="0"/>
              </a:rPr>
              <a:t>Formación para la </a:t>
            </a:r>
            <a:r>
              <a:rPr lang="es-ES" sz="1100" b="1" dirty="0" err="1">
                <a:solidFill>
                  <a:schemeClr val="tx1"/>
                </a:solidFill>
                <a:latin typeface="Georgia" panose="02040502050405020303" pitchFamily="18" charset="0"/>
              </a:rPr>
              <a:t>sinodalidad</a:t>
            </a:r>
            <a:r>
              <a:rPr lang="es-ES" sz="1100" dirty="0">
                <a:solidFill>
                  <a:schemeClr val="tx1"/>
                </a:solidFill>
                <a:latin typeface="Georgia" panose="02040502050405020303" pitchFamily="18" charset="0"/>
              </a:rPr>
              <a:t>:  La espiritualidad de caminar juntos está llamada a convertirse en una principio educativo para la formación de la persona humana y del cristiano, de las familias y las comunidades.</a:t>
            </a:r>
            <a:endParaRPr lang="it-IT" sz="1100" dirty="0">
              <a:solidFill>
                <a:schemeClr val="tx1"/>
              </a:solidFill>
              <a:latin typeface="Georgia" panose="02040502050405020303" pitchFamily="18" charset="0"/>
            </a:endParaRP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Google Shape;337;p29"/>
          <p:cNvSpPr txBox="1">
            <a:spLocks noGrp="1"/>
          </p:cNvSpPr>
          <p:nvPr>
            <p:ph type="title"/>
          </p:nvPr>
        </p:nvSpPr>
        <p:spPr>
          <a:xfrm>
            <a:off x="441172" y="428841"/>
            <a:ext cx="8520602" cy="572701"/>
          </a:xfrm>
          <a:prstGeom prst="rect">
            <a:avLst/>
          </a:prstGeom>
        </p:spPr>
        <p:txBody>
          <a:bodyPr/>
          <a:lstStyle>
            <a:lvl1pPr defTabSz="813816">
              <a:defRPr sz="2225" b="0">
                <a:latin typeface="Avenir"/>
                <a:ea typeface="Avenir"/>
                <a:cs typeface="Avenir"/>
                <a:sym typeface="Avenir Roman"/>
              </a:defRPr>
            </a:lvl1pPr>
          </a:lstStyle>
          <a:p>
            <a:r>
              <a:rPr lang="en-CA" dirty="0" err="1">
                <a:solidFill>
                  <a:srgbClr val="F28E00"/>
                </a:solidFill>
                <a:latin typeface="Georgia" panose="02040502050405020303" pitchFamily="18" charset="0"/>
              </a:rPr>
              <a:t>Dinamizar</a:t>
            </a:r>
            <a:r>
              <a:rPr lang="en-CA" dirty="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los</a:t>
            </a:r>
            <a:r>
              <a:rPr lang="en-CA" dirty="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órganos</a:t>
            </a:r>
            <a:r>
              <a:rPr lang="en-CA" dirty="0">
                <a:solidFill>
                  <a:srgbClr val="F28E00"/>
                </a:solidFill>
                <a:latin typeface="Georgia" panose="02040502050405020303" pitchFamily="18" charset="0"/>
              </a:rPr>
              <a:t> </a:t>
            </a:r>
            <a:r>
              <a:rPr lang="en-CA" dirty="0" err="1">
                <a:solidFill>
                  <a:srgbClr val="F28E00"/>
                </a:solidFill>
                <a:latin typeface="Georgia" panose="02040502050405020303" pitchFamily="18" charset="0"/>
              </a:rPr>
              <a:t>colegiales</a:t>
            </a:r>
            <a:endParaRPr dirty="0">
              <a:solidFill>
                <a:srgbClr val="F28E00"/>
              </a:solidFill>
              <a:latin typeface="Georgia" panose="02040502050405020303" pitchFamily="18" charset="0"/>
            </a:endParaRPr>
          </a:p>
        </p:txBody>
      </p:sp>
      <p:sp>
        <p:nvSpPr>
          <p:cNvPr id="412" name="Google Shape;338;p29"/>
          <p:cNvSpPr txBox="1">
            <a:spLocks noGrp="1"/>
          </p:cNvSpPr>
          <p:nvPr>
            <p:ph type="body" idx="1"/>
          </p:nvPr>
        </p:nvSpPr>
        <p:spPr>
          <a:xfrm>
            <a:off x="311699" y="1005701"/>
            <a:ext cx="8520602" cy="3416400"/>
          </a:xfrm>
          <a:prstGeom prst="rect">
            <a:avLst/>
          </a:prstGeom>
        </p:spPr>
        <p:txBody>
          <a:bodyPr anchor="ctr"/>
          <a:lstStyle/>
          <a:p>
            <a:pPr>
              <a:buSzPts val="1400"/>
              <a:defRPr sz="1400">
                <a:latin typeface="Avenir"/>
                <a:ea typeface="Avenir"/>
                <a:cs typeface="Avenir"/>
                <a:sym typeface="Avenir Roman"/>
              </a:defRPr>
            </a:pPr>
            <a:r>
              <a:rPr lang="en-CA" altLang="en-US" sz="1400" dirty="0" err="1">
                <a:latin typeface="Georgia" panose="02040502050405020303" pitchFamily="18" charset="0"/>
                <a:ea typeface="Avenir"/>
                <a:cs typeface="Avenir"/>
              </a:rPr>
              <a:t>Episcopalis</a:t>
            </a:r>
            <a:r>
              <a:rPr lang="en-CA" altLang="en-US" sz="1400" dirty="0">
                <a:latin typeface="Georgia" panose="02040502050405020303" pitchFamily="18" charset="0"/>
                <a:ea typeface="Avenir"/>
                <a:cs typeface="Avenir"/>
              </a:rPr>
              <a:t> </a:t>
            </a:r>
            <a:r>
              <a:rPr lang="en-CA" altLang="en-US" sz="1400" dirty="0" err="1">
                <a:latin typeface="Georgia" panose="02040502050405020303" pitchFamily="18" charset="0"/>
                <a:ea typeface="Avenir"/>
                <a:cs typeface="Avenir"/>
              </a:rPr>
              <a:t>Communio</a:t>
            </a:r>
            <a:r>
              <a:rPr lang="en-CA" altLang="en-US" sz="1400" dirty="0">
                <a:latin typeface="Georgia" panose="02040502050405020303" pitchFamily="18" charset="0"/>
                <a:ea typeface="Avenir"/>
                <a:cs typeface="Avenir"/>
              </a:rPr>
              <a:t>, 7. « “</a:t>
            </a:r>
            <a:r>
              <a:rPr lang="es-ES" sz="1400" dirty="0">
                <a:latin typeface="Georgia" panose="02040502050405020303" pitchFamily="18" charset="0"/>
                <a:ea typeface="Avenir"/>
                <a:cs typeface="Avenir"/>
              </a:rPr>
              <a:t>en la Iglesia, el objetivo de cualquier órgano colegial, sea consultivo o deliberativo, es siempre la búsqueda de la verdad o del bien de la Iglesia. Además, cuando se trata de verificar la fe misma, el </a:t>
            </a:r>
            <a:r>
              <a:rPr lang="es-ES" sz="1400" dirty="0" err="1">
                <a:latin typeface="Georgia" panose="02040502050405020303" pitchFamily="18" charset="0"/>
                <a:ea typeface="Avenir"/>
                <a:cs typeface="Avenir"/>
              </a:rPr>
              <a:t>consensus</a:t>
            </a:r>
            <a:r>
              <a:rPr lang="es-ES" sz="1400" dirty="0">
                <a:latin typeface="Georgia" panose="02040502050405020303" pitchFamily="18" charset="0"/>
                <a:ea typeface="Avenir"/>
                <a:cs typeface="Avenir"/>
              </a:rPr>
              <a:t> </a:t>
            </a:r>
            <a:r>
              <a:rPr lang="es-ES" sz="1400" dirty="0" err="1">
                <a:latin typeface="Georgia" panose="02040502050405020303" pitchFamily="18" charset="0"/>
                <a:ea typeface="Avenir"/>
                <a:cs typeface="Avenir"/>
              </a:rPr>
              <a:t>Ecclesiae</a:t>
            </a:r>
            <a:r>
              <a:rPr lang="es-ES" sz="1400" dirty="0">
                <a:latin typeface="Georgia" panose="02040502050405020303" pitchFamily="18" charset="0"/>
                <a:ea typeface="Avenir"/>
                <a:cs typeface="Avenir"/>
              </a:rPr>
              <a:t> no se da por el cómputo de los votos, sino que es el resultado de la acción del Espíritu, alma de la única Iglesia de Cristo»</a:t>
            </a:r>
            <a:r>
              <a:rPr lang="en-CA" sz="1400" dirty="0">
                <a:latin typeface="Georgia" panose="02040502050405020303" pitchFamily="18" charset="0"/>
                <a:ea typeface="Avenir"/>
                <a:cs typeface="Avenir"/>
              </a:rPr>
              <a:t>.” </a:t>
            </a:r>
          </a:p>
          <a:p>
            <a:pPr marL="0" indent="152400">
              <a:buSzTx/>
              <a:buNone/>
            </a:pPr>
            <a:endParaRPr sz="1400" dirty="0">
              <a:latin typeface="Georgia" panose="02040502050405020303" pitchFamily="18" charset="0"/>
            </a:endParaRPr>
          </a:p>
          <a:p>
            <a:pPr marL="152400" indent="0">
              <a:buNone/>
              <a:defRPr/>
            </a:pPr>
            <a:r>
              <a:rPr lang="es-ES" sz="2400" dirty="0">
                <a:solidFill>
                  <a:srgbClr val="F28E00"/>
                </a:solidFill>
                <a:latin typeface="Georgia" panose="02040502050405020303" pitchFamily="18" charset="0"/>
                <a:ea typeface="Avenir"/>
                <a:cs typeface="Avenir"/>
              </a:rPr>
              <a:t>Dar nueva vida a las instituciones sinodales</a:t>
            </a:r>
          </a:p>
          <a:p>
            <a:pPr marL="228600" indent="0">
              <a:buSzTx/>
              <a:buNone/>
            </a:pPr>
            <a:endParaRPr dirty="0">
              <a:latin typeface="Georgia" panose="02040502050405020303" pitchFamily="18" charset="0"/>
            </a:endParaRPr>
          </a:p>
          <a:p>
            <a:pPr>
              <a:defRPr/>
            </a:pPr>
            <a:r>
              <a:rPr lang="es-ES" sz="1400" dirty="0">
                <a:latin typeface="Georgia" panose="02040502050405020303" pitchFamily="18" charset="0"/>
              </a:rPr>
              <a:t>El Sínodo de los Obispos o el Sínodo </a:t>
            </a:r>
            <a:r>
              <a:rPr lang="es-ES" sz="1400" dirty="0" smtClean="0">
                <a:latin typeface="Georgia" panose="02040502050405020303" pitchFamily="18" charset="0"/>
              </a:rPr>
              <a:t>Diocesano</a:t>
            </a:r>
            <a:endParaRPr lang="es-ES" sz="1400" dirty="0">
              <a:latin typeface="Georgia" panose="02040502050405020303" pitchFamily="18" charset="0"/>
            </a:endParaRPr>
          </a:p>
          <a:p>
            <a:pPr>
              <a:defRPr/>
            </a:pPr>
            <a:r>
              <a:rPr lang="es-ES" sz="1400" dirty="0">
                <a:latin typeface="Georgia" panose="02040502050405020303" pitchFamily="18" charset="0"/>
              </a:rPr>
              <a:t>Un consejo pastoral diocesano o parroquial, un consejo presbiteral </a:t>
            </a:r>
          </a:p>
          <a:p>
            <a:pPr>
              <a:defRPr/>
            </a:pPr>
            <a:r>
              <a:rPr lang="es-ES" sz="1400" dirty="0">
                <a:latin typeface="Georgia" panose="02040502050405020303" pitchFamily="18" charset="0"/>
              </a:rPr>
              <a:t>Un capítulo local, provincial o general para las comunidades religiosas </a:t>
            </a:r>
          </a:p>
          <a:p>
            <a:pPr>
              <a:defRPr/>
            </a:pPr>
            <a:r>
              <a:rPr lang="es-ES" sz="1400" dirty="0">
                <a:latin typeface="Georgia" panose="02040502050405020303" pitchFamily="18" charset="0"/>
              </a:rPr>
              <a:t>Las asambleas generales y los consejos de los movimientos eclesiales </a:t>
            </a:r>
            <a:endParaRPr lang="en-CA" altLang="en-US" sz="1400" dirty="0">
              <a:latin typeface="Georgia" panose="02040502050405020303" pitchFamily="18"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Google Shape;134;p3"/>
          <p:cNvSpPr txBox="1">
            <a:spLocks noGrp="1"/>
          </p:cNvSpPr>
          <p:nvPr>
            <p:ph type="body" sz="half" idx="1"/>
          </p:nvPr>
        </p:nvSpPr>
        <p:spPr>
          <a:xfrm>
            <a:off x="4822852" y="672245"/>
            <a:ext cx="4253048" cy="3484758"/>
          </a:xfrm>
          <a:prstGeom prst="rect">
            <a:avLst/>
          </a:prstGeom>
        </p:spPr>
        <p:txBody>
          <a:bodyPr anchor="ctr">
            <a:normAutofit fontScale="92500"/>
          </a:bodyPr>
          <a:lstStyle/>
          <a:p>
            <a:pPr marL="152400" indent="0">
              <a:buNone/>
            </a:pPr>
            <a:r>
              <a:rPr lang="es-ES" sz="2400" b="1" i="1" dirty="0">
                <a:solidFill>
                  <a:schemeClr val="tx1"/>
                </a:solidFill>
                <a:latin typeface="Georgia" panose="02040502050405020303" pitchFamily="18" charset="0"/>
                <a:cs typeface="Avenir Black"/>
              </a:rPr>
              <a:t>"La </a:t>
            </a:r>
            <a:r>
              <a:rPr lang="es-ES" sz="2400" b="1" i="1" dirty="0" err="1">
                <a:solidFill>
                  <a:schemeClr val="tx1"/>
                </a:solidFill>
                <a:latin typeface="Georgia" panose="02040502050405020303" pitchFamily="18" charset="0"/>
                <a:cs typeface="Avenir Black"/>
              </a:rPr>
              <a:t>sinodalidad</a:t>
            </a:r>
            <a:r>
              <a:rPr lang="es-ES" sz="2400" b="1" i="1" dirty="0">
                <a:solidFill>
                  <a:schemeClr val="tx1"/>
                </a:solidFill>
                <a:latin typeface="Georgia" panose="02040502050405020303" pitchFamily="18" charset="0"/>
                <a:cs typeface="Avenir Black"/>
              </a:rPr>
              <a:t> es la forma de ser iglesia hoy según la voluntad de Dios </a:t>
            </a:r>
          </a:p>
          <a:p>
            <a:pPr marL="152400" indent="0">
              <a:buNone/>
            </a:pPr>
            <a:r>
              <a:rPr lang="es-ES" sz="2400" b="1" i="1" dirty="0">
                <a:solidFill>
                  <a:schemeClr val="tx1"/>
                </a:solidFill>
                <a:latin typeface="Georgia" panose="02040502050405020303" pitchFamily="18" charset="0"/>
                <a:cs typeface="Avenir Black"/>
              </a:rPr>
              <a:t>en una dinámica de escucha y discernimiento del Espíritu Santo".</a:t>
            </a:r>
          </a:p>
          <a:p>
            <a:pPr marL="152400" indent="0" algn="r">
              <a:buNone/>
            </a:pPr>
            <a:r>
              <a:rPr lang="es-ES" sz="1800" i="1" dirty="0">
                <a:latin typeface="Georgia" panose="02040502050405020303" pitchFamily="18" charset="0"/>
                <a:cs typeface="Avenir Black"/>
              </a:rPr>
              <a:t>Papa Francisco</a:t>
            </a:r>
            <a:endParaRPr lang="en-GB" sz="1800" i="1" dirty="0">
              <a:latin typeface="Georgia" panose="02040502050405020303" pitchFamily="18" charset="0"/>
              <a:cs typeface="Avenir Black"/>
            </a:endParaRPr>
          </a:p>
        </p:txBody>
      </p:sp>
      <p:sp>
        <p:nvSpPr>
          <p:cNvPr id="277" name="Google Shape;135;p3"/>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5" name="Google Shape;141;p4" descr="Google Shape;141;p4"/>
          <p:cNvPicPr>
            <a:picLocks noChangeAspect="1"/>
          </p:cNvPicPr>
          <p:nvPr/>
        </p:nvPicPr>
        <p:blipFill>
          <a:blip r:embed="rId2"/>
          <a:srcRect l="20979" r="29187"/>
          <a:stretch>
            <a:fillRect/>
          </a:stretch>
        </p:blipFill>
        <p:spPr>
          <a:xfrm>
            <a:off x="0" y="0"/>
            <a:ext cx="4572000" cy="611502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Google Shape;343;p30"/>
          <p:cNvSpPr txBox="1">
            <a:spLocks noGrp="1"/>
          </p:cNvSpPr>
          <p:nvPr>
            <p:ph type="title"/>
          </p:nvPr>
        </p:nvSpPr>
        <p:spPr>
          <a:xfrm>
            <a:off x="265499" y="217502"/>
            <a:ext cx="4129291" cy="4296915"/>
          </a:xfrm>
          <a:prstGeom prst="rect">
            <a:avLst/>
          </a:prstGeom>
        </p:spPr>
        <p:txBody>
          <a:bodyPr anchor="ctr"/>
          <a:lstStyle>
            <a:lvl1pPr defTabSz="886968">
              <a:defRPr sz="3686" b="0">
                <a:latin typeface="Avenir"/>
                <a:ea typeface="Avenir"/>
                <a:cs typeface="Avenir"/>
                <a:sym typeface="Avenir Roman"/>
              </a:defRPr>
            </a:lvl1pPr>
          </a:lstStyle>
          <a:p>
            <a:r>
              <a:rPr lang="es-ES" dirty="0">
                <a:solidFill>
                  <a:srgbClr val="F28E00"/>
                </a:solidFill>
                <a:latin typeface="Georgia" panose="02040502050405020303" pitchFamily="18" charset="0"/>
              </a:rPr>
              <a:t>Un objetivo clave del Vademécum: promover la adaptación al contexto local </a:t>
            </a:r>
            <a:endParaRPr dirty="0">
              <a:solidFill>
                <a:srgbClr val="F28E00"/>
              </a:solidFill>
              <a:latin typeface="Georgia" panose="02040502050405020303" pitchFamily="18" charset="0"/>
            </a:endParaRPr>
          </a:p>
        </p:txBody>
      </p:sp>
      <p:sp>
        <p:nvSpPr>
          <p:cNvPr id="417" name="Google Shape;344;p30"/>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sp>
        <p:nvSpPr>
          <p:cNvPr id="418" name="Google Shape;345;p30"/>
          <p:cNvSpPr/>
          <p:nvPr/>
        </p:nvSpPr>
        <p:spPr>
          <a:xfrm>
            <a:off x="6001558" y="4857477"/>
            <a:ext cx="1637401" cy="1"/>
          </a:xfrm>
          <a:prstGeom prst="line">
            <a:avLst/>
          </a:prstGeom>
          <a:ln w="28575">
            <a:solidFill>
              <a:schemeClr val="accent1"/>
            </a:solidFill>
            <a:prstDash val="dot"/>
          </a:ln>
        </p:spPr>
        <p:txBody>
          <a:bodyPr lIns="45719" rIns="45719"/>
          <a:lstStyle/>
          <a:p>
            <a:endParaRPr/>
          </a:p>
        </p:txBody>
      </p:sp>
      <p:sp>
        <p:nvSpPr>
          <p:cNvPr id="419" name="Google Shape;346;p30"/>
          <p:cNvSpPr txBox="1"/>
          <p:nvPr/>
        </p:nvSpPr>
        <p:spPr>
          <a:xfrm>
            <a:off x="4678725" y="436420"/>
            <a:ext cx="4351451" cy="39702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699" tIns="45699" rIns="45699" bIns="45699" anchor="ctr">
            <a:spAutoFit/>
          </a:bodyPr>
          <a:lstStyle>
            <a:lvl1pPr>
              <a:defRPr>
                <a:latin typeface="Avenir"/>
                <a:ea typeface="Avenir"/>
                <a:cs typeface="Avenir"/>
                <a:sym typeface="Avenir Roman"/>
              </a:defRPr>
            </a:lvl1pPr>
          </a:lstStyle>
          <a:p>
            <a:r>
              <a:rPr lang="es-ES" dirty="0">
                <a:latin typeface="Georgia" panose="02040502050405020303" pitchFamily="18" charset="0"/>
              </a:rPr>
              <a:t>El manual del Vademécum se ofrece como una guía para apoyar los esfuerzos de cada Iglesia local, no como un reglamento. Se anima a los responsables de organizar el proceso de escucha y diálogo a nivel local a ser sensibles a su propia cultura y contexto, a los recursos y las limitaciones, y a discernir cómo llevar a cabo esta fase sinodal diocesana, guiados por su Obispo diocesano. Les animamos a tomar ideas útiles de esta guía, pero también a tener como punto de partida sus propias circunstancias locales. Se pueden encontrar caminos nuevos y creativos para trabajar juntos entre las parroquias y las diócesis con el fin de llevar a cabo este Proceso Sinodal. Este Proceso Sinodal no tiene que ser visto como una carga abrumadora que compite con la atención pastoral local. Por el contrario, es una oportunidad para fomentar la conversión sinodal y pastoral de cada Iglesia local para que sea más fructífera en la misión. </a:t>
            </a:r>
            <a:endParaRPr lang="en-CA" dirty="0">
              <a:latin typeface="Georgia" panose="02040502050405020303" pitchFamily="18" charset="0"/>
            </a:endParaRPr>
          </a:p>
        </p:txBody>
      </p: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 name="Google Shape;351;p31" descr="Google Shape;351;p31"/>
          <p:cNvPicPr>
            <a:picLocks noChangeAspect="1"/>
          </p:cNvPicPr>
          <p:nvPr/>
        </p:nvPicPr>
        <p:blipFill>
          <a:blip r:embed="rId2"/>
          <a:srcRect t="14643" b="10377"/>
          <a:stretch>
            <a:fillRect/>
          </a:stretch>
        </p:blipFill>
        <p:spPr>
          <a:xfrm>
            <a:off x="4572001" y="-2"/>
            <a:ext cx="4571999" cy="5143503"/>
          </a:xfrm>
          <a:prstGeom prst="rect">
            <a:avLst/>
          </a:prstGeom>
          <a:ln w="12700">
            <a:miter lim="400000"/>
          </a:ln>
        </p:spPr>
      </p:pic>
      <p:sp>
        <p:nvSpPr>
          <p:cNvPr id="422" name="Google Shape;352;p31"/>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sp>
        <p:nvSpPr>
          <p:cNvPr id="423" name="Google Shape;353;p31"/>
          <p:cNvSpPr/>
          <p:nvPr/>
        </p:nvSpPr>
        <p:spPr>
          <a:xfrm>
            <a:off x="1642996" y="4575914"/>
            <a:ext cx="2186401" cy="1"/>
          </a:xfrm>
          <a:prstGeom prst="line">
            <a:avLst/>
          </a:prstGeom>
          <a:ln w="28575">
            <a:solidFill>
              <a:schemeClr val="accent1"/>
            </a:solidFill>
            <a:prstDash val="dot"/>
          </a:ln>
        </p:spPr>
        <p:txBody>
          <a:bodyPr lIns="45719" rIns="45719"/>
          <a:lstStyle/>
          <a:p>
            <a:endParaRPr/>
          </a:p>
        </p:txBody>
      </p:sp>
      <p:sp>
        <p:nvSpPr>
          <p:cNvPr id="424" name="Google Shape;354;p31"/>
          <p:cNvSpPr txBox="1">
            <a:spLocks noGrp="1"/>
          </p:cNvSpPr>
          <p:nvPr>
            <p:ph type="body" sz="half" idx="1"/>
          </p:nvPr>
        </p:nvSpPr>
        <p:spPr>
          <a:xfrm>
            <a:off x="236260" y="183847"/>
            <a:ext cx="4223147" cy="4276562"/>
          </a:xfrm>
          <a:prstGeom prst="rect">
            <a:avLst/>
          </a:prstGeom>
        </p:spPr>
        <p:txBody>
          <a:bodyPr>
            <a:normAutofit fontScale="92500" lnSpcReduction="10000"/>
          </a:bodyPr>
          <a:lstStyle/>
          <a:p>
            <a:pPr marL="0" indent="82550" algn="ctr">
              <a:lnSpc>
                <a:spcPct val="113500"/>
              </a:lnSpc>
              <a:spcBef>
                <a:spcPts val="1200"/>
              </a:spcBef>
              <a:defRPr sz="1600">
                <a:solidFill>
                  <a:srgbClr val="000000"/>
                </a:solidFill>
                <a:latin typeface="Avenir"/>
                <a:ea typeface="Avenir"/>
                <a:cs typeface="Avenir"/>
                <a:sym typeface="Avenir Roman"/>
              </a:defRPr>
            </a:pPr>
            <a:r>
              <a:rPr lang="es-ES" sz="1600" dirty="0">
                <a:solidFill>
                  <a:srgbClr val="F28E00"/>
                </a:solidFill>
                <a:latin typeface="Georgia" panose="02040502050405020303" pitchFamily="18" charset="0"/>
                <a:ea typeface="Avenir"/>
                <a:cs typeface="Avenir"/>
              </a:rPr>
              <a:t>FOMENTAR UNA AMPLIA PARTICIPACIÓN EN EL PROCESO SINODAL</a:t>
            </a:r>
          </a:p>
          <a:p>
            <a:pPr marL="0" indent="82550" algn="ctr">
              <a:lnSpc>
                <a:spcPct val="103500"/>
              </a:lnSpc>
              <a:spcBef>
                <a:spcPts val="1200"/>
              </a:spcBef>
              <a:defRPr sz="1600">
                <a:solidFill>
                  <a:srgbClr val="000000"/>
                </a:solidFill>
                <a:latin typeface="Avenir"/>
                <a:ea typeface="Avenir"/>
                <a:cs typeface="Avenir"/>
                <a:sym typeface="Avenir Roman"/>
              </a:defRPr>
            </a:pPr>
            <a:endParaRPr dirty="0">
              <a:latin typeface="Georgia" panose="02040502050405020303" pitchFamily="18" charset="0"/>
              <a:ea typeface="Helvetica Neue"/>
              <a:cs typeface="Helvetica Neue"/>
              <a:sym typeface="Helvetica Neue"/>
            </a:endParaRPr>
          </a:p>
          <a:p>
            <a:pPr marL="254000" indent="-171450">
              <a:lnSpc>
                <a:spcPct val="103500"/>
              </a:lnSpc>
              <a:spcBef>
                <a:spcPts val="1200"/>
              </a:spcBef>
              <a:buClr>
                <a:srgbClr val="DE8F32"/>
              </a:buClr>
              <a:buSzPts val="1200"/>
              <a:buFont typeface="Helvetica Neue"/>
              <a:buChar char="●"/>
            </a:pPr>
            <a:r>
              <a:rPr lang="es-ES" sz="1400" dirty="0">
                <a:solidFill>
                  <a:srgbClr val="000000"/>
                </a:solidFill>
                <a:latin typeface="Georgia" panose="02040502050405020303" pitchFamily="18" charset="0"/>
                <a:ea typeface="Helvetica Neue"/>
                <a:cs typeface="Helvetica Neue"/>
                <a:sym typeface="Helvetica Neue"/>
              </a:rPr>
              <a:t>El objetivo es asegurar la participación del mayor número posible, para escuchar la voz viva de todo el Pueblo de Dios. </a:t>
            </a:r>
          </a:p>
          <a:p>
            <a:pPr marL="254000" indent="-171450">
              <a:lnSpc>
                <a:spcPct val="103500"/>
              </a:lnSpc>
              <a:spcBef>
                <a:spcPts val="1200"/>
              </a:spcBef>
              <a:buClr>
                <a:srgbClr val="DE8F32"/>
              </a:buClr>
              <a:buSzPts val="1200"/>
              <a:buFont typeface="Helvetica Neue"/>
              <a:buChar char="●"/>
            </a:pPr>
            <a:r>
              <a:rPr lang="es-ES" sz="1400" dirty="0">
                <a:solidFill>
                  <a:srgbClr val="000000"/>
                </a:solidFill>
                <a:latin typeface="Georgia" panose="02040502050405020303" pitchFamily="18" charset="0"/>
                <a:ea typeface="Helvetica Neue"/>
                <a:cs typeface="Helvetica Neue"/>
                <a:sym typeface="Helvetica Neue"/>
              </a:rPr>
              <a:t>Esto no es posible a menos que hagamos un esfuerzo especial para llegar activamente a las personas allí donde se encuentran, especialmente a aquellos que a menudo son excluidos o no participan en la vida de la Iglesia. </a:t>
            </a:r>
          </a:p>
          <a:p>
            <a:pPr marL="254000" indent="-171450">
              <a:lnSpc>
                <a:spcPct val="103500"/>
              </a:lnSpc>
              <a:spcBef>
                <a:spcPts val="1200"/>
              </a:spcBef>
              <a:buClr>
                <a:srgbClr val="DE8F32"/>
              </a:buClr>
              <a:buSzPts val="1200"/>
              <a:buFont typeface="Helvetica Neue"/>
              <a:buChar char="●"/>
            </a:pPr>
            <a:r>
              <a:rPr lang="es-ES" sz="1400" dirty="0">
                <a:solidFill>
                  <a:srgbClr val="000000"/>
                </a:solidFill>
                <a:latin typeface="Georgia" panose="02040502050405020303" pitchFamily="18" charset="0"/>
                <a:ea typeface="Helvetica Neue"/>
                <a:cs typeface="Helvetica Neue"/>
                <a:sym typeface="Helvetica Neue"/>
              </a:rPr>
              <a:t>Debe haber un enfoque claro en la participación de los pobres, marginados, vulnerables y excluidos, para escuchar sus voces y experiencias. </a:t>
            </a:r>
          </a:p>
          <a:p>
            <a:pPr marL="254000" indent="-171450">
              <a:lnSpc>
                <a:spcPct val="103500"/>
              </a:lnSpc>
              <a:spcBef>
                <a:spcPts val="1200"/>
              </a:spcBef>
              <a:buClr>
                <a:srgbClr val="DE8F32"/>
              </a:buClr>
              <a:buSzPts val="1200"/>
              <a:buFont typeface="Helvetica Neue"/>
              <a:buChar char="●"/>
            </a:pPr>
            <a:r>
              <a:rPr lang="es-ES" sz="1400" dirty="0">
                <a:solidFill>
                  <a:srgbClr val="000000"/>
                </a:solidFill>
                <a:latin typeface="Georgia" panose="02040502050405020303" pitchFamily="18" charset="0"/>
                <a:ea typeface="Helvetica Neue"/>
                <a:cs typeface="Helvetica Neue"/>
                <a:sym typeface="Helvetica Neue"/>
              </a:rPr>
              <a:t>El Proceso Sinodal debe ser sencillo, accesible y acogedor para todos. </a:t>
            </a:r>
            <a:endParaRPr lang="en-CA" sz="1400" dirty="0">
              <a:solidFill>
                <a:srgbClr val="000000"/>
              </a:solidFill>
              <a:latin typeface="Georgia" panose="02040502050405020303" pitchFamily="18" charset="0"/>
              <a:ea typeface="Helvetica Neue"/>
              <a:cs typeface="Helvetica Neue"/>
              <a:sym typeface="Helvetica Neue"/>
            </a:endParaRPr>
          </a:p>
        </p:txBody>
      </p:sp>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6" name="Google Shape;359;p32"/>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sp>
        <p:nvSpPr>
          <p:cNvPr id="427" name="Google Shape;360;p32"/>
          <p:cNvSpPr/>
          <p:nvPr/>
        </p:nvSpPr>
        <p:spPr>
          <a:xfrm>
            <a:off x="3461579" y="4397771"/>
            <a:ext cx="2278801" cy="1"/>
          </a:xfrm>
          <a:prstGeom prst="line">
            <a:avLst/>
          </a:prstGeom>
          <a:ln w="28575">
            <a:solidFill>
              <a:schemeClr val="accent1"/>
            </a:solidFill>
            <a:prstDash val="dot"/>
          </a:ln>
        </p:spPr>
        <p:txBody>
          <a:bodyPr lIns="45719" rIns="45719"/>
          <a:lstStyle/>
          <a:p>
            <a:endParaRPr/>
          </a:p>
        </p:txBody>
      </p:sp>
      <p:pic>
        <p:nvPicPr>
          <p:cNvPr id="428" name="Google Shape;361;p32" descr="Google Shape;361;p32"/>
          <p:cNvPicPr>
            <a:picLocks noChangeAspect="1"/>
          </p:cNvPicPr>
          <p:nvPr/>
        </p:nvPicPr>
        <p:blipFill>
          <a:blip r:embed="rId2"/>
          <a:stretch>
            <a:fillRect/>
          </a:stretch>
        </p:blipFill>
        <p:spPr>
          <a:xfrm>
            <a:off x="730162" y="465827"/>
            <a:ext cx="2870277" cy="35887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29" name="Google Shape;362;p32"/>
          <p:cNvSpPr txBox="1"/>
          <p:nvPr/>
        </p:nvSpPr>
        <p:spPr>
          <a:xfrm>
            <a:off x="3691561" y="568250"/>
            <a:ext cx="4946992" cy="3760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pPr marL="82550" algn="ctr">
              <a:spcBef>
                <a:spcPts val="1200"/>
              </a:spcBef>
            </a:pPr>
            <a:r>
              <a:rPr lang="es-ES" sz="1600" b="1" dirty="0">
                <a:solidFill>
                  <a:srgbClr val="F28E00"/>
                </a:solidFill>
                <a:latin typeface="Georgia" panose="02040502050405020303" pitchFamily="18" charset="0"/>
                <a:ea typeface="Avenir"/>
                <a:cs typeface="Avenir"/>
              </a:rPr>
              <a:t>CREAR UNA EXPERIENCIA SINODAL Y RECOGER SUS BENEFICIOS</a:t>
            </a:r>
          </a:p>
          <a:p>
            <a:pPr indent="82550" algn="ctr">
              <a:lnSpc>
                <a:spcPct val="92000"/>
              </a:lnSpc>
              <a:spcBef>
                <a:spcPts val="1200"/>
              </a:spcBef>
              <a:defRPr sz="1600">
                <a:latin typeface="Avenir"/>
                <a:ea typeface="Avenir"/>
                <a:cs typeface="Avenir"/>
                <a:sym typeface="Avenir Roman"/>
              </a:defRPr>
            </a:pPr>
            <a:endParaRPr sz="1200" b="1" dirty="0">
              <a:solidFill>
                <a:srgbClr val="F28E00"/>
              </a:solidFill>
              <a:latin typeface="Georgia" panose="02040502050405020303" pitchFamily="18" charset="0"/>
            </a:endParaRPr>
          </a:p>
          <a:p>
            <a:pPr marL="254000" indent="-171450">
              <a:lnSpc>
                <a:spcPct val="112000"/>
              </a:lnSpc>
              <a:spcBef>
                <a:spcPts val="1200"/>
              </a:spcBef>
              <a:buSzPct val="84942"/>
              <a:buFont typeface="Wingdings" panose="05000000000000000000" pitchFamily="2" charset="2"/>
              <a:buChar char="§"/>
              <a:defRPr sz="1200">
                <a:latin typeface="Avenir"/>
                <a:ea typeface="Avenir"/>
                <a:cs typeface="Avenir"/>
                <a:sym typeface="Avenir Roman"/>
              </a:defRPr>
            </a:pPr>
            <a:r>
              <a:rPr lang="es-ES" sz="1200" dirty="0">
                <a:latin typeface="Georgia" panose="02040502050405020303" pitchFamily="18" charset="0"/>
                <a:ea typeface="Avenir"/>
                <a:cs typeface="Avenir"/>
              </a:rPr>
              <a:t>El Vademécum quiere promover la práctica de la </a:t>
            </a:r>
            <a:r>
              <a:rPr lang="es-ES" sz="1200" dirty="0" err="1">
                <a:latin typeface="Georgia" panose="02040502050405020303" pitchFamily="18" charset="0"/>
                <a:ea typeface="Avenir"/>
                <a:cs typeface="Avenir"/>
              </a:rPr>
              <a:t>sinodalidad</a:t>
            </a:r>
            <a:r>
              <a:rPr lang="es-ES" sz="1200" dirty="0">
                <a:latin typeface="Georgia" panose="02040502050405020303" pitchFamily="18" charset="0"/>
                <a:ea typeface="Avenir"/>
                <a:cs typeface="Avenir"/>
              </a:rPr>
              <a:t> a nivel local: el objetivo no es simplemente proporcionar respuestas a preguntas predeterminadas, sino abrir un espacio para compartir una experiencia sinodal a nivel local.</a:t>
            </a:r>
          </a:p>
          <a:p>
            <a:pPr marL="254000" indent="-171450">
              <a:lnSpc>
                <a:spcPct val="112000"/>
              </a:lnSpc>
              <a:spcBef>
                <a:spcPts val="1200"/>
              </a:spcBef>
              <a:buSzPct val="84942"/>
              <a:buFont typeface="Wingdings" panose="05000000000000000000" pitchFamily="2" charset="2"/>
              <a:buChar char="§"/>
              <a:defRPr sz="1200">
                <a:latin typeface="Avenir"/>
                <a:ea typeface="Avenir"/>
                <a:cs typeface="Avenir"/>
                <a:sym typeface="Avenir Roman"/>
              </a:defRPr>
            </a:pPr>
            <a:r>
              <a:rPr lang="es-ES" sz="1200" dirty="0">
                <a:latin typeface="Georgia" panose="02040502050405020303" pitchFamily="18" charset="0"/>
                <a:ea typeface="Avenir"/>
                <a:cs typeface="Avenir"/>
              </a:rPr>
              <a:t>Para promover una verdadera experiencia sinodal, el Vademécum y sus anexos en el sitio web del Sínodo proponen diversas metodologías y herramientas que pueden adaptarse a las costumbres locales.</a:t>
            </a:r>
          </a:p>
          <a:p>
            <a:pPr marL="254000" indent="-171450">
              <a:lnSpc>
                <a:spcPct val="112000"/>
              </a:lnSpc>
              <a:spcBef>
                <a:spcPts val="1200"/>
              </a:spcBef>
              <a:buSzPct val="84942"/>
              <a:buFont typeface="Wingdings" panose="05000000000000000000" pitchFamily="2" charset="2"/>
              <a:buChar char="§"/>
              <a:defRPr sz="1200">
                <a:latin typeface="Avenir"/>
                <a:ea typeface="Avenir"/>
                <a:cs typeface="Avenir"/>
                <a:sym typeface="Avenir Roman"/>
              </a:defRPr>
            </a:pPr>
            <a:r>
              <a:rPr lang="es-ES" sz="1200" dirty="0">
                <a:latin typeface="Georgia" panose="02040502050405020303" pitchFamily="18" charset="0"/>
                <a:ea typeface="Avenir"/>
                <a:cs typeface="Avenir"/>
              </a:rPr>
              <a:t>Más que transmitir resúmenes generales, la síntesis diocesana debe recoger los frutos y la resonancia sincera de los participantes de la experiencia sinodal local.</a:t>
            </a:r>
            <a:endParaRPr lang="en-CA" sz="1200" dirty="0">
              <a:latin typeface="Georgia" panose="02040502050405020303" pitchFamily="18" charset="0"/>
              <a:ea typeface="Avenir"/>
              <a:cs typeface="Avenir"/>
            </a:endParaRPr>
          </a:p>
        </p:txBody>
      </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Google Shape;367;p33"/>
          <p:cNvSpPr txBox="1">
            <a:spLocks noGrp="1"/>
          </p:cNvSpPr>
          <p:nvPr>
            <p:ph type="title"/>
          </p:nvPr>
        </p:nvSpPr>
        <p:spPr>
          <a:xfrm>
            <a:off x="398688" y="404829"/>
            <a:ext cx="8298634" cy="637202"/>
          </a:xfrm>
          <a:prstGeom prst="rect">
            <a:avLst/>
          </a:prstGeom>
        </p:spPr>
        <p:txBody>
          <a:bodyPr/>
          <a:lstStyle>
            <a:lvl1pPr indent="82550" algn="ctr">
              <a:lnSpc>
                <a:spcPct val="104999"/>
              </a:lnSpc>
              <a:spcBef>
                <a:spcPts val="1200"/>
              </a:spcBef>
              <a:defRPr b="0">
                <a:latin typeface="Avenir"/>
                <a:ea typeface="Avenir"/>
                <a:cs typeface="Avenir"/>
                <a:sym typeface="Avenir Roman"/>
              </a:defRPr>
            </a:lvl1pPr>
          </a:lstStyle>
          <a:p>
            <a:r>
              <a:rPr lang="it-IT" dirty="0">
                <a:solidFill>
                  <a:srgbClr val="F28E00"/>
                </a:solidFill>
                <a:latin typeface="Georgia" panose="02040502050405020303" pitchFamily="18" charset="0"/>
              </a:rPr>
              <a:t>La </a:t>
            </a:r>
            <a:r>
              <a:rPr lang="it-IT" dirty="0" err="1">
                <a:solidFill>
                  <a:srgbClr val="F28E00"/>
                </a:solidFill>
                <a:latin typeface="Georgia" panose="02040502050405020303" pitchFamily="18" charset="0"/>
              </a:rPr>
              <a:t>etapa</a:t>
            </a:r>
            <a:r>
              <a:rPr lang="it-IT" dirty="0">
                <a:solidFill>
                  <a:srgbClr val="F28E00"/>
                </a:solidFill>
                <a:latin typeface="Georgia" panose="02040502050405020303" pitchFamily="18" charset="0"/>
              </a:rPr>
              <a:t> diocesana </a:t>
            </a:r>
            <a:r>
              <a:rPr lang="es-ES_tradnl" dirty="0">
                <a:solidFill>
                  <a:srgbClr val="F28E00"/>
                </a:solidFill>
                <a:latin typeface="Georgia" panose="02040502050405020303" pitchFamily="18" charset="0"/>
              </a:rPr>
              <a:t>del Sínodo</a:t>
            </a:r>
            <a:endParaRPr dirty="0">
              <a:solidFill>
                <a:srgbClr val="F28E00"/>
              </a:solidFill>
              <a:latin typeface="Georgia" panose="02040502050405020303" pitchFamily="18" charset="0"/>
            </a:endParaRPr>
          </a:p>
        </p:txBody>
      </p:sp>
      <p:sp>
        <p:nvSpPr>
          <p:cNvPr id="432" name="Google Shape;368;p33"/>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33" name="Google Shape;369;p33"/>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4" name="Google Shape;370;p33"/>
          <p:cNvSpPr txBox="1">
            <a:spLocks noGrp="1"/>
          </p:cNvSpPr>
          <p:nvPr>
            <p:ph type="body" idx="1"/>
          </p:nvPr>
        </p:nvSpPr>
        <p:spPr>
          <a:xfrm>
            <a:off x="496859" y="1105084"/>
            <a:ext cx="8268000" cy="3392576"/>
          </a:xfrm>
          <a:prstGeom prst="rect">
            <a:avLst/>
          </a:prstGeom>
        </p:spPr>
        <p:txBody>
          <a:bodyPr anchor="ctr"/>
          <a:lstStyle/>
          <a:p>
            <a:pPr marL="457200" lvl="0" indent="-304800" defTabSz="850391">
              <a:lnSpc>
                <a:spcPct val="113500"/>
              </a:lnSpc>
              <a:buClr>
                <a:srgbClr val="DE8F32"/>
              </a:buClr>
              <a:buSzPts val="1200"/>
              <a:buFont typeface="Helvetica Neue"/>
              <a:buChar char="●"/>
            </a:pPr>
            <a:r>
              <a:rPr lang="es-ES" sz="1488" dirty="0">
                <a:solidFill>
                  <a:srgbClr val="000000"/>
                </a:solidFill>
                <a:latin typeface="Georgia" panose="02040502050405020303" pitchFamily="18" charset="0"/>
                <a:ea typeface="Avenir"/>
                <a:cs typeface="Avenir"/>
              </a:rPr>
              <a:t>Fechas: desde el 17 de octubre de 2021 al 30 de abril de 2022</a:t>
            </a:r>
          </a:p>
          <a:p>
            <a:pPr marL="152400" lvl="0" indent="0" defTabSz="850391">
              <a:lnSpc>
                <a:spcPct val="113500"/>
              </a:lnSpc>
              <a:buClr>
                <a:srgbClr val="DE8F32"/>
              </a:buClr>
              <a:buSzPts val="1200"/>
            </a:pPr>
            <a:endParaRPr lang="es-ES" sz="1488" dirty="0">
              <a:solidFill>
                <a:srgbClr val="000000"/>
              </a:solidFill>
              <a:latin typeface="Georgia" panose="02040502050405020303" pitchFamily="18" charset="0"/>
              <a:ea typeface="Avenir"/>
              <a:cs typeface="Avenir"/>
            </a:endParaRPr>
          </a:p>
          <a:p>
            <a:pPr marL="457200" lvl="0" indent="-304800" defTabSz="850391">
              <a:lnSpc>
                <a:spcPct val="113500"/>
              </a:lnSpc>
              <a:buClr>
                <a:srgbClr val="DE8F32"/>
              </a:buClr>
              <a:buSzPts val="1200"/>
              <a:buFont typeface="Helvetica Neue"/>
              <a:buChar char="●"/>
            </a:pPr>
            <a:r>
              <a:rPr lang="es-ES" sz="1488" dirty="0">
                <a:solidFill>
                  <a:srgbClr val="000000"/>
                </a:solidFill>
                <a:latin typeface="Georgia" panose="02040502050405020303" pitchFamily="18" charset="0"/>
                <a:ea typeface="Avenir"/>
                <a:cs typeface="Avenir"/>
              </a:rPr>
              <a:t>Objetivos: consulta al Pueblo de Dios: escuchar, participar, discernir</a:t>
            </a:r>
          </a:p>
          <a:p>
            <a:pPr marL="152400" lvl="0" indent="0" defTabSz="850391">
              <a:lnSpc>
                <a:spcPct val="113500"/>
              </a:lnSpc>
              <a:buClr>
                <a:srgbClr val="DE8F32"/>
              </a:buClr>
              <a:buSzPts val="1200"/>
            </a:pPr>
            <a:endParaRPr lang="es-ES" sz="1488" dirty="0">
              <a:solidFill>
                <a:srgbClr val="000000"/>
              </a:solidFill>
              <a:latin typeface="Georgia" panose="02040502050405020303" pitchFamily="18" charset="0"/>
              <a:ea typeface="Avenir"/>
              <a:cs typeface="Avenir"/>
            </a:endParaRPr>
          </a:p>
          <a:p>
            <a:pPr marL="457200" lvl="0" indent="-304800" defTabSz="850391">
              <a:lnSpc>
                <a:spcPct val="113500"/>
              </a:lnSpc>
              <a:buClr>
                <a:srgbClr val="DE8F32"/>
              </a:buClr>
              <a:buSzPts val="1200"/>
              <a:buFont typeface="Helvetica Neue"/>
              <a:buChar char="●"/>
            </a:pPr>
            <a:r>
              <a:rPr lang="es-ES" sz="1488" dirty="0">
                <a:solidFill>
                  <a:srgbClr val="000000"/>
                </a:solidFill>
                <a:latin typeface="Georgia" panose="02040502050405020303" pitchFamily="18" charset="0"/>
                <a:ea typeface="Avenir"/>
                <a:cs typeface="Avenir"/>
              </a:rPr>
              <a:t>Cómo debe ser la consulta al Pueblo de Dios:</a:t>
            </a:r>
          </a:p>
          <a:p>
            <a:pPr marL="914400" lvl="1" indent="-304800" defTabSz="850391">
              <a:lnSpc>
                <a:spcPct val="113500"/>
              </a:lnSpc>
              <a:buClr>
                <a:srgbClr val="DE8F32"/>
              </a:buClr>
              <a:buSzPts val="1200"/>
              <a:buFont typeface="Helvetica Neue"/>
              <a:buChar char="○"/>
            </a:pPr>
            <a:r>
              <a:rPr lang="es-ES" sz="1488" b="1" dirty="0">
                <a:solidFill>
                  <a:srgbClr val="850E33"/>
                </a:solidFill>
                <a:latin typeface="Georgia" panose="02040502050405020303" pitchFamily="18" charset="0"/>
                <a:ea typeface="Avenir"/>
                <a:cs typeface="Avenir"/>
              </a:rPr>
              <a:t>Verdadera</a:t>
            </a:r>
            <a:r>
              <a:rPr lang="es-ES" sz="1488" dirty="0">
                <a:solidFill>
                  <a:srgbClr val="000000"/>
                </a:solidFill>
                <a:latin typeface="Georgia" panose="02040502050405020303" pitchFamily="18" charset="0"/>
                <a:ea typeface="Avenir"/>
                <a:cs typeface="Avenir"/>
              </a:rPr>
              <a:t>: que se consulte realmente</a:t>
            </a:r>
          </a:p>
          <a:p>
            <a:pPr marL="914400" lvl="1" indent="-304800" defTabSz="850391">
              <a:lnSpc>
                <a:spcPct val="113500"/>
              </a:lnSpc>
              <a:buClr>
                <a:srgbClr val="DE8F32"/>
              </a:buClr>
              <a:buSzPts val="1200"/>
              <a:buFont typeface="Helvetica Neue"/>
              <a:buChar char="○"/>
            </a:pPr>
            <a:r>
              <a:rPr lang="es-ES" sz="1488" b="1" dirty="0">
                <a:solidFill>
                  <a:srgbClr val="850E33"/>
                </a:solidFill>
                <a:latin typeface="Georgia" panose="02040502050405020303" pitchFamily="18" charset="0"/>
                <a:ea typeface="Avenir"/>
                <a:cs typeface="Avenir"/>
              </a:rPr>
              <a:t>Lo más amplia posible</a:t>
            </a:r>
            <a:r>
              <a:rPr lang="es-ES" sz="1488" dirty="0">
                <a:solidFill>
                  <a:srgbClr val="000000"/>
                </a:solidFill>
                <a:latin typeface="Georgia" panose="02040502050405020303" pitchFamily="18" charset="0"/>
                <a:ea typeface="Avenir"/>
                <a:cs typeface="Avenir"/>
              </a:rPr>
              <a:t>: que todos puedan participar, incluyendo los márgenes</a:t>
            </a:r>
          </a:p>
          <a:p>
            <a:pPr marL="914400" lvl="1" indent="-304800" defTabSz="850391">
              <a:lnSpc>
                <a:spcPct val="113500"/>
              </a:lnSpc>
              <a:buClr>
                <a:srgbClr val="DE8F32"/>
              </a:buClr>
              <a:buSzPts val="1200"/>
              <a:buFont typeface="Helvetica Neue"/>
              <a:buChar char="○"/>
            </a:pPr>
            <a:r>
              <a:rPr lang="es-ES" sz="1488" b="1" dirty="0">
                <a:solidFill>
                  <a:srgbClr val="850E33"/>
                </a:solidFill>
                <a:latin typeface="Georgia" panose="02040502050405020303" pitchFamily="18" charset="0"/>
                <a:ea typeface="Avenir"/>
                <a:cs typeface="Avenir"/>
              </a:rPr>
              <a:t>Práctica</a:t>
            </a:r>
            <a:r>
              <a:rPr lang="es-ES" sz="1488" dirty="0">
                <a:solidFill>
                  <a:srgbClr val="000000"/>
                </a:solidFill>
                <a:latin typeface="Georgia" panose="02040502050405020303" pitchFamily="18" charset="0"/>
                <a:ea typeface="Avenir"/>
                <a:cs typeface="Avenir"/>
              </a:rPr>
              <a:t>: que nos ayude a la misión evangelizadora</a:t>
            </a:r>
          </a:p>
          <a:p>
            <a:pPr marL="609600" lvl="1" indent="0" defTabSz="850391">
              <a:lnSpc>
                <a:spcPct val="113500"/>
              </a:lnSpc>
              <a:buClr>
                <a:srgbClr val="DE8F32"/>
              </a:buClr>
              <a:buSzPts val="1200"/>
            </a:pPr>
            <a:endParaRPr lang="es-ES" sz="1488" dirty="0">
              <a:solidFill>
                <a:srgbClr val="000000"/>
              </a:solidFill>
              <a:latin typeface="Georgia" panose="02040502050405020303" pitchFamily="18" charset="0"/>
              <a:ea typeface="Avenir"/>
              <a:cs typeface="Avenir"/>
            </a:endParaRPr>
          </a:p>
          <a:p>
            <a:pPr marL="457200" lvl="0" indent="-304800" defTabSz="850391">
              <a:lnSpc>
                <a:spcPct val="113500"/>
              </a:lnSpc>
              <a:buClr>
                <a:srgbClr val="DE8F32"/>
              </a:buClr>
              <a:buSzPts val="1200"/>
              <a:buFont typeface="Helvetica Neue"/>
              <a:buChar char="●"/>
            </a:pPr>
            <a:r>
              <a:rPr lang="es-ES" sz="1488" dirty="0">
                <a:solidFill>
                  <a:srgbClr val="000000"/>
                </a:solidFill>
                <a:latin typeface="Georgia" panose="02040502050405020303" pitchFamily="18" charset="0"/>
                <a:ea typeface="Avenir"/>
                <a:cs typeface="Avenir"/>
              </a:rPr>
              <a:t>Ayudas:</a:t>
            </a:r>
          </a:p>
          <a:p>
            <a:pPr marL="914400" lvl="1" indent="-304800" defTabSz="850391">
              <a:lnSpc>
                <a:spcPct val="113500"/>
              </a:lnSpc>
              <a:buClr>
                <a:srgbClr val="DE8F32"/>
              </a:buClr>
              <a:buSzPts val="1200"/>
              <a:buFont typeface="Helvetica Neue"/>
              <a:buChar char="○"/>
            </a:pPr>
            <a:r>
              <a:rPr lang="es-ES" sz="1488" dirty="0">
                <a:solidFill>
                  <a:srgbClr val="000000"/>
                </a:solidFill>
                <a:latin typeface="Georgia" panose="02040502050405020303" pitchFamily="18" charset="0"/>
                <a:ea typeface="Avenir"/>
                <a:cs typeface="Avenir"/>
              </a:rPr>
              <a:t>Equipo Sinodal de coordinación en cada diócesis</a:t>
            </a:r>
          </a:p>
          <a:p>
            <a:pPr marL="914400" lvl="1" indent="-304800" defTabSz="850391">
              <a:lnSpc>
                <a:spcPct val="113500"/>
              </a:lnSpc>
              <a:buClr>
                <a:srgbClr val="DE8F32"/>
              </a:buClr>
              <a:buSzPts val="1200"/>
              <a:buFont typeface="Helvetica Neue"/>
              <a:buChar char="○"/>
            </a:pPr>
            <a:r>
              <a:rPr lang="es-ES" sz="1488" dirty="0">
                <a:solidFill>
                  <a:srgbClr val="000000"/>
                </a:solidFill>
                <a:latin typeface="Georgia" panose="02040502050405020303" pitchFamily="18" charset="0"/>
                <a:ea typeface="Avenir"/>
                <a:cs typeface="Avenir"/>
              </a:rPr>
              <a:t>Asamblea diocesana al final del proceso para ayudar al discernimiento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4">
                                            <p:bg/>
                                          </p:spTgt>
                                        </p:tgtEl>
                                        <p:attrNameLst>
                                          <p:attrName>style.visibility</p:attrName>
                                        </p:attrNameLst>
                                      </p:cBhvr>
                                      <p:to>
                                        <p:strVal val="visible"/>
                                      </p:to>
                                    </p:set>
                                    <p:animEffect transition="in" filter="fade">
                                      <p:cBhvr>
                                        <p:cTn id="7" dur="500"/>
                                        <p:tgtEl>
                                          <p:spTgt spid="434">
                                            <p:bg/>
                                          </p:spTgt>
                                        </p:tgtEl>
                                      </p:cBhvr>
                                    </p:animEffect>
                                  </p:childTnLst>
                                </p:cTn>
                              </p:par>
                              <p:par>
                                <p:cTn id="8" presetID="10" presetClass="entr" presetSubtype="0" fill="hold" grpId="1" nodeType="withEffect">
                                  <p:stCondLst>
                                    <p:cond delay="0"/>
                                  </p:stCondLst>
                                  <p:iterate>
                                    <p:tmAbs val="0"/>
                                  </p:iterate>
                                  <p:childTnLst>
                                    <p:set>
                                      <p:cBhvr>
                                        <p:cTn id="9" fill="hold"/>
                                        <p:tgtEl>
                                          <p:spTgt spid="434">
                                            <p:txEl>
                                              <p:pRg st="0" end="0"/>
                                            </p:txEl>
                                          </p:spTgt>
                                        </p:tgtEl>
                                        <p:attrNameLst>
                                          <p:attrName>style.visibility</p:attrName>
                                        </p:attrNameLst>
                                      </p:cBhvr>
                                      <p:to>
                                        <p:strVal val="visible"/>
                                      </p:to>
                                    </p:set>
                                    <p:animEffect transition="in" filter="fade">
                                      <p:cBhvr>
                                        <p:cTn id="10" dur="500"/>
                                        <p:tgtEl>
                                          <p:spTgt spid="434">
                                            <p:txEl>
                                              <p:pRg st="0" end="0"/>
                                            </p:txEl>
                                          </p:spTgt>
                                        </p:tgtEl>
                                      </p:cBhvr>
                                    </p:animEffect>
                                  </p:childTnLst>
                                </p:cTn>
                              </p:par>
                              <p:par>
                                <p:cTn id="11" presetID="10" presetClass="entr" presetSubtype="0" fill="hold" grpId="1" nodeType="withEffect">
                                  <p:stCondLst>
                                    <p:cond delay="0"/>
                                  </p:stCondLst>
                                  <p:iterate>
                                    <p:tmAbs val="0"/>
                                  </p:iterate>
                                  <p:childTnLst>
                                    <p:set>
                                      <p:cBhvr>
                                        <p:cTn id="12" fill="hold"/>
                                        <p:tgtEl>
                                          <p:spTgt spid="434">
                                            <p:txEl>
                                              <p:pRg st="2" end="2"/>
                                            </p:txEl>
                                          </p:spTgt>
                                        </p:tgtEl>
                                        <p:attrNameLst>
                                          <p:attrName>style.visibility</p:attrName>
                                        </p:attrNameLst>
                                      </p:cBhvr>
                                      <p:to>
                                        <p:strVal val="visible"/>
                                      </p:to>
                                    </p:set>
                                    <p:animEffect transition="in" filter="fade">
                                      <p:cBhvr>
                                        <p:cTn id="13" dur="500"/>
                                        <p:tgtEl>
                                          <p:spTgt spid="434">
                                            <p:txEl>
                                              <p:pRg st="2" end="2"/>
                                            </p:txEl>
                                          </p:spTgt>
                                        </p:tgtEl>
                                      </p:cBhvr>
                                    </p:animEffect>
                                  </p:childTnLst>
                                </p:cTn>
                              </p:par>
                              <p:par>
                                <p:cTn id="14" presetID="10" presetClass="entr" presetSubtype="0" fill="hold" grpId="1" nodeType="withEffect">
                                  <p:stCondLst>
                                    <p:cond delay="0"/>
                                  </p:stCondLst>
                                  <p:iterate>
                                    <p:tmAbs val="0"/>
                                  </p:iterate>
                                  <p:childTnLst>
                                    <p:set>
                                      <p:cBhvr>
                                        <p:cTn id="15" fill="hold"/>
                                        <p:tgtEl>
                                          <p:spTgt spid="434">
                                            <p:txEl>
                                              <p:pRg st="4" end="4"/>
                                            </p:txEl>
                                          </p:spTgt>
                                        </p:tgtEl>
                                        <p:attrNameLst>
                                          <p:attrName>style.visibility</p:attrName>
                                        </p:attrNameLst>
                                      </p:cBhvr>
                                      <p:to>
                                        <p:strVal val="visible"/>
                                      </p:to>
                                    </p:set>
                                    <p:animEffect transition="in" filter="fade">
                                      <p:cBhvr>
                                        <p:cTn id="16" dur="500"/>
                                        <p:tgtEl>
                                          <p:spTgt spid="434">
                                            <p:txEl>
                                              <p:pRg st="4" end="4"/>
                                            </p:txEl>
                                          </p:spTgt>
                                        </p:tgtEl>
                                      </p:cBhvr>
                                    </p:animEffect>
                                  </p:childTnLst>
                                </p:cTn>
                              </p:par>
                            </p:childTnLst>
                          </p:cTn>
                        </p:par>
                        <p:par>
                          <p:cTn id="17" fill="hold">
                            <p:stCondLst>
                              <p:cond delay="500"/>
                            </p:stCondLst>
                            <p:childTnLst>
                              <p:par>
                                <p:cTn id="18" presetID="10" presetClass="entr" presetSubtype="0" fill="hold" grpId="1" nodeType="afterEffect">
                                  <p:stCondLst>
                                    <p:cond delay="0"/>
                                  </p:stCondLst>
                                  <p:iterate>
                                    <p:tmAbs val="0"/>
                                  </p:iterate>
                                  <p:childTnLst>
                                    <p:set>
                                      <p:cBhvr>
                                        <p:cTn id="19" fill="hold"/>
                                        <p:tgtEl>
                                          <p:spTgt spid="434">
                                            <p:txEl>
                                              <p:pRg st="5" end="5"/>
                                            </p:txEl>
                                          </p:spTgt>
                                        </p:tgtEl>
                                        <p:attrNameLst>
                                          <p:attrName>style.visibility</p:attrName>
                                        </p:attrNameLst>
                                      </p:cBhvr>
                                      <p:to>
                                        <p:strVal val="visible"/>
                                      </p:to>
                                    </p:set>
                                    <p:animEffect transition="in" filter="fade">
                                      <p:cBhvr>
                                        <p:cTn id="20" dur="500"/>
                                        <p:tgtEl>
                                          <p:spTgt spid="434">
                                            <p:txEl>
                                              <p:pRg st="5" end="5"/>
                                            </p:txEl>
                                          </p:spTgt>
                                        </p:tgtEl>
                                      </p:cBhvr>
                                    </p:animEffect>
                                  </p:childTnLst>
                                </p:cTn>
                              </p:par>
                            </p:childTnLst>
                          </p:cTn>
                        </p:par>
                        <p:par>
                          <p:cTn id="21" fill="hold">
                            <p:stCondLst>
                              <p:cond delay="1000"/>
                            </p:stCondLst>
                            <p:childTnLst>
                              <p:par>
                                <p:cTn id="22" presetID="10" presetClass="entr" presetSubtype="0" fill="hold" grpId="1" nodeType="afterEffect">
                                  <p:stCondLst>
                                    <p:cond delay="0"/>
                                  </p:stCondLst>
                                  <p:iterate>
                                    <p:tmAbs val="0"/>
                                  </p:iterate>
                                  <p:childTnLst>
                                    <p:set>
                                      <p:cBhvr>
                                        <p:cTn id="23" fill="hold"/>
                                        <p:tgtEl>
                                          <p:spTgt spid="434">
                                            <p:txEl>
                                              <p:pRg st="6" end="6"/>
                                            </p:txEl>
                                          </p:spTgt>
                                        </p:tgtEl>
                                        <p:attrNameLst>
                                          <p:attrName>style.visibility</p:attrName>
                                        </p:attrNameLst>
                                      </p:cBhvr>
                                      <p:to>
                                        <p:strVal val="visible"/>
                                      </p:to>
                                    </p:set>
                                    <p:animEffect transition="in" filter="fade">
                                      <p:cBhvr>
                                        <p:cTn id="24" dur="500"/>
                                        <p:tgtEl>
                                          <p:spTgt spid="434">
                                            <p:txEl>
                                              <p:pRg st="6" end="6"/>
                                            </p:txEl>
                                          </p:spTgt>
                                        </p:tgtEl>
                                      </p:cBhvr>
                                    </p:animEffect>
                                  </p:childTnLst>
                                </p:cTn>
                              </p:par>
                            </p:childTnLst>
                          </p:cTn>
                        </p:par>
                        <p:par>
                          <p:cTn id="25" fill="hold">
                            <p:stCondLst>
                              <p:cond delay="1500"/>
                            </p:stCondLst>
                            <p:childTnLst>
                              <p:par>
                                <p:cTn id="26" presetID="10" presetClass="entr" presetSubtype="0" fill="hold" grpId="1" nodeType="afterEffect">
                                  <p:stCondLst>
                                    <p:cond delay="0"/>
                                  </p:stCondLst>
                                  <p:iterate>
                                    <p:tmAbs val="0"/>
                                  </p:iterate>
                                  <p:childTnLst>
                                    <p:set>
                                      <p:cBhvr>
                                        <p:cTn id="27" fill="hold"/>
                                        <p:tgtEl>
                                          <p:spTgt spid="434">
                                            <p:txEl>
                                              <p:pRg st="7" end="7"/>
                                            </p:txEl>
                                          </p:spTgt>
                                        </p:tgtEl>
                                        <p:attrNameLst>
                                          <p:attrName>style.visibility</p:attrName>
                                        </p:attrNameLst>
                                      </p:cBhvr>
                                      <p:to>
                                        <p:strVal val="visible"/>
                                      </p:to>
                                    </p:set>
                                    <p:animEffect transition="in" filter="fade">
                                      <p:cBhvr>
                                        <p:cTn id="28" dur="500"/>
                                        <p:tgtEl>
                                          <p:spTgt spid="434">
                                            <p:txEl>
                                              <p:pRg st="7" end="7"/>
                                            </p:txEl>
                                          </p:spTgt>
                                        </p:tgtEl>
                                      </p:cBhvr>
                                    </p:animEffect>
                                  </p:childTnLst>
                                </p:cTn>
                              </p:par>
                            </p:childTnLst>
                          </p:cTn>
                        </p:par>
                        <p:par>
                          <p:cTn id="29" fill="hold">
                            <p:stCondLst>
                              <p:cond delay="2000"/>
                            </p:stCondLst>
                            <p:childTnLst>
                              <p:par>
                                <p:cTn id="30" presetID="10" presetClass="entr" presetSubtype="0" fill="hold" grpId="1" nodeType="afterEffect">
                                  <p:stCondLst>
                                    <p:cond delay="0"/>
                                  </p:stCondLst>
                                  <p:iterate>
                                    <p:tmAbs val="0"/>
                                  </p:iterate>
                                  <p:childTnLst>
                                    <p:set>
                                      <p:cBhvr>
                                        <p:cTn id="31" fill="hold"/>
                                        <p:tgtEl>
                                          <p:spTgt spid="434">
                                            <p:txEl>
                                              <p:pRg st="9" end="9"/>
                                            </p:txEl>
                                          </p:spTgt>
                                        </p:tgtEl>
                                        <p:attrNameLst>
                                          <p:attrName>style.visibility</p:attrName>
                                        </p:attrNameLst>
                                      </p:cBhvr>
                                      <p:to>
                                        <p:strVal val="visible"/>
                                      </p:to>
                                    </p:set>
                                    <p:animEffect transition="in" filter="fade">
                                      <p:cBhvr>
                                        <p:cTn id="32" dur="500"/>
                                        <p:tgtEl>
                                          <p:spTgt spid="434">
                                            <p:txEl>
                                              <p:pRg st="9" end="9"/>
                                            </p:txEl>
                                          </p:spTgt>
                                        </p:tgtEl>
                                      </p:cBhvr>
                                    </p:animEffect>
                                  </p:childTnLst>
                                </p:cTn>
                              </p:par>
                            </p:childTnLst>
                          </p:cTn>
                        </p:par>
                        <p:par>
                          <p:cTn id="33" fill="hold">
                            <p:stCondLst>
                              <p:cond delay="2500"/>
                            </p:stCondLst>
                            <p:childTnLst>
                              <p:par>
                                <p:cTn id="34" presetID="10" presetClass="entr" presetSubtype="0" fill="hold" grpId="1" nodeType="afterEffect">
                                  <p:stCondLst>
                                    <p:cond delay="0"/>
                                  </p:stCondLst>
                                  <p:iterate>
                                    <p:tmAbs val="0"/>
                                  </p:iterate>
                                  <p:childTnLst>
                                    <p:set>
                                      <p:cBhvr>
                                        <p:cTn id="35" fill="hold"/>
                                        <p:tgtEl>
                                          <p:spTgt spid="434">
                                            <p:txEl>
                                              <p:pRg st="10" end="10"/>
                                            </p:txEl>
                                          </p:spTgt>
                                        </p:tgtEl>
                                        <p:attrNameLst>
                                          <p:attrName>style.visibility</p:attrName>
                                        </p:attrNameLst>
                                      </p:cBhvr>
                                      <p:to>
                                        <p:strVal val="visible"/>
                                      </p:to>
                                    </p:set>
                                    <p:animEffect transition="in" filter="fade">
                                      <p:cBhvr>
                                        <p:cTn id="36" dur="500"/>
                                        <p:tgtEl>
                                          <p:spTgt spid="434">
                                            <p:txEl>
                                              <p:pRg st="10" end="10"/>
                                            </p:txEl>
                                          </p:spTgt>
                                        </p:tgtEl>
                                      </p:cBhvr>
                                    </p:animEffect>
                                  </p:childTnLst>
                                </p:cTn>
                              </p:par>
                            </p:childTnLst>
                          </p:cTn>
                        </p:par>
                        <p:par>
                          <p:cTn id="37" fill="hold">
                            <p:stCondLst>
                              <p:cond delay="3000"/>
                            </p:stCondLst>
                            <p:childTnLst>
                              <p:par>
                                <p:cTn id="38" presetID="10" presetClass="entr" presetSubtype="0" fill="hold" grpId="1" nodeType="afterEffect">
                                  <p:stCondLst>
                                    <p:cond delay="0"/>
                                  </p:stCondLst>
                                  <p:iterate>
                                    <p:tmAbs val="0"/>
                                  </p:iterate>
                                  <p:childTnLst>
                                    <p:set>
                                      <p:cBhvr>
                                        <p:cTn id="39" fill="hold"/>
                                        <p:tgtEl>
                                          <p:spTgt spid="434">
                                            <p:txEl>
                                              <p:pRg st="11" end="11"/>
                                            </p:txEl>
                                          </p:spTgt>
                                        </p:tgtEl>
                                        <p:attrNameLst>
                                          <p:attrName>style.visibility</p:attrName>
                                        </p:attrNameLst>
                                      </p:cBhvr>
                                      <p:to>
                                        <p:strVal val="visible"/>
                                      </p:to>
                                    </p:set>
                                    <p:animEffect transition="in" filter="fade">
                                      <p:cBhvr>
                                        <p:cTn id="40" dur="500"/>
                                        <p:tgtEl>
                                          <p:spTgt spid="43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1" build="p" bldLvl="5"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Google Shape;375;p34"/>
          <p:cNvSpPr txBox="1">
            <a:spLocks noGrp="1"/>
          </p:cNvSpPr>
          <p:nvPr>
            <p:ph type="title"/>
          </p:nvPr>
        </p:nvSpPr>
        <p:spPr>
          <a:xfrm>
            <a:off x="398688" y="404829"/>
            <a:ext cx="8298634" cy="637202"/>
          </a:xfrm>
          <a:prstGeom prst="rect">
            <a:avLst/>
          </a:prstGeom>
        </p:spPr>
        <p:txBody>
          <a:bodyPr/>
          <a:lstStyle>
            <a:lvl1pPr algn="ctr">
              <a:defRPr b="0">
                <a:latin typeface="Avenir"/>
                <a:ea typeface="Avenir"/>
                <a:cs typeface="Avenir"/>
                <a:sym typeface="Avenir Roman"/>
              </a:defRPr>
            </a:lvl1pPr>
          </a:lstStyle>
          <a:p>
            <a:r>
              <a:rPr lang="it-IT" dirty="0" err="1">
                <a:solidFill>
                  <a:srgbClr val="F28E00"/>
                </a:solidFill>
                <a:latin typeface="Georgia" panose="02040502050405020303" pitchFamily="18" charset="0"/>
              </a:rPr>
              <a:t>Desenvolvimento</a:t>
            </a:r>
            <a:r>
              <a:rPr lang="it-IT" dirty="0">
                <a:solidFill>
                  <a:srgbClr val="F28E00"/>
                </a:solidFill>
                <a:latin typeface="Georgia" panose="02040502050405020303" pitchFamily="18" charset="0"/>
              </a:rPr>
              <a:t> de la </a:t>
            </a:r>
            <a:r>
              <a:rPr lang="it-IT" dirty="0" err="1">
                <a:solidFill>
                  <a:srgbClr val="F28E00"/>
                </a:solidFill>
                <a:latin typeface="Georgia" panose="02040502050405020303" pitchFamily="18" charset="0"/>
              </a:rPr>
              <a:t>etapa</a:t>
            </a:r>
            <a:r>
              <a:rPr lang="it-IT" dirty="0">
                <a:solidFill>
                  <a:srgbClr val="F28E00"/>
                </a:solidFill>
                <a:latin typeface="Georgia" panose="02040502050405020303" pitchFamily="18" charset="0"/>
              </a:rPr>
              <a:t> diocesana</a:t>
            </a:r>
            <a:endParaRPr b="1" dirty="0">
              <a:solidFill>
                <a:srgbClr val="F28E00"/>
              </a:solidFill>
              <a:latin typeface="Georgia" panose="02040502050405020303" pitchFamily="18" charset="0"/>
            </a:endParaRPr>
          </a:p>
        </p:txBody>
      </p:sp>
      <p:sp>
        <p:nvSpPr>
          <p:cNvPr id="437" name="Google Shape;376;p34"/>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38" name="Google Shape;377;p34"/>
          <p:cNvSpPr/>
          <p:nvPr/>
        </p:nvSpPr>
        <p:spPr>
          <a:xfrm>
            <a:off x="3357119" y="4754409"/>
            <a:ext cx="2186401" cy="1"/>
          </a:xfrm>
          <a:prstGeom prst="line">
            <a:avLst/>
          </a:prstGeom>
          <a:ln w="28575">
            <a:solidFill>
              <a:schemeClr val="accent1"/>
            </a:solidFill>
            <a:prstDash val="dot"/>
          </a:ln>
        </p:spPr>
        <p:txBody>
          <a:bodyPr lIns="45719" rIns="45719"/>
          <a:lstStyle/>
          <a:p>
            <a:endParaRPr/>
          </a:p>
        </p:txBody>
      </p:sp>
      <p:sp>
        <p:nvSpPr>
          <p:cNvPr id="439" name="Google Shape;378;p34"/>
          <p:cNvSpPr txBox="1">
            <a:spLocks noGrp="1"/>
          </p:cNvSpPr>
          <p:nvPr>
            <p:ph type="body" idx="1"/>
          </p:nvPr>
        </p:nvSpPr>
        <p:spPr>
          <a:xfrm>
            <a:off x="496859" y="1105084"/>
            <a:ext cx="8201091" cy="3400009"/>
          </a:xfrm>
          <a:prstGeom prst="rect">
            <a:avLst/>
          </a:prstGeom>
        </p:spPr>
        <p:txBody>
          <a:bodyPr anchor="ctr">
            <a:normAutofit/>
          </a:bodyPr>
          <a:lstStyle/>
          <a:p>
            <a:pPr marL="438911" indent="-292607" defTabSz="877823">
              <a:lnSpc>
                <a:spcPct val="103500"/>
              </a:lnSpc>
              <a:buClr>
                <a:schemeClr val="accent1"/>
              </a:buClr>
              <a:buSzPct val="81081"/>
              <a:buFont typeface="Helvetica Neue"/>
              <a:buChar char="●"/>
              <a:defRPr sz="1344">
                <a:solidFill>
                  <a:srgbClr val="006600"/>
                </a:solidFill>
                <a:latin typeface="Avenir"/>
                <a:ea typeface="Avenir"/>
                <a:cs typeface="Avenir"/>
                <a:sym typeface="Avenir Roman"/>
              </a:defRPr>
            </a:pPr>
            <a:r>
              <a:rPr lang="es-ES" sz="1400" b="1" dirty="0">
                <a:solidFill>
                  <a:srgbClr val="006600"/>
                </a:solidFill>
                <a:latin typeface="Georgia" panose="02040502050405020303" pitchFamily="18" charset="0"/>
                <a:ea typeface="Avenir"/>
                <a:cs typeface="Avenir"/>
              </a:rPr>
              <a:t>Responsables</a:t>
            </a:r>
            <a:r>
              <a:rPr lang="es-ES" sz="1400" b="1" dirty="0" smtClean="0">
                <a:solidFill>
                  <a:srgbClr val="006600"/>
                </a:solidFill>
                <a:latin typeface="Georgia" panose="02040502050405020303" pitchFamily="18" charset="0"/>
                <a:ea typeface="Avenir"/>
                <a:cs typeface="Avenir"/>
              </a:rPr>
              <a:t>:</a:t>
            </a:r>
            <a:endParaRPr b="1" dirty="0" smtClean="0">
              <a:solidFill>
                <a:srgbClr val="000000"/>
              </a:solidFill>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smtClean="0">
                <a:solidFill>
                  <a:srgbClr val="000000"/>
                </a:solidFill>
                <a:latin typeface="Georgia" panose="02040502050405020303" pitchFamily="18" charset="0"/>
                <a:ea typeface="Avenir"/>
                <a:cs typeface="Avenir"/>
              </a:rPr>
              <a:t>El </a:t>
            </a:r>
            <a:r>
              <a:rPr lang="es-ES" sz="1400" dirty="0">
                <a:solidFill>
                  <a:srgbClr val="000000"/>
                </a:solidFill>
                <a:latin typeface="Georgia" panose="02040502050405020303" pitchFamily="18" charset="0"/>
                <a:ea typeface="Avenir"/>
                <a:cs typeface="Avenir"/>
              </a:rPr>
              <a:t>Pueblo de Dios, llamado a </a:t>
            </a:r>
            <a:r>
              <a:rPr lang="es-ES" sz="1400" dirty="0" smtClean="0">
                <a:solidFill>
                  <a:srgbClr val="000000"/>
                </a:solidFill>
                <a:latin typeface="Georgia" panose="02040502050405020303" pitchFamily="18" charset="0"/>
                <a:ea typeface="Avenir"/>
                <a:cs typeface="Avenir"/>
              </a:rPr>
              <a:t>participar</a:t>
            </a:r>
            <a:endParaRPr dirty="0" smtClean="0">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smtClean="0">
                <a:solidFill>
                  <a:srgbClr val="000000"/>
                </a:solidFill>
                <a:latin typeface="Georgia" panose="02040502050405020303" pitchFamily="18" charset="0"/>
                <a:ea typeface="Avenir"/>
                <a:cs typeface="Avenir"/>
              </a:rPr>
              <a:t>El </a:t>
            </a:r>
            <a:r>
              <a:rPr lang="es-ES" sz="1400" dirty="0">
                <a:solidFill>
                  <a:srgbClr val="000000"/>
                </a:solidFill>
                <a:latin typeface="Georgia" panose="02040502050405020303" pitchFamily="18" charset="0"/>
                <a:ea typeface="Avenir"/>
                <a:cs typeface="Avenir"/>
              </a:rPr>
              <a:t>Obispo diocesano, responsable del proceso de discernimiento</a:t>
            </a: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a:solidFill>
                  <a:srgbClr val="000000"/>
                </a:solidFill>
                <a:latin typeface="Georgia" panose="02040502050405020303" pitchFamily="18" charset="0"/>
                <a:ea typeface="Avenir"/>
                <a:cs typeface="Avenir"/>
              </a:rPr>
              <a:t>El Equipo Sinodal, que coordina y anima</a:t>
            </a: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a:solidFill>
                  <a:srgbClr val="000000"/>
                </a:solidFill>
                <a:latin typeface="Georgia" panose="02040502050405020303" pitchFamily="18" charset="0"/>
                <a:ea typeface="Avenir"/>
                <a:cs typeface="Avenir"/>
              </a:rPr>
              <a:t>Los párrocos, que deben hacer posible la participación desde las parroquias</a:t>
            </a: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endParaRPr dirty="0" smtClean="0">
              <a:latin typeface="Georgia" panose="02040502050405020303" pitchFamily="18" charset="0"/>
              <a:ea typeface="Helvetica Neue"/>
              <a:cs typeface="Helvetica Neue"/>
              <a:sym typeface="Helvetica Neue"/>
            </a:endParaRPr>
          </a:p>
          <a:p>
            <a:pPr marL="438911" indent="-292607" defTabSz="877823">
              <a:lnSpc>
                <a:spcPct val="103500"/>
              </a:lnSpc>
              <a:buClr>
                <a:schemeClr val="accent1"/>
              </a:buClr>
              <a:buSzPct val="81081"/>
              <a:buFont typeface="Helvetica Neue"/>
              <a:buChar char="●"/>
              <a:defRPr sz="1344">
                <a:solidFill>
                  <a:srgbClr val="850E33"/>
                </a:solidFill>
                <a:latin typeface="Avenir"/>
                <a:ea typeface="Avenir"/>
                <a:cs typeface="Avenir"/>
                <a:sym typeface="Avenir Roman"/>
              </a:defRPr>
            </a:pPr>
            <a:r>
              <a:rPr b="1" dirty="0" smtClean="0">
                <a:latin typeface="Georgia" panose="02040502050405020303" pitchFamily="18" charset="0"/>
              </a:rPr>
              <a:t>Materia</a:t>
            </a:r>
            <a:r>
              <a:rPr lang="it-IT" b="1" dirty="0" smtClean="0">
                <a:latin typeface="Georgia" panose="02040502050405020303" pitchFamily="18" charset="0"/>
              </a:rPr>
              <a:t>le</a:t>
            </a:r>
            <a:r>
              <a:rPr b="1" dirty="0" smtClean="0">
                <a:latin typeface="Georgia" panose="02040502050405020303" pitchFamily="18" charset="0"/>
              </a:rPr>
              <a:t>s:</a:t>
            </a:r>
            <a:endParaRPr b="1" dirty="0" smtClean="0">
              <a:solidFill>
                <a:srgbClr val="000000"/>
              </a:solidFill>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a:solidFill>
                  <a:srgbClr val="000000"/>
                </a:solidFill>
                <a:latin typeface="Georgia" panose="02040502050405020303" pitchFamily="18" charset="0"/>
                <a:ea typeface="Avenir"/>
                <a:cs typeface="Avenir"/>
              </a:rPr>
              <a:t>Los 10 núcleos temáticos del Documento Preparatorio</a:t>
            </a: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a:solidFill>
                  <a:srgbClr val="000000"/>
                </a:solidFill>
                <a:latin typeface="Georgia" panose="02040502050405020303" pitchFamily="18" charset="0"/>
                <a:ea typeface="Avenir"/>
                <a:cs typeface="Avenir"/>
              </a:rPr>
              <a:t>Lo que cada diócesis pueda preparar</a:t>
            </a: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endParaRPr dirty="0" smtClean="0">
              <a:latin typeface="Georgia" panose="02040502050405020303" pitchFamily="18" charset="0"/>
              <a:ea typeface="Helvetica Neue"/>
              <a:cs typeface="Helvetica Neue"/>
              <a:sym typeface="Helvetica Neue"/>
            </a:endParaRPr>
          </a:p>
          <a:p>
            <a:pPr marL="438911" indent="-292607" defTabSz="877823">
              <a:lnSpc>
                <a:spcPct val="103500"/>
              </a:lnSpc>
              <a:buClr>
                <a:schemeClr val="accent1"/>
              </a:buClr>
              <a:buSzPct val="81081"/>
              <a:buFont typeface="Helvetica Neue"/>
              <a:buChar char="●"/>
              <a:defRPr sz="1344">
                <a:solidFill>
                  <a:srgbClr val="008186"/>
                </a:solidFill>
                <a:latin typeface="Avenir"/>
                <a:ea typeface="Avenir"/>
                <a:cs typeface="Avenir"/>
                <a:sym typeface="Avenir Roman"/>
              </a:defRPr>
            </a:pPr>
            <a:r>
              <a:rPr b="1" dirty="0" smtClean="0">
                <a:latin typeface="Georgia" panose="02040502050405020303" pitchFamily="18" charset="0"/>
              </a:rPr>
              <a:t>A </a:t>
            </a:r>
            <a:r>
              <a:rPr b="1" dirty="0" err="1" smtClean="0">
                <a:latin typeface="Georgia" panose="02040502050405020303" pitchFamily="18" charset="0"/>
              </a:rPr>
              <a:t>te</a:t>
            </a:r>
            <a:r>
              <a:rPr lang="it-IT" b="1" dirty="0" err="1" smtClean="0">
                <a:latin typeface="Georgia" panose="02040502050405020303" pitchFamily="18" charset="0"/>
              </a:rPr>
              <a:t>ner</a:t>
            </a:r>
            <a:r>
              <a:rPr lang="it-IT" b="1" dirty="0" smtClean="0">
                <a:latin typeface="Georgia" panose="02040502050405020303" pitchFamily="18" charset="0"/>
              </a:rPr>
              <a:t> en </a:t>
            </a:r>
            <a:r>
              <a:rPr b="1" dirty="0" smtClean="0">
                <a:latin typeface="Georgia" panose="02040502050405020303" pitchFamily="18" charset="0"/>
              </a:rPr>
              <a:t>c</a:t>
            </a:r>
            <a:r>
              <a:rPr lang="it-IT" b="1" dirty="0" err="1" smtClean="0">
                <a:latin typeface="Georgia" panose="02040502050405020303" pitchFamily="18" charset="0"/>
              </a:rPr>
              <a:t>ue</a:t>
            </a:r>
            <a:r>
              <a:rPr b="1" dirty="0" err="1" smtClean="0">
                <a:latin typeface="Georgia" panose="02040502050405020303" pitchFamily="18" charset="0"/>
              </a:rPr>
              <a:t>nta</a:t>
            </a:r>
            <a:r>
              <a:rPr b="1" dirty="0" smtClean="0">
                <a:latin typeface="Georgia" panose="02040502050405020303" pitchFamily="18" charset="0"/>
              </a:rPr>
              <a:t>:</a:t>
            </a:r>
            <a:endParaRPr b="1" dirty="0" smtClean="0">
              <a:solidFill>
                <a:srgbClr val="000000"/>
              </a:solidFill>
              <a:latin typeface="Georgia" panose="02040502050405020303" pitchFamily="18" charset="0"/>
              <a:ea typeface="Helvetica Neue"/>
              <a:cs typeface="Helvetica Neue"/>
              <a:sym typeface="Helvetica Neue"/>
            </a:endParaRP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smtClean="0">
                <a:solidFill>
                  <a:srgbClr val="000000"/>
                </a:solidFill>
                <a:latin typeface="Georgia" panose="02040502050405020303" pitchFamily="18" charset="0"/>
                <a:ea typeface="Avenir"/>
                <a:cs typeface="Avenir"/>
              </a:rPr>
              <a:t>No </a:t>
            </a:r>
            <a:r>
              <a:rPr lang="es-ES" sz="1400" dirty="0">
                <a:solidFill>
                  <a:srgbClr val="000000"/>
                </a:solidFill>
                <a:latin typeface="Georgia" panose="02040502050405020303" pitchFamily="18" charset="0"/>
                <a:ea typeface="Avenir"/>
                <a:cs typeface="Avenir"/>
              </a:rPr>
              <a:t>se trata de responder a un cuestionario o examen</a:t>
            </a:r>
          </a:p>
          <a:p>
            <a:pPr marL="877823" lvl="1" indent="-292607" defTabSz="877823">
              <a:lnSpc>
                <a:spcPct val="103500"/>
              </a:lnSpc>
              <a:buClr>
                <a:schemeClr val="accent1"/>
              </a:buClr>
              <a:buSzPct val="81081"/>
              <a:buFont typeface="Helvetica Neue"/>
              <a:buChar char="○"/>
              <a:defRPr sz="1344">
                <a:solidFill>
                  <a:srgbClr val="000000"/>
                </a:solidFill>
                <a:latin typeface="Avenir"/>
                <a:ea typeface="Avenir"/>
                <a:cs typeface="Avenir"/>
                <a:sym typeface="Avenir Roman"/>
              </a:defRPr>
            </a:pPr>
            <a:r>
              <a:rPr lang="es-ES" sz="1400" dirty="0" smtClean="0">
                <a:solidFill>
                  <a:srgbClr val="000000"/>
                </a:solidFill>
                <a:latin typeface="Georgia" panose="02040502050405020303" pitchFamily="18" charset="0"/>
                <a:ea typeface="Avenir"/>
                <a:cs typeface="Avenir"/>
              </a:rPr>
              <a:t>Todo </a:t>
            </a:r>
            <a:r>
              <a:rPr lang="es-ES" sz="1400" dirty="0">
                <a:solidFill>
                  <a:srgbClr val="000000"/>
                </a:solidFill>
                <a:latin typeface="Georgia" panose="02040502050405020303" pitchFamily="18" charset="0"/>
                <a:ea typeface="Avenir"/>
                <a:cs typeface="Avenir"/>
              </a:rPr>
              <a:t>material debe ayudar al diálogo y el </a:t>
            </a:r>
            <a:r>
              <a:rPr lang="es-ES" sz="1400" dirty="0" smtClean="0">
                <a:solidFill>
                  <a:srgbClr val="000000"/>
                </a:solidFill>
                <a:latin typeface="Georgia" panose="02040502050405020303" pitchFamily="18" charset="0"/>
                <a:ea typeface="Avenir"/>
                <a:cs typeface="Avenir"/>
              </a:rPr>
              <a:t>discernimiento</a:t>
            </a:r>
            <a:endParaRPr lang="en-CA" sz="1400" dirty="0">
              <a:solidFill>
                <a:srgbClr val="000000"/>
              </a:solidFill>
              <a:latin typeface="Georgia" panose="02040502050405020303" pitchFamily="18" charset="0"/>
              <a:ea typeface="Avenir"/>
              <a:cs typeface="Aveni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39">
                                            <p:bg/>
                                          </p:spTgt>
                                        </p:tgtEl>
                                        <p:attrNameLst>
                                          <p:attrName>style.visibility</p:attrName>
                                        </p:attrNameLst>
                                      </p:cBhvr>
                                      <p:to>
                                        <p:strVal val="visible"/>
                                      </p:to>
                                    </p:set>
                                    <p:animEffect transition="in" filter="fade">
                                      <p:cBhvr>
                                        <p:cTn id="7" dur="500"/>
                                        <p:tgtEl>
                                          <p:spTgt spid="439">
                                            <p:bg/>
                                          </p:spTgt>
                                        </p:tgtEl>
                                      </p:cBhvr>
                                    </p:animEffect>
                                  </p:childTnLst>
                                </p:cTn>
                              </p:par>
                              <p:par>
                                <p:cTn id="8" presetID="10" presetClass="entr" presetSubtype="0" fill="hold" grpId="1" nodeType="withEffect">
                                  <p:stCondLst>
                                    <p:cond delay="0"/>
                                  </p:stCondLst>
                                  <p:iterate>
                                    <p:tmAbs val="0"/>
                                  </p:iterate>
                                  <p:childTnLst>
                                    <p:set>
                                      <p:cBhvr>
                                        <p:cTn id="9" fill="hold"/>
                                        <p:tgtEl>
                                          <p:spTgt spid="439">
                                            <p:txEl>
                                              <p:pRg st="0" end="0"/>
                                            </p:txEl>
                                          </p:spTgt>
                                        </p:tgtEl>
                                        <p:attrNameLst>
                                          <p:attrName>style.visibility</p:attrName>
                                        </p:attrNameLst>
                                      </p:cBhvr>
                                      <p:to>
                                        <p:strVal val="visible"/>
                                      </p:to>
                                    </p:set>
                                    <p:animEffect transition="in" filter="fade">
                                      <p:cBhvr>
                                        <p:cTn id="10" dur="500"/>
                                        <p:tgtEl>
                                          <p:spTgt spid="439">
                                            <p:txEl>
                                              <p:pRg st="0" end="0"/>
                                            </p:txEl>
                                          </p:spTgt>
                                        </p:tgtEl>
                                      </p:cBhvr>
                                    </p:animEffect>
                                  </p:childTnLst>
                                </p:cTn>
                              </p:par>
                            </p:childTnLst>
                          </p:cTn>
                        </p:par>
                        <p:par>
                          <p:cTn id="11" fill="hold">
                            <p:stCondLst>
                              <p:cond delay="500"/>
                            </p:stCondLst>
                            <p:childTnLst>
                              <p:par>
                                <p:cTn id="12" presetID="10" presetClass="entr" fill="hold" grpId="1" nodeType="afterEffect">
                                  <p:stCondLst>
                                    <p:cond delay="0"/>
                                  </p:stCondLst>
                                  <p:iterate>
                                    <p:tmAbs val="0"/>
                                  </p:iterate>
                                  <p:childTnLst>
                                    <p:set>
                                      <p:cBhvr>
                                        <p:cTn id="13" fill="hold"/>
                                        <p:tgtEl>
                                          <p:spTgt spid="439">
                                            <p:txEl>
                                              <p:pRg st="1" end="1"/>
                                            </p:txEl>
                                          </p:spTgt>
                                        </p:tgtEl>
                                        <p:attrNameLst>
                                          <p:attrName>style.visibility</p:attrName>
                                        </p:attrNameLst>
                                      </p:cBhvr>
                                      <p:to>
                                        <p:strVal val="visible"/>
                                      </p:to>
                                    </p:set>
                                    <p:animEffect transition="in" filter="fade">
                                      <p:cBhvr>
                                        <p:cTn id="14" dur="500"/>
                                        <p:tgtEl>
                                          <p:spTgt spid="439">
                                            <p:txEl>
                                              <p:pRg st="1" end="1"/>
                                            </p:txEl>
                                          </p:spTgt>
                                        </p:tgtEl>
                                      </p:cBhvr>
                                    </p:animEffect>
                                  </p:childTnLst>
                                </p:cTn>
                              </p:par>
                            </p:childTnLst>
                          </p:cTn>
                        </p:par>
                        <p:par>
                          <p:cTn id="15" fill="hold">
                            <p:stCondLst>
                              <p:cond delay="1000"/>
                            </p:stCondLst>
                            <p:childTnLst>
                              <p:par>
                                <p:cTn id="16" presetID="10" presetClass="entr" fill="hold" grpId="1" nodeType="afterEffect">
                                  <p:stCondLst>
                                    <p:cond delay="0"/>
                                  </p:stCondLst>
                                  <p:iterate>
                                    <p:tmAbs val="0"/>
                                  </p:iterate>
                                  <p:childTnLst>
                                    <p:set>
                                      <p:cBhvr>
                                        <p:cTn id="17" fill="hold"/>
                                        <p:tgtEl>
                                          <p:spTgt spid="439">
                                            <p:txEl>
                                              <p:pRg st="2" end="2"/>
                                            </p:txEl>
                                          </p:spTgt>
                                        </p:tgtEl>
                                        <p:attrNameLst>
                                          <p:attrName>style.visibility</p:attrName>
                                        </p:attrNameLst>
                                      </p:cBhvr>
                                      <p:to>
                                        <p:strVal val="visible"/>
                                      </p:to>
                                    </p:set>
                                    <p:animEffect transition="in" filter="fade">
                                      <p:cBhvr>
                                        <p:cTn id="18" dur="500"/>
                                        <p:tgtEl>
                                          <p:spTgt spid="439">
                                            <p:txEl>
                                              <p:pRg st="2" end="2"/>
                                            </p:txEl>
                                          </p:spTgt>
                                        </p:tgtEl>
                                      </p:cBhvr>
                                    </p:animEffect>
                                  </p:childTnLst>
                                </p:cTn>
                              </p:par>
                            </p:childTnLst>
                          </p:cTn>
                        </p:par>
                        <p:par>
                          <p:cTn id="19" fill="hold">
                            <p:stCondLst>
                              <p:cond delay="1500"/>
                            </p:stCondLst>
                            <p:childTnLst>
                              <p:par>
                                <p:cTn id="20" presetID="10" presetClass="entr" fill="hold" grpId="1" nodeType="afterEffect">
                                  <p:stCondLst>
                                    <p:cond delay="0"/>
                                  </p:stCondLst>
                                  <p:iterate>
                                    <p:tmAbs val="0"/>
                                  </p:iterate>
                                  <p:childTnLst>
                                    <p:set>
                                      <p:cBhvr>
                                        <p:cTn id="21" fill="hold"/>
                                        <p:tgtEl>
                                          <p:spTgt spid="439">
                                            <p:txEl>
                                              <p:pRg st="3" end="3"/>
                                            </p:txEl>
                                          </p:spTgt>
                                        </p:tgtEl>
                                        <p:attrNameLst>
                                          <p:attrName>style.visibility</p:attrName>
                                        </p:attrNameLst>
                                      </p:cBhvr>
                                      <p:to>
                                        <p:strVal val="visible"/>
                                      </p:to>
                                    </p:set>
                                    <p:animEffect transition="in" filter="fade">
                                      <p:cBhvr>
                                        <p:cTn id="22" dur="500"/>
                                        <p:tgtEl>
                                          <p:spTgt spid="439">
                                            <p:txEl>
                                              <p:pRg st="3" end="3"/>
                                            </p:txEl>
                                          </p:spTgt>
                                        </p:tgtEl>
                                      </p:cBhvr>
                                    </p:animEffect>
                                  </p:childTnLst>
                                </p:cTn>
                              </p:par>
                            </p:childTnLst>
                          </p:cTn>
                        </p:par>
                        <p:par>
                          <p:cTn id="23" fill="hold">
                            <p:stCondLst>
                              <p:cond delay="2000"/>
                            </p:stCondLst>
                            <p:childTnLst>
                              <p:par>
                                <p:cTn id="24" presetID="10" presetClass="entr" fill="hold" grpId="1" nodeType="afterEffect">
                                  <p:stCondLst>
                                    <p:cond delay="0"/>
                                  </p:stCondLst>
                                  <p:iterate>
                                    <p:tmAbs val="0"/>
                                  </p:iterate>
                                  <p:childTnLst>
                                    <p:set>
                                      <p:cBhvr>
                                        <p:cTn id="25" fill="hold"/>
                                        <p:tgtEl>
                                          <p:spTgt spid="439">
                                            <p:txEl>
                                              <p:pRg st="4" end="4"/>
                                            </p:txEl>
                                          </p:spTgt>
                                        </p:tgtEl>
                                        <p:attrNameLst>
                                          <p:attrName>style.visibility</p:attrName>
                                        </p:attrNameLst>
                                      </p:cBhvr>
                                      <p:to>
                                        <p:strVal val="visible"/>
                                      </p:to>
                                    </p:set>
                                    <p:animEffect transition="in" filter="fade">
                                      <p:cBhvr>
                                        <p:cTn id="26" dur="500"/>
                                        <p:tgtEl>
                                          <p:spTgt spid="439">
                                            <p:txEl>
                                              <p:pRg st="4" end="4"/>
                                            </p:txEl>
                                          </p:spTgt>
                                        </p:tgtEl>
                                      </p:cBhvr>
                                    </p:animEffect>
                                  </p:childTnLst>
                                </p:cTn>
                              </p:par>
                            </p:childTnLst>
                          </p:cTn>
                        </p:par>
                        <p:par>
                          <p:cTn id="27" fill="hold">
                            <p:stCondLst>
                              <p:cond delay="2500"/>
                            </p:stCondLst>
                            <p:childTnLst>
                              <p:par>
                                <p:cTn id="28" presetID="10" presetClass="entr" fill="hold" grpId="1" nodeType="afterEffect">
                                  <p:stCondLst>
                                    <p:cond delay="0"/>
                                  </p:stCondLst>
                                  <p:iterate>
                                    <p:tmAbs val="0"/>
                                  </p:iterate>
                                  <p:childTnLst>
                                    <p:set>
                                      <p:cBhvr>
                                        <p:cTn id="29" fill="hold"/>
                                        <p:tgtEl>
                                          <p:spTgt spid="439">
                                            <p:txEl>
                                              <p:pRg st="6" end="6"/>
                                            </p:txEl>
                                          </p:spTgt>
                                        </p:tgtEl>
                                        <p:attrNameLst>
                                          <p:attrName>style.visibility</p:attrName>
                                        </p:attrNameLst>
                                      </p:cBhvr>
                                      <p:to>
                                        <p:strVal val="visible"/>
                                      </p:to>
                                    </p:set>
                                    <p:animEffect transition="in" filter="fade">
                                      <p:cBhvr>
                                        <p:cTn id="30" dur="500"/>
                                        <p:tgtEl>
                                          <p:spTgt spid="439">
                                            <p:txEl>
                                              <p:pRg st="6" end="6"/>
                                            </p:txEl>
                                          </p:spTgt>
                                        </p:tgtEl>
                                      </p:cBhvr>
                                    </p:animEffect>
                                  </p:childTnLst>
                                </p:cTn>
                              </p:par>
                            </p:childTnLst>
                          </p:cTn>
                        </p:par>
                        <p:par>
                          <p:cTn id="31" fill="hold">
                            <p:stCondLst>
                              <p:cond delay="3000"/>
                            </p:stCondLst>
                            <p:childTnLst>
                              <p:par>
                                <p:cTn id="32" presetID="10" presetClass="entr" fill="hold" grpId="1" nodeType="afterEffect">
                                  <p:stCondLst>
                                    <p:cond delay="0"/>
                                  </p:stCondLst>
                                  <p:iterate>
                                    <p:tmAbs val="0"/>
                                  </p:iterate>
                                  <p:childTnLst>
                                    <p:set>
                                      <p:cBhvr>
                                        <p:cTn id="33" fill="hold"/>
                                        <p:tgtEl>
                                          <p:spTgt spid="439">
                                            <p:txEl>
                                              <p:pRg st="7" end="7"/>
                                            </p:txEl>
                                          </p:spTgt>
                                        </p:tgtEl>
                                        <p:attrNameLst>
                                          <p:attrName>style.visibility</p:attrName>
                                        </p:attrNameLst>
                                      </p:cBhvr>
                                      <p:to>
                                        <p:strVal val="visible"/>
                                      </p:to>
                                    </p:set>
                                    <p:animEffect transition="in" filter="fade">
                                      <p:cBhvr>
                                        <p:cTn id="34" dur="500"/>
                                        <p:tgtEl>
                                          <p:spTgt spid="439">
                                            <p:txEl>
                                              <p:pRg st="7" end="7"/>
                                            </p:txEl>
                                          </p:spTgt>
                                        </p:tgtEl>
                                      </p:cBhvr>
                                    </p:animEffect>
                                  </p:childTnLst>
                                </p:cTn>
                              </p:par>
                            </p:childTnLst>
                          </p:cTn>
                        </p:par>
                        <p:par>
                          <p:cTn id="35" fill="hold">
                            <p:stCondLst>
                              <p:cond delay="3500"/>
                            </p:stCondLst>
                            <p:childTnLst>
                              <p:par>
                                <p:cTn id="36" presetID="10" presetClass="entr" fill="hold" grpId="1" nodeType="afterEffect">
                                  <p:stCondLst>
                                    <p:cond delay="0"/>
                                  </p:stCondLst>
                                  <p:iterate>
                                    <p:tmAbs val="0"/>
                                  </p:iterate>
                                  <p:childTnLst>
                                    <p:set>
                                      <p:cBhvr>
                                        <p:cTn id="37" fill="hold"/>
                                        <p:tgtEl>
                                          <p:spTgt spid="439">
                                            <p:txEl>
                                              <p:pRg st="8" end="8"/>
                                            </p:txEl>
                                          </p:spTgt>
                                        </p:tgtEl>
                                        <p:attrNameLst>
                                          <p:attrName>style.visibility</p:attrName>
                                        </p:attrNameLst>
                                      </p:cBhvr>
                                      <p:to>
                                        <p:strVal val="visible"/>
                                      </p:to>
                                    </p:set>
                                    <p:animEffect transition="in" filter="fade">
                                      <p:cBhvr>
                                        <p:cTn id="38" dur="500"/>
                                        <p:tgtEl>
                                          <p:spTgt spid="439">
                                            <p:txEl>
                                              <p:pRg st="8" end="8"/>
                                            </p:txEl>
                                          </p:spTgt>
                                        </p:tgtEl>
                                      </p:cBhvr>
                                    </p:animEffect>
                                  </p:childTnLst>
                                </p:cTn>
                              </p:par>
                            </p:childTnLst>
                          </p:cTn>
                        </p:par>
                        <p:par>
                          <p:cTn id="39" fill="hold">
                            <p:stCondLst>
                              <p:cond delay="4000"/>
                            </p:stCondLst>
                            <p:childTnLst>
                              <p:par>
                                <p:cTn id="40" presetID="10" presetClass="entr" fill="hold" grpId="1" nodeType="afterEffect">
                                  <p:stCondLst>
                                    <p:cond delay="0"/>
                                  </p:stCondLst>
                                  <p:iterate>
                                    <p:tmAbs val="0"/>
                                  </p:iterate>
                                  <p:childTnLst>
                                    <p:set>
                                      <p:cBhvr>
                                        <p:cTn id="41" fill="hold"/>
                                        <p:tgtEl>
                                          <p:spTgt spid="439">
                                            <p:txEl>
                                              <p:pRg st="10" end="10"/>
                                            </p:txEl>
                                          </p:spTgt>
                                        </p:tgtEl>
                                        <p:attrNameLst>
                                          <p:attrName>style.visibility</p:attrName>
                                        </p:attrNameLst>
                                      </p:cBhvr>
                                      <p:to>
                                        <p:strVal val="visible"/>
                                      </p:to>
                                    </p:set>
                                    <p:animEffect transition="in" filter="fade">
                                      <p:cBhvr>
                                        <p:cTn id="42" dur="500"/>
                                        <p:tgtEl>
                                          <p:spTgt spid="439">
                                            <p:txEl>
                                              <p:pRg st="10" end="10"/>
                                            </p:txEl>
                                          </p:spTgt>
                                        </p:tgtEl>
                                      </p:cBhvr>
                                    </p:animEffect>
                                  </p:childTnLst>
                                </p:cTn>
                              </p:par>
                            </p:childTnLst>
                          </p:cTn>
                        </p:par>
                        <p:par>
                          <p:cTn id="43" fill="hold">
                            <p:stCondLst>
                              <p:cond delay="4500"/>
                            </p:stCondLst>
                            <p:childTnLst>
                              <p:par>
                                <p:cTn id="44" presetID="10" presetClass="entr" fill="hold" grpId="1" nodeType="afterEffect">
                                  <p:stCondLst>
                                    <p:cond delay="0"/>
                                  </p:stCondLst>
                                  <p:iterate>
                                    <p:tmAbs val="0"/>
                                  </p:iterate>
                                  <p:childTnLst>
                                    <p:set>
                                      <p:cBhvr>
                                        <p:cTn id="45" fill="hold"/>
                                        <p:tgtEl>
                                          <p:spTgt spid="439">
                                            <p:txEl>
                                              <p:pRg st="11" end="11"/>
                                            </p:txEl>
                                          </p:spTgt>
                                        </p:tgtEl>
                                        <p:attrNameLst>
                                          <p:attrName>style.visibility</p:attrName>
                                        </p:attrNameLst>
                                      </p:cBhvr>
                                      <p:to>
                                        <p:strVal val="visible"/>
                                      </p:to>
                                    </p:set>
                                    <p:animEffect transition="in" filter="fade">
                                      <p:cBhvr>
                                        <p:cTn id="46" dur="500"/>
                                        <p:tgtEl>
                                          <p:spTgt spid="439">
                                            <p:txEl>
                                              <p:pRg st="11" end="11"/>
                                            </p:txEl>
                                          </p:spTgt>
                                        </p:tgtEl>
                                      </p:cBhvr>
                                    </p:animEffect>
                                  </p:childTnLst>
                                </p:cTn>
                              </p:par>
                            </p:childTnLst>
                          </p:cTn>
                        </p:par>
                        <p:par>
                          <p:cTn id="47" fill="hold">
                            <p:stCondLst>
                              <p:cond delay="5000"/>
                            </p:stCondLst>
                            <p:childTnLst>
                              <p:par>
                                <p:cTn id="48" presetID="10" presetClass="entr" fill="hold" grpId="1" nodeType="afterEffect">
                                  <p:stCondLst>
                                    <p:cond delay="0"/>
                                  </p:stCondLst>
                                  <p:iterate>
                                    <p:tmAbs val="0"/>
                                  </p:iterate>
                                  <p:childTnLst>
                                    <p:set>
                                      <p:cBhvr>
                                        <p:cTn id="49" fill="hold"/>
                                        <p:tgtEl>
                                          <p:spTgt spid="439">
                                            <p:txEl>
                                              <p:pRg st="12" end="12"/>
                                            </p:txEl>
                                          </p:spTgt>
                                        </p:tgtEl>
                                        <p:attrNameLst>
                                          <p:attrName>style.visibility</p:attrName>
                                        </p:attrNameLst>
                                      </p:cBhvr>
                                      <p:to>
                                        <p:strVal val="visible"/>
                                      </p:to>
                                    </p:set>
                                    <p:animEffect transition="in" filter="fade">
                                      <p:cBhvr>
                                        <p:cTn id="50" dur="500"/>
                                        <p:tgtEl>
                                          <p:spTgt spid="4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 grpId="1" build="p" bldLvl="5"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Google Shape;383;p35"/>
          <p:cNvSpPr txBox="1">
            <a:spLocks noGrp="1"/>
          </p:cNvSpPr>
          <p:nvPr>
            <p:ph type="sldNum" sz="quarter" idx="2"/>
          </p:nvPr>
        </p:nvSpPr>
        <p:spPr>
          <a:xfrm>
            <a:off x="8767370" y="4685836"/>
            <a:ext cx="308530"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3" name="Google Shape;388;p36" descr="Google Shape;388;p36"/>
          <p:cNvPicPr>
            <a:picLocks noChangeAspect="1"/>
          </p:cNvPicPr>
          <p:nvPr/>
        </p:nvPicPr>
        <p:blipFill>
          <a:blip r:embed="rId2"/>
          <a:srcRect l="45690" b="15505"/>
          <a:stretch>
            <a:fillRect/>
          </a:stretch>
        </p:blipFill>
        <p:spPr>
          <a:xfrm>
            <a:off x="-78225" y="1750711"/>
            <a:ext cx="3035650" cy="2434664"/>
          </a:xfrm>
          <a:prstGeom prst="rect">
            <a:avLst/>
          </a:prstGeom>
          <a:ln w="12700">
            <a:miter lim="400000"/>
          </a:ln>
        </p:spPr>
      </p:pic>
      <p:pic>
        <p:nvPicPr>
          <p:cNvPr id="444" name="Google Shape;389;p36" descr="Google Shape;389;p36"/>
          <p:cNvPicPr>
            <a:picLocks noChangeAspect="1"/>
          </p:cNvPicPr>
          <p:nvPr/>
        </p:nvPicPr>
        <p:blipFill>
          <a:blip r:embed="rId3"/>
          <a:srcRect b="28769"/>
          <a:stretch>
            <a:fillRect/>
          </a:stretch>
        </p:blipFill>
        <p:spPr>
          <a:xfrm>
            <a:off x="2215080" y="2938241"/>
            <a:ext cx="6263772" cy="2299885"/>
          </a:xfrm>
          <a:prstGeom prst="rect">
            <a:avLst/>
          </a:prstGeom>
          <a:ln w="12700">
            <a:miter lim="400000"/>
          </a:ln>
        </p:spPr>
      </p:pic>
      <p:pic>
        <p:nvPicPr>
          <p:cNvPr id="445" name="Google Shape;390;p36" descr="Google Shape;390;p36"/>
          <p:cNvPicPr>
            <a:picLocks noChangeAspect="1"/>
          </p:cNvPicPr>
          <p:nvPr/>
        </p:nvPicPr>
        <p:blipFill>
          <a:blip r:embed="rId2"/>
          <a:srcRect t="47943" r="9785"/>
          <a:stretch>
            <a:fillRect/>
          </a:stretch>
        </p:blipFill>
        <p:spPr>
          <a:xfrm>
            <a:off x="4225422" y="-67009"/>
            <a:ext cx="5042605" cy="1499986"/>
          </a:xfrm>
          <a:prstGeom prst="rect">
            <a:avLst/>
          </a:prstGeom>
          <a:ln w="12700">
            <a:miter lim="400000"/>
          </a:ln>
        </p:spPr>
      </p:pic>
      <p:sp>
        <p:nvSpPr>
          <p:cNvPr id="446" name="Google Shape;391;p36"/>
          <p:cNvSpPr txBox="1">
            <a:spLocks noGrp="1"/>
          </p:cNvSpPr>
          <p:nvPr>
            <p:ph type="title"/>
          </p:nvPr>
        </p:nvSpPr>
        <p:spPr>
          <a:xfrm>
            <a:off x="930584" y="2081749"/>
            <a:ext cx="7678240" cy="840300"/>
          </a:xfrm>
          <a:prstGeom prst="rect">
            <a:avLst/>
          </a:prstGeom>
        </p:spPr>
        <p:txBody>
          <a:bodyPr>
            <a:noAutofit/>
          </a:bodyPr>
          <a:lstStyle>
            <a:lvl1pPr>
              <a:defRPr sz="4400"/>
            </a:lvl1pPr>
          </a:lstStyle>
          <a:p>
            <a:r>
              <a:rPr lang="en" dirty="0">
                <a:latin typeface="Georgia" panose="02040502050405020303" pitchFamily="18" charset="0"/>
                <a:cs typeface="Arial" panose="020B0604020202020204" pitchFamily="34" charset="0"/>
              </a:rPr>
              <a:t>¡</a:t>
            </a:r>
            <a:r>
              <a:rPr lang="en" dirty="0">
                <a:latin typeface="Georgia" panose="02040502050405020303" pitchFamily="18" charset="0"/>
              </a:rPr>
              <a:t>Muchas gracias</a:t>
            </a:r>
            <a:r>
              <a:rPr lang="en" dirty="0">
                <a:solidFill>
                  <a:srgbClr val="DE8F32"/>
                </a:solidFill>
                <a:latin typeface="Georgia" panose="02040502050405020303" pitchFamily="18" charset="0"/>
              </a:rPr>
              <a:t>!</a:t>
            </a:r>
            <a:endParaRPr dirty="0">
              <a:latin typeface="Georgia" panose="02040502050405020303" pitchFamily="18" charset="0"/>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Google Shape;142;p4"/>
          <p:cNvSpPr txBox="1">
            <a:spLocks noGrp="1"/>
          </p:cNvSpPr>
          <p:nvPr>
            <p:ph type="title"/>
          </p:nvPr>
        </p:nvSpPr>
        <p:spPr>
          <a:xfrm>
            <a:off x="63378" y="182029"/>
            <a:ext cx="2031236" cy="1809639"/>
          </a:xfrm>
          <a:prstGeom prst="rect">
            <a:avLst/>
          </a:prstGeom>
        </p:spPr>
        <p:txBody>
          <a:bodyPr anchor="ctr">
            <a:normAutofit fontScale="90000"/>
          </a:bodyPr>
          <a:lstStyle>
            <a:lvl1pPr defTabSz="813816">
              <a:defRPr sz="2225" b="0">
                <a:latin typeface="Avenir"/>
                <a:ea typeface="Avenir"/>
                <a:cs typeface="Avenir"/>
                <a:sym typeface="Avenir Roman"/>
              </a:defRPr>
            </a:lvl1pPr>
          </a:lstStyle>
          <a:p>
            <a:pPr algn="ctr"/>
            <a:r>
              <a:rPr lang="es-ES" dirty="0">
                <a:latin typeface="Georgia" panose="02040502050405020303" pitchFamily="18" charset="0"/>
                <a:cs typeface="Avenir Book"/>
              </a:rPr>
              <a:t>Juntos, a la escucha del Espíritu Santo, dejémonos guiar por Dios</a:t>
            </a:r>
            <a:endParaRPr dirty="0">
              <a:latin typeface="Georgia" panose="02040502050405020303" pitchFamily="18" charset="0"/>
            </a:endParaRPr>
          </a:p>
        </p:txBody>
      </p:sp>
      <p:sp>
        <p:nvSpPr>
          <p:cNvPr id="282" name="Google Shape;143;p4"/>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83" name="Google Shape;144;p4"/>
          <p:cNvSpPr txBox="1"/>
          <p:nvPr/>
        </p:nvSpPr>
        <p:spPr>
          <a:xfrm>
            <a:off x="1848678" y="2640531"/>
            <a:ext cx="3352672" cy="276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699" tIns="45699" rIns="45699" bIns="45699" anchor="ctr">
            <a:spAutoFit/>
          </a:bodyPr>
          <a:lstStyle/>
          <a:p>
            <a:pPr>
              <a:defRPr sz="1200">
                <a:latin typeface="Avenir"/>
                <a:ea typeface="Avenir"/>
                <a:cs typeface="Avenir"/>
                <a:sym typeface="Avenir Roman"/>
              </a:defRPr>
            </a:pPr>
            <a:endParaRPr dirty="0">
              <a:latin typeface="Georgia" panose="02040502050405020303" pitchFamily="18" charset="0"/>
            </a:endParaRPr>
          </a:p>
        </p:txBody>
      </p:sp>
      <p:pic>
        <p:nvPicPr>
          <p:cNvPr id="6" name="Picture 2" descr="C:\Users\schibowski.l\Downloads\cathopic_149601619538903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30" r="-266"/>
          <a:stretch/>
        </p:blipFill>
        <p:spPr bwMode="auto">
          <a:xfrm>
            <a:off x="5307494" y="1"/>
            <a:ext cx="4181355"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031279" y="59760"/>
            <a:ext cx="3276215" cy="2893100"/>
          </a:xfrm>
          <a:prstGeom prst="rect">
            <a:avLst/>
          </a:prstGeom>
          <a:noFill/>
        </p:spPr>
        <p:txBody>
          <a:bodyPr wrap="square">
            <a:spAutoFit/>
          </a:bodyPr>
          <a:lstStyle/>
          <a:p>
            <a:r>
              <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rPr>
              <a:t>Estamos ante ti, Espíritu Santo, </a:t>
            </a:r>
          </a:p>
          <a:p>
            <a:r>
              <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rPr>
              <a:t>mientras nos reunimos en tu nombre. </a:t>
            </a:r>
          </a:p>
          <a:p>
            <a:r>
              <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rPr>
              <a:t>Contigo solo para guiarnos,</a:t>
            </a:r>
            <a:r>
              <a:rPr lang="es-MX" dirty="0">
                <a:solidFill>
                  <a:srgbClr val="F28E00"/>
                </a:solidFill>
                <a:latin typeface="Georgia" panose="02040502050405020303" pitchFamily="18" charset="0"/>
                <a:ea typeface="Calibri" panose="020F0502020204030204" pitchFamily="34" charset="0"/>
                <a:cs typeface="Times New Roman" panose="02020603050405020304" pitchFamily="18" charset="0"/>
              </a:rPr>
              <a:t> siéntete como en casa en nuestros corazones</a:t>
            </a:r>
            <a:r>
              <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rPr>
              <a:t>; enséñanos el camino que debemos seguir y cómo debemos seguirlo.</a:t>
            </a: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 </a:t>
            </a:r>
            <a:endParaRPr lang="en-CA"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lvl="0"/>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
            </a:r>
            <a:b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br>
            <a:r>
              <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rPr>
              <a:t>Somos débiles y pecadores; no permitas que fomentemos el desorden. No dejes que la ignorancia nos lleve por el camino equivocado ni que la parcialidad influya en nuestras acciones.</a:t>
            </a:r>
          </a:p>
        </p:txBody>
      </p:sp>
      <p:sp>
        <p:nvSpPr>
          <p:cNvPr id="4" name="Rettangolo 3"/>
          <p:cNvSpPr/>
          <p:nvPr/>
        </p:nvSpPr>
        <p:spPr>
          <a:xfrm>
            <a:off x="1168012" y="2945837"/>
            <a:ext cx="4138095" cy="2166940"/>
          </a:xfrm>
          <a:prstGeom prst="rect">
            <a:avLst/>
          </a:prstGeom>
        </p:spPr>
        <p:txBody>
          <a:bodyPr wrap="square">
            <a:spAutoFit/>
          </a:bodyPr>
          <a:lstStyle/>
          <a:p>
            <a:pPr defTabSz="269875">
              <a:lnSpc>
                <a:spcPct val="107000"/>
              </a:lnSpc>
            </a:pPr>
            <a:r>
              <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rPr>
              <a:t>Haz que conozcamos en Ti nuestra unidad para que caminemos juntos hacia la vida eterna y no nos desviemos del camino de la verdad y de lo que es justo. </a:t>
            </a:r>
          </a:p>
          <a:p>
            <a:pPr defTabSz="269875">
              <a:lnSpc>
                <a:spcPct val="107000"/>
              </a:lnSpc>
            </a:pPr>
            <a:endPar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defTabSz="269875">
              <a:lnSpc>
                <a:spcPct val="107000"/>
              </a:lnSpc>
            </a:pPr>
            <a:r>
              <a:rPr lang="es-ES" dirty="0">
                <a:solidFill>
                  <a:srgbClr val="F28E00"/>
                </a:solidFill>
                <a:latin typeface="Georgia" panose="02040502050405020303" pitchFamily="18" charset="0"/>
                <a:ea typeface="Calibri" panose="020F0502020204030204" pitchFamily="34" charset="0"/>
                <a:cs typeface="Times New Roman" panose="02020603050405020304" pitchFamily="18" charset="0"/>
              </a:rPr>
              <a:t>Todo esto te lo pedimos a Ti, que actúas en todo lugar y tiempo, en la comunión del Padre y del Hijo, por los siglos de los siglos. </a:t>
            </a:r>
            <a:r>
              <a:rPr lang="en-US" dirty="0">
                <a:solidFill>
                  <a:srgbClr val="F28E00"/>
                </a:solidFill>
                <a:latin typeface="Georgia" panose="02040502050405020303" pitchFamily="18" charset="0"/>
                <a:ea typeface="Calibri" panose="020F0502020204030204" pitchFamily="34" charset="0"/>
                <a:cs typeface="Times New Roman" panose="02020603050405020304" pitchFamily="18" charset="0"/>
              </a:rPr>
              <a:t>Amen.</a:t>
            </a:r>
            <a:endParaRPr lang="en-CA" dirty="0">
              <a:solidFill>
                <a:srgbClr val="F28E00"/>
              </a:solidFill>
              <a:latin typeface="Georgia" panose="02040502050405020303" pitchFamily="18" charset="0"/>
              <a:ea typeface="Calibri" panose="020F0502020204030204" pitchFamily="34" charset="0"/>
              <a:cs typeface="Times New Roman" panose="02020603050405020304" pitchFamily="18" charset="0"/>
            </a:endParaRPr>
          </a:p>
          <a:p>
            <a:pPr defTabSz="269875">
              <a:lnSpc>
                <a:spcPct val="107000"/>
              </a:lnSpc>
            </a:pPr>
            <a:r>
              <a:rPr lang="pt-BR" dirty="0">
                <a:solidFill>
                  <a:srgbClr val="F28E00"/>
                </a:solidFill>
                <a:latin typeface="Calibri" panose="020F0502020204030204" pitchFamily="34" charset="0"/>
                <a:ea typeface="Calibri" panose="020F0502020204030204" pitchFamily="34" charset="0"/>
                <a:cs typeface="Times New Roman" panose="02020603050405020304" pitchFamily="18" charset="0"/>
              </a:rPr>
              <a:t>	</a:t>
            </a:r>
            <a:endParaRPr lang="it-IT" dirty="0">
              <a:solidFill>
                <a:srgbClr val="F28E00"/>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Google Shape;150;p5"/>
          <p:cNvSpPr txBox="1">
            <a:spLocks noGrp="1"/>
          </p:cNvSpPr>
          <p:nvPr>
            <p:ph type="title"/>
          </p:nvPr>
        </p:nvSpPr>
        <p:spPr>
          <a:xfrm>
            <a:off x="763248" y="558776"/>
            <a:ext cx="7818436" cy="857251"/>
          </a:xfrm>
          <a:prstGeom prst="rect">
            <a:avLst/>
          </a:prstGeom>
        </p:spPr>
        <p:txBody>
          <a:bodyPr/>
          <a:lstStyle>
            <a:lvl1pPr>
              <a:defRPr b="0">
                <a:latin typeface="Avenir"/>
                <a:ea typeface="Avenir"/>
                <a:cs typeface="Avenir"/>
                <a:sym typeface="Avenir Roman"/>
              </a:defRPr>
            </a:lvl1pPr>
          </a:lstStyle>
          <a:p>
            <a:r>
              <a:rPr lang="es-ES" dirty="0" smtClean="0">
                <a:solidFill>
                  <a:srgbClr val="F28E00"/>
                </a:solidFill>
                <a:latin typeface="Georgia" panose="02040502050405020303" pitchFamily="18" charset="0"/>
              </a:rPr>
              <a:t>El </a:t>
            </a:r>
            <a:r>
              <a:rPr lang="es-ES" dirty="0">
                <a:solidFill>
                  <a:srgbClr val="F28E00"/>
                </a:solidFill>
                <a:latin typeface="Georgia" panose="02040502050405020303" pitchFamily="18" charset="0"/>
              </a:rPr>
              <a:t>desafío de la </a:t>
            </a:r>
            <a:r>
              <a:rPr lang="es-ES" dirty="0" err="1">
                <a:solidFill>
                  <a:srgbClr val="F28E00"/>
                </a:solidFill>
                <a:latin typeface="Georgia" panose="02040502050405020303" pitchFamily="18" charset="0"/>
              </a:rPr>
              <a:t>sinodalidad</a:t>
            </a:r>
            <a:endParaRPr dirty="0">
              <a:solidFill>
                <a:srgbClr val="F28E00"/>
              </a:solidFill>
              <a:latin typeface="Georgia" panose="02040502050405020303" pitchFamily="18" charset="0"/>
            </a:endParaRPr>
          </a:p>
        </p:txBody>
      </p:sp>
      <p:sp>
        <p:nvSpPr>
          <p:cNvPr id="286" name="Google Shape;151;p5"/>
          <p:cNvSpPr txBox="1">
            <a:spLocks noGrp="1"/>
          </p:cNvSpPr>
          <p:nvPr>
            <p:ph type="body" idx="1"/>
          </p:nvPr>
        </p:nvSpPr>
        <p:spPr>
          <a:xfrm>
            <a:off x="1115615" y="1267820"/>
            <a:ext cx="7787086" cy="3600451"/>
          </a:xfrm>
          <a:prstGeom prst="rect">
            <a:avLst/>
          </a:prstGeom>
        </p:spPr>
        <p:txBody>
          <a:bodyPr anchor="ctr"/>
          <a:lstStyle/>
          <a:p>
            <a:pPr marL="152400" indent="0" algn="just">
              <a:buNone/>
              <a:defRPr/>
            </a:pPr>
            <a:r>
              <a:rPr lang="es-ES" sz="2200" i="1" dirty="0">
                <a:latin typeface="Georgia" panose="02040502050405020303" pitchFamily="18" charset="0"/>
              </a:rPr>
              <a:t>Lo que el Señor nos pide, en cierto sentido, ya está contenido en la palabra "Sínodo". Caminar juntos - Laicos, Pastores, Obispo de Roma - es un concepto fácil de expresar con palabras, pero no tan fácil de poner en práctica</a:t>
            </a:r>
          </a:p>
          <a:p>
            <a:pPr marL="152400" indent="0" algn="r">
              <a:buNone/>
              <a:defRPr/>
            </a:pPr>
            <a:r>
              <a:rPr lang="en-US" sz="1100" i="1" dirty="0">
                <a:latin typeface="Georgia" panose="02040502050405020303" pitchFamily="18" charset="0"/>
              </a:rPr>
              <a:t>Papa Francisco</a:t>
            </a:r>
          </a:p>
          <a:p>
            <a:pPr marL="152400" indent="0" algn="r">
              <a:buNone/>
              <a:defRPr/>
            </a:pPr>
            <a:r>
              <a:rPr lang="es-ES" sz="1100" i="1" dirty="0">
                <a:latin typeface="Georgia" panose="02040502050405020303" pitchFamily="18" charset="0"/>
                <a:hlinkClick r:id="rId3"/>
              </a:rPr>
              <a:t>Discurso en la ceremonia de conmemoración del 50 Aniversario de la institución del Sínodo de los Obispos</a:t>
            </a:r>
            <a:endParaRPr lang="es-ES" sz="1100" i="1" dirty="0">
              <a:latin typeface="Georgia" panose="02040502050405020303" pitchFamily="18" charset="0"/>
            </a:endParaRPr>
          </a:p>
          <a:p>
            <a:pPr marL="152400" indent="0" algn="r">
              <a:buNone/>
              <a:defRPr/>
            </a:pPr>
            <a:r>
              <a:rPr lang="es-ES" i="1" dirty="0">
                <a:latin typeface="Georgia" panose="02040502050405020303" pitchFamily="18" charset="0"/>
              </a:rPr>
              <a:t>17 octubre 2015</a:t>
            </a:r>
            <a:endParaRPr lang="en-US" sz="1100" i="1" dirty="0">
              <a:latin typeface="Georgia" panose="02040502050405020303" pitchFamily="18" charset="0"/>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Google Shape;156;p6" descr="Google Shape;156;p6"/>
          <p:cNvPicPr>
            <a:picLocks noChangeAspect="1"/>
          </p:cNvPicPr>
          <p:nvPr/>
        </p:nvPicPr>
        <p:blipFill>
          <a:blip r:embed="rId3"/>
          <a:srcRect t="16666"/>
          <a:stretch>
            <a:fillRect/>
          </a:stretch>
        </p:blipFill>
        <p:spPr>
          <a:xfrm>
            <a:off x="0" y="-1"/>
            <a:ext cx="9220251" cy="5143499"/>
          </a:xfrm>
          <a:prstGeom prst="rect">
            <a:avLst/>
          </a:prstGeom>
          <a:ln w="12700">
            <a:miter lim="400000"/>
          </a:ln>
        </p:spPr>
      </p:pic>
      <p:sp>
        <p:nvSpPr>
          <p:cNvPr id="291" name="Google Shape;157;p6"/>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292" name="Google Shape;158;p6"/>
          <p:cNvSpPr txBox="1">
            <a:spLocks noGrp="1"/>
          </p:cNvSpPr>
          <p:nvPr>
            <p:ph type="body" idx="1"/>
          </p:nvPr>
        </p:nvSpPr>
        <p:spPr>
          <a:xfrm>
            <a:off x="406644" y="133182"/>
            <a:ext cx="8406902" cy="4782000"/>
          </a:xfrm>
          <a:prstGeom prst="rect">
            <a:avLst/>
          </a:prstGeom>
          <a:solidFill>
            <a:schemeClr val="bg1">
              <a:lumMod val="95000"/>
              <a:alpha val="46000"/>
            </a:schemeClr>
          </a:solidFill>
        </p:spPr>
        <p:txBody>
          <a:bodyPr anchor="ctr">
            <a:normAutofit lnSpcReduction="10000"/>
          </a:bodyPr>
          <a:lstStyle/>
          <a:p>
            <a:pPr marL="0" indent="140207" algn="just" defTabSz="841247">
              <a:lnSpc>
                <a:spcPct val="150000"/>
              </a:lnSpc>
              <a:buSzTx/>
              <a:buNone/>
              <a:defRPr sz="1288">
                <a:solidFill>
                  <a:srgbClr val="FFFFFF"/>
                </a:solidFill>
                <a:latin typeface="Avenir"/>
                <a:ea typeface="Avenir"/>
                <a:cs typeface="Avenir"/>
                <a:sym typeface="Avenir Roman"/>
              </a:defRPr>
            </a:pPr>
            <a:r>
              <a:rPr lang="es-ES" sz="1300" b="1" dirty="0" smtClean="0">
                <a:solidFill>
                  <a:schemeClr val="tx1"/>
                </a:solidFill>
                <a:latin typeface="Georgia" panose="02040502050405020303" pitchFamily="18" charset="0"/>
                <a:ea typeface="Avenir"/>
                <a:cs typeface="Avenir"/>
              </a:rPr>
              <a:t>La </a:t>
            </a:r>
            <a:r>
              <a:rPr lang="es-ES" sz="1300" b="1" dirty="0">
                <a:solidFill>
                  <a:schemeClr val="tx1"/>
                </a:solidFill>
                <a:latin typeface="Georgia" panose="02040502050405020303" pitchFamily="18" charset="0"/>
                <a:ea typeface="Avenir"/>
                <a:cs typeface="Avenir"/>
              </a:rPr>
              <a:t>Iglesia de Dios es convocada en Sínodo. El camino, cuyo título es «Por una Iglesia sinodal: comunión, participación y misión», se iniciará solemnemente el 9-10 de octubre del 2021 en Roma y el 17 de octubre siguiente en cada Iglesia particular. Una etapa fundamental será la celebración de la XVI Asamblea General Ordinaria del Sínodo de los Obispos, en el mes de octubre del 2023 , a la cual seguirá la fase de actuación, que implicará nuevamente a las Iglesias particulares (cf. EC, art. 19-21). Con esta convocatoria, el Papa Francisco invita a toda la Iglesia a interrogarse sobre un tema decisivo para su vida y su misión: «Precisamente el camino de la </a:t>
            </a:r>
            <a:r>
              <a:rPr lang="es-ES" sz="1300" b="1" dirty="0" err="1">
                <a:solidFill>
                  <a:schemeClr val="tx1"/>
                </a:solidFill>
                <a:latin typeface="Georgia" panose="02040502050405020303" pitchFamily="18" charset="0"/>
                <a:ea typeface="Avenir"/>
                <a:cs typeface="Avenir"/>
              </a:rPr>
              <a:t>sinodalidad</a:t>
            </a:r>
            <a:r>
              <a:rPr lang="es-ES" sz="1300" b="1" dirty="0">
                <a:solidFill>
                  <a:schemeClr val="tx1"/>
                </a:solidFill>
                <a:latin typeface="Georgia" panose="02040502050405020303" pitchFamily="18" charset="0"/>
                <a:ea typeface="Avenir"/>
                <a:cs typeface="Avenir"/>
              </a:rPr>
              <a:t> es el camino que Dios espera de la Iglesia del tercer milenio» . Este itinerario, que se sitúa en la línea de la renovación de la Iglesia propuesto por el Concilio Vaticano II, es un don y una tarea: caminando juntos, y juntos reflexionando sobre el camino recorrido, la Iglesia podrá aprender, a partir de lo que irá experimentando, cuáles son los procesos que pueden ayudarla a vivir la comunión, a realizar la participación y a abrirse a la misión. Nuestro “caminar juntos”, en efecto, es lo que mejor realiza y manifiesta la naturaleza de la Iglesia como Pueblo de Dios peregrino y misionero.</a:t>
            </a:r>
          </a:p>
          <a:p>
            <a:pPr marL="0" indent="140207" algn="just" defTabSz="841247">
              <a:lnSpc>
                <a:spcPct val="150000"/>
              </a:lnSpc>
              <a:buSzTx/>
              <a:buNone/>
              <a:defRPr sz="1288">
                <a:solidFill>
                  <a:srgbClr val="FFFFFF"/>
                </a:solidFill>
                <a:latin typeface="Avenir"/>
                <a:ea typeface="Avenir"/>
                <a:cs typeface="Avenir"/>
                <a:sym typeface="Avenir Roman"/>
              </a:defRPr>
            </a:pPr>
            <a:endParaRPr b="1" dirty="0" smtClean="0">
              <a:solidFill>
                <a:schemeClr val="tx1"/>
              </a:solidFill>
            </a:endParaRPr>
          </a:p>
          <a:p>
            <a:pPr marL="0" indent="140207" algn="r" defTabSz="841247">
              <a:lnSpc>
                <a:spcPct val="150000"/>
              </a:lnSpc>
              <a:buSzTx/>
              <a:buNone/>
              <a:defRPr sz="1288">
                <a:solidFill>
                  <a:srgbClr val="FFFFFF"/>
                </a:solidFill>
                <a:latin typeface="Avenir"/>
                <a:ea typeface="Avenir"/>
                <a:cs typeface="Avenir"/>
                <a:sym typeface="Avenir Roman"/>
              </a:defRPr>
            </a:pPr>
            <a:r>
              <a:rPr dirty="0" smtClean="0"/>
              <a:t>(</a:t>
            </a:r>
            <a:r>
              <a:rPr dirty="0"/>
              <a:t>DP, 1)</a:t>
            </a:r>
          </a:p>
        </p:txBody>
      </p:sp>
      <p:sp>
        <p:nvSpPr>
          <p:cNvPr id="293" name="Google Shape;159;p6"/>
          <p:cNvSpPr/>
          <p:nvPr/>
        </p:nvSpPr>
        <p:spPr>
          <a:xfrm>
            <a:off x="2729445" y="4813977"/>
            <a:ext cx="2128800" cy="1"/>
          </a:xfrm>
          <a:prstGeom prst="line">
            <a:avLst/>
          </a:prstGeom>
          <a:ln w="28575">
            <a:solidFill>
              <a:schemeClr val="accent1"/>
            </a:solidFill>
            <a:prstDash val="dot"/>
          </a:ln>
        </p:spPr>
        <p:txBody>
          <a:bodyPr lIns="45719" rIns="45719"/>
          <a:lstStyle/>
          <a:p>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Google Shape;164;p7"/>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sp>
        <p:nvSpPr>
          <p:cNvPr id="298" name="Google Shape;165;p7"/>
          <p:cNvSpPr txBox="1"/>
          <p:nvPr/>
        </p:nvSpPr>
        <p:spPr>
          <a:xfrm>
            <a:off x="8527199" y="4720378"/>
            <a:ext cx="548701" cy="2696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chor="ctr">
            <a:spAutoFit/>
          </a:bodyPr>
          <a:lstStyle>
            <a:lvl1pPr algn="r">
              <a:defRPr sz="600">
                <a:solidFill>
                  <a:srgbClr val="858585"/>
                </a:solidFill>
                <a:latin typeface="Helvetica Neue"/>
                <a:ea typeface="Helvetica Neue"/>
                <a:cs typeface="Helvetica Neue"/>
                <a:sym typeface="Helvetica Neue"/>
              </a:defRPr>
            </a:lvl1pPr>
          </a:lstStyle>
          <a:p>
            <a:r>
              <a:t>7</a:t>
            </a:r>
          </a:p>
        </p:txBody>
      </p:sp>
      <p:pic>
        <p:nvPicPr>
          <p:cNvPr id="5" name="Immagine 4"/>
          <p:cNvPicPr>
            <a:picLocks noChangeAspect="1"/>
          </p:cNvPicPr>
          <p:nvPr/>
        </p:nvPicPr>
        <p:blipFill>
          <a:blip r:embed="rId2"/>
          <a:stretch>
            <a:fillRect/>
          </a:stretch>
        </p:blipFill>
        <p:spPr>
          <a:xfrm>
            <a:off x="924641" y="244549"/>
            <a:ext cx="7518462" cy="4263262"/>
          </a:xfrm>
          <a:prstGeom prst="rect">
            <a:avLst/>
          </a:prstGeom>
        </p:spPr>
      </p:pic>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Google Shape;171;p8"/>
          <p:cNvSpPr txBox="1">
            <a:spLocks noGrp="1"/>
          </p:cNvSpPr>
          <p:nvPr>
            <p:ph type="sldNum" sz="quarter" idx="2"/>
          </p:nvPr>
        </p:nvSpPr>
        <p:spPr>
          <a:xfrm>
            <a:off x="8837982" y="4720378"/>
            <a:ext cx="237918" cy="2696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302" name="Google Shape;172;p8"/>
          <p:cNvSpPr txBox="1">
            <a:spLocks noGrp="1"/>
          </p:cNvSpPr>
          <p:nvPr>
            <p:ph type="title"/>
          </p:nvPr>
        </p:nvSpPr>
        <p:spPr>
          <a:xfrm>
            <a:off x="-12640" y="264988"/>
            <a:ext cx="9143877" cy="990779"/>
          </a:xfrm>
          <a:prstGeom prst="rect">
            <a:avLst/>
          </a:prstGeom>
        </p:spPr>
        <p:txBody>
          <a:bodyPr anchor="ctr">
            <a:normAutofit/>
          </a:bodyPr>
          <a:lstStyle>
            <a:lvl1pPr>
              <a:defRPr sz="3200" b="0">
                <a:latin typeface="Avenir"/>
                <a:ea typeface="Avenir"/>
                <a:cs typeface="Avenir"/>
                <a:sym typeface="Avenir Roman"/>
              </a:defRPr>
            </a:lvl1pPr>
          </a:lstStyle>
          <a:p>
            <a:r>
              <a:rPr lang="en-GB" sz="4400" dirty="0">
                <a:latin typeface="Georgia" panose="02040502050405020303" pitchFamily="18" charset="0"/>
                <a:cs typeface="Avenir Black"/>
              </a:rPr>
              <a:t>El </a:t>
            </a:r>
            <a:r>
              <a:rPr lang="en-GB" sz="4400" dirty="0" err="1">
                <a:latin typeface="Georgia" panose="02040502050405020303" pitchFamily="18" charset="0"/>
                <a:cs typeface="Avenir Black"/>
              </a:rPr>
              <a:t>reto</a:t>
            </a:r>
            <a:r>
              <a:rPr lang="en-GB" sz="4400" dirty="0">
                <a:latin typeface="Georgia" panose="02040502050405020303" pitchFamily="18" charset="0"/>
                <a:cs typeface="Avenir Black"/>
              </a:rPr>
              <a:t> del </a:t>
            </a:r>
            <a:r>
              <a:rPr lang="en-GB" sz="4400" dirty="0" err="1">
                <a:latin typeface="Georgia" panose="02040502050405020303" pitchFamily="18" charset="0"/>
                <a:cs typeface="Avenir Black"/>
              </a:rPr>
              <a:t>sínodo</a:t>
            </a:r>
            <a:endParaRPr sz="4400" dirty="0">
              <a:latin typeface="Georgia" panose="02040502050405020303" pitchFamily="18" charset="0"/>
            </a:endParaRPr>
          </a:p>
        </p:txBody>
      </p:sp>
      <p:sp>
        <p:nvSpPr>
          <p:cNvPr id="303" name="Google Shape;173;p8"/>
          <p:cNvSpPr txBox="1">
            <a:spLocks noGrp="1"/>
          </p:cNvSpPr>
          <p:nvPr>
            <p:ph type="body" sz="half" idx="1"/>
          </p:nvPr>
        </p:nvSpPr>
        <p:spPr>
          <a:xfrm>
            <a:off x="-12640" y="1935939"/>
            <a:ext cx="9218517" cy="2232109"/>
          </a:xfrm>
          <a:prstGeom prst="rect">
            <a:avLst/>
          </a:prstGeom>
        </p:spPr>
        <p:txBody>
          <a:bodyPr anchor="ctr"/>
          <a:lstStyle/>
          <a:p>
            <a:r>
              <a:rPr lang="es-ES" sz="3200" b="1" dirty="0">
                <a:latin typeface="Georgia" panose="02040502050405020303" pitchFamily="18" charset="0"/>
                <a:cs typeface="Avenir Black"/>
              </a:rPr>
              <a:t>Para aprender la </a:t>
            </a:r>
            <a:r>
              <a:rPr lang="es-ES" sz="3200" b="1" dirty="0" err="1">
                <a:latin typeface="Georgia" panose="02040502050405020303" pitchFamily="18" charset="0"/>
                <a:cs typeface="Avenir Black"/>
              </a:rPr>
              <a:t>sinodalidad</a:t>
            </a:r>
            <a:endParaRPr lang="es-ES" sz="3200" b="1" dirty="0">
              <a:latin typeface="Georgia" panose="02040502050405020303" pitchFamily="18" charset="0"/>
              <a:cs typeface="Avenir Black"/>
            </a:endParaRPr>
          </a:p>
          <a:p>
            <a:r>
              <a:rPr lang="es-ES" sz="2800" i="1" dirty="0">
                <a:latin typeface="Georgia" panose="02040502050405020303" pitchFamily="18" charset="0"/>
                <a:cs typeface="Avenir Black"/>
              </a:rPr>
              <a:t>Releer y practicar</a:t>
            </a:r>
            <a:endParaRPr lang="en-GB" sz="2800" i="1" dirty="0">
              <a:latin typeface="Georgia" panose="02040502050405020303" pitchFamily="18" charset="0"/>
              <a:cs typeface="Avenir Book"/>
            </a:endParaRPr>
          </a:p>
          <a:p>
            <a:pPr marL="495300" indent="-342900">
              <a:buFont typeface="Wingdings" pitchFamily="2" charset="2"/>
              <a:buChar char="à"/>
            </a:pPr>
            <a:r>
              <a:rPr lang="es-ES" sz="2800" b="1" dirty="0">
                <a:latin typeface="Georgia" panose="02040502050405020303" pitchFamily="18" charset="0"/>
                <a:cs typeface="Avenir Black"/>
              </a:rPr>
              <a:t>La conversión sinodal de la Iglesia</a:t>
            </a:r>
          </a:p>
          <a:p>
            <a:pPr marL="152400" indent="0"/>
            <a:r>
              <a:rPr lang="es-ES" sz="2800" i="1" dirty="0">
                <a:latin typeface="Georgia" panose="02040502050405020303" pitchFamily="18" charset="0"/>
                <a:cs typeface="Avenir Black"/>
              </a:rPr>
              <a:t>hacia una "</a:t>
            </a:r>
            <a:r>
              <a:rPr lang="es-ES" sz="2800" i="1" dirty="0" err="1">
                <a:latin typeface="Georgia" panose="02040502050405020303" pitchFamily="18" charset="0"/>
                <a:cs typeface="Avenir Black"/>
              </a:rPr>
              <a:t>sinodalización</a:t>
            </a:r>
            <a:r>
              <a:rPr lang="es-ES" sz="2800" i="1" dirty="0">
                <a:latin typeface="Georgia" panose="02040502050405020303" pitchFamily="18" charset="0"/>
                <a:cs typeface="Avenir Black"/>
              </a:rPr>
              <a:t>" de toda la Iglesia</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Google Shape;178;p9" descr="Google Shape;178;p9"/>
          <p:cNvPicPr>
            <a:picLocks noChangeAspect="1"/>
          </p:cNvPicPr>
          <p:nvPr/>
        </p:nvPicPr>
        <p:blipFill>
          <a:blip r:embed="rId2"/>
          <a:stretch>
            <a:fillRect/>
          </a:stretch>
        </p:blipFill>
        <p:spPr>
          <a:xfrm>
            <a:off x="3766139" y="195914"/>
            <a:ext cx="5183740" cy="4362336"/>
          </a:xfrm>
          <a:prstGeom prst="rect">
            <a:avLst/>
          </a:prstGeom>
          <a:ln w="12700">
            <a:miter lim="400000"/>
          </a:ln>
        </p:spPr>
      </p:pic>
      <p:sp>
        <p:nvSpPr>
          <p:cNvPr id="306" name="Google Shape;179;p9"/>
          <p:cNvSpPr txBox="1">
            <a:spLocks noGrp="1"/>
          </p:cNvSpPr>
          <p:nvPr>
            <p:ph type="body" sz="half" idx="1"/>
          </p:nvPr>
        </p:nvSpPr>
        <p:spPr>
          <a:xfrm>
            <a:off x="187812" y="401104"/>
            <a:ext cx="4366502" cy="3741900"/>
          </a:xfrm>
          <a:prstGeom prst="rect">
            <a:avLst/>
          </a:prstGeom>
        </p:spPr>
        <p:txBody>
          <a:bodyPr anchor="ctr"/>
          <a:lstStyle/>
          <a:p>
            <a:pPr marL="0" lvl="0" indent="0">
              <a:buClr>
                <a:schemeClr val="dk1"/>
              </a:buClr>
              <a:buSzPts val="1100"/>
              <a:buNone/>
            </a:pPr>
            <a:r>
              <a:rPr lang="es-ES" sz="2800" dirty="0">
                <a:solidFill>
                  <a:schemeClr val="dk1"/>
                </a:solidFill>
                <a:latin typeface="Georgia" panose="02040502050405020303" pitchFamily="18" charset="0"/>
                <a:cs typeface="Avenir Book"/>
              </a:rPr>
              <a:t>Comunión, </a:t>
            </a:r>
          </a:p>
          <a:p>
            <a:pPr marL="0" lvl="0" indent="0">
              <a:buClr>
                <a:schemeClr val="dk1"/>
              </a:buClr>
              <a:buSzPts val="1100"/>
              <a:buNone/>
            </a:pPr>
            <a:r>
              <a:rPr lang="es-ES" sz="2800" dirty="0">
                <a:solidFill>
                  <a:schemeClr val="dk1"/>
                </a:solidFill>
                <a:latin typeface="Georgia" panose="02040502050405020303" pitchFamily="18" charset="0"/>
                <a:cs typeface="Avenir Book"/>
              </a:rPr>
              <a:t>Participación </a:t>
            </a:r>
          </a:p>
          <a:p>
            <a:pPr marL="0" lvl="0" indent="0">
              <a:buClr>
                <a:schemeClr val="dk1"/>
              </a:buClr>
              <a:buSzPts val="1100"/>
              <a:buNone/>
            </a:pPr>
            <a:r>
              <a:rPr lang="es-ES" sz="2800" dirty="0">
                <a:solidFill>
                  <a:schemeClr val="dk1"/>
                </a:solidFill>
                <a:latin typeface="Georgia" panose="02040502050405020303" pitchFamily="18" charset="0"/>
                <a:cs typeface="Avenir Book"/>
              </a:rPr>
              <a:t>y Misión </a:t>
            </a:r>
          </a:p>
          <a:p>
            <a:pPr marL="0" indent="0" defTabSz="850391">
              <a:buSzTx/>
              <a:buNone/>
              <a:defRPr sz="2790">
                <a:latin typeface="Avenir"/>
                <a:ea typeface="Avenir"/>
                <a:cs typeface="Avenir"/>
                <a:sym typeface="Avenir Roman"/>
              </a:defRPr>
            </a:pPr>
            <a:r>
              <a:rPr dirty="0" smtClean="0">
                <a:latin typeface="Georgia" panose="02040502050405020303" pitchFamily="18" charset="0"/>
              </a:rPr>
              <a:t>- </a:t>
            </a:r>
            <a:endParaRPr dirty="0">
              <a:latin typeface="Georgia" panose="02040502050405020303" pitchFamily="18" charset="0"/>
            </a:endParaRPr>
          </a:p>
          <a:p>
            <a:pPr marL="0" lvl="0" indent="0">
              <a:buClr>
                <a:schemeClr val="dk1"/>
              </a:buClr>
              <a:buSzPts val="1100"/>
              <a:buNone/>
            </a:pPr>
            <a:r>
              <a:rPr lang="es-ES" sz="2400" dirty="0">
                <a:solidFill>
                  <a:schemeClr val="dk1"/>
                </a:solidFill>
                <a:latin typeface="Georgia" panose="02040502050405020303" pitchFamily="18" charset="0"/>
                <a:cs typeface="Avenir Book"/>
              </a:rPr>
              <a:t>Tres claves indispensables </a:t>
            </a:r>
          </a:p>
          <a:p>
            <a:pPr marL="0" lvl="0" indent="0">
              <a:buClr>
                <a:schemeClr val="dk1"/>
              </a:buClr>
              <a:buSzPts val="1100"/>
              <a:buNone/>
            </a:pPr>
            <a:r>
              <a:rPr lang="es-ES" sz="2400" dirty="0">
                <a:solidFill>
                  <a:schemeClr val="dk1"/>
                </a:solidFill>
                <a:latin typeface="Georgia" panose="02040502050405020303" pitchFamily="18" charset="0"/>
                <a:cs typeface="Avenir Book"/>
              </a:rPr>
              <a:t>al corazón de una </a:t>
            </a:r>
          </a:p>
          <a:p>
            <a:pPr marL="0" lvl="0" indent="0">
              <a:buClr>
                <a:schemeClr val="dk1"/>
              </a:buClr>
              <a:buSzPts val="1100"/>
              <a:buNone/>
            </a:pPr>
            <a:r>
              <a:rPr lang="es-ES" sz="2400" dirty="0">
                <a:solidFill>
                  <a:schemeClr val="dk1"/>
                </a:solidFill>
                <a:latin typeface="Georgia" panose="02040502050405020303" pitchFamily="18" charset="0"/>
                <a:cs typeface="Avenir Book"/>
              </a:rPr>
              <a:t>Iglesia sinodal</a:t>
            </a:r>
          </a:p>
        </p:txBody>
      </p:sp>
      <p:sp>
        <p:nvSpPr>
          <p:cNvPr id="307" name="Google Shape;180;p9"/>
          <p:cNvSpPr txBox="1">
            <a:spLocks noGrp="1"/>
          </p:cNvSpPr>
          <p:nvPr>
            <p:ph type="sldNum" sz="quarter" idx="2"/>
          </p:nvPr>
        </p:nvSpPr>
        <p:spPr>
          <a:xfrm>
            <a:off x="8823859" y="4685836"/>
            <a:ext cx="252041" cy="3070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308" name="Google Shape;181;p9"/>
          <p:cNvSpPr/>
          <p:nvPr/>
        </p:nvSpPr>
        <p:spPr>
          <a:xfrm>
            <a:off x="1315933" y="4452641"/>
            <a:ext cx="2278801" cy="1"/>
          </a:xfrm>
          <a:prstGeom prst="line">
            <a:avLst/>
          </a:prstGeom>
          <a:ln w="28575">
            <a:solidFill>
              <a:schemeClr val="accent1"/>
            </a:solidFill>
            <a:prstDash val="dot"/>
          </a:ln>
        </p:spPr>
        <p:txBody>
          <a:bodyPr lIns="45719" rIns="45719"/>
          <a:lstStyle/>
          <a:p>
            <a:endParaRP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DE8F32"/>
      </a:accent1>
      <a:accent2>
        <a:srgbClr val="212121"/>
      </a:accent2>
      <a:accent3>
        <a:srgbClr val="B21444"/>
      </a:accent3>
      <a:accent4>
        <a:srgbClr val="CCCCCC"/>
      </a:accent4>
      <a:accent5>
        <a:srgbClr val="999999"/>
      </a:accent5>
      <a:accent6>
        <a:srgbClr val="00ACB3"/>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241</TotalTime>
  <Words>3644</Words>
  <Application>Microsoft Office PowerPoint</Application>
  <PresentationFormat>Presentazione su schermo (16:9)</PresentationFormat>
  <Paragraphs>238</Paragraphs>
  <Slides>36</Slides>
  <Notes>10</Notes>
  <HiddenSlides>0</HiddenSlides>
  <MMClips>0</MMClips>
  <ScaleCrop>false</ScaleCrop>
  <HeadingPairs>
    <vt:vector size="4" baseType="variant">
      <vt:variant>
        <vt:lpstr>Tema</vt:lpstr>
      </vt:variant>
      <vt:variant>
        <vt:i4>1</vt:i4>
      </vt:variant>
      <vt:variant>
        <vt:lpstr>Titoli diapositive</vt:lpstr>
      </vt:variant>
      <vt:variant>
        <vt:i4>36</vt:i4>
      </vt:variant>
    </vt:vector>
  </HeadingPairs>
  <TitlesOfParts>
    <vt:vector size="37" baseType="lpstr">
      <vt:lpstr>Simple Light</vt:lpstr>
      <vt:lpstr>Por una Iglesia sinodal: comunión, participación y misión</vt:lpstr>
      <vt:lpstr>Presentazione standard di PowerPoint</vt:lpstr>
      <vt:lpstr>Presentazione standard di PowerPoint</vt:lpstr>
      <vt:lpstr>Juntos, a la escucha del Espíritu Santo, dejémonos guiar por Dios</vt:lpstr>
      <vt:lpstr>El desafío de la sinodalidad</vt:lpstr>
      <vt:lpstr>Presentazione standard di PowerPoint</vt:lpstr>
      <vt:lpstr>Presentazione standard di PowerPoint</vt:lpstr>
      <vt:lpstr>El reto del sínodo</vt:lpstr>
      <vt:lpstr>Presentazione standard di PowerPoint</vt:lpstr>
      <vt:lpstr>Presentazione standard di PowerPoint</vt:lpstr>
      <vt:lpstr>De un evento a un proceso</vt:lpstr>
      <vt:lpstr>Episcopalis Communio subraya la fase local</vt:lpstr>
      <vt:lpstr>Episcopalis Communio subraya la fase local</vt:lpstr>
      <vt:lpstr>Presentazione standard di PowerPoint</vt:lpstr>
      <vt:lpstr>Presentazione standard di PowerPoint</vt:lpstr>
      <vt:lpstr>Presentazione standard di PowerPoint</vt:lpstr>
      <vt:lpstr>Documento Preparatório</vt:lpstr>
      <vt:lpstr>Los objetivos del Sínodo (PD, 2)</vt:lpstr>
      <vt:lpstr>Los objetivos del Sínodo (PD, 2)</vt:lpstr>
      <vt:lpstr>Presentazione standard di PowerPoint</vt:lpstr>
      <vt:lpstr>Presentazione standard di PowerPoint</vt:lpstr>
      <vt:lpstr>Discernir los signos de los tiempos a la luz del Evangelio</vt:lpstr>
      <vt:lpstr>“En este contexto, la sinodalidad representa el camino principal para la Iglesia, llamada a renovarse bajo la acción del Espíritu y gracias a la escucha de la Palabra...” (PD, 9)</vt:lpstr>
      <vt:lpstr>Presentazione standard di PowerPoint</vt:lpstr>
      <vt:lpstr>Presentazione standard di PowerPoint</vt:lpstr>
      <vt:lpstr>La sinodalidad en acción: pistas para la consulta al Pueblo de Dios (PD, 26)</vt:lpstr>
      <vt:lpstr>Presentazione standard di PowerPoint</vt:lpstr>
      <vt:lpstr>Diez núcleos temáticos</vt:lpstr>
      <vt:lpstr>Dinamizar los órganos colegiales</vt:lpstr>
      <vt:lpstr>Un objetivo clave del Vademécum: promover la adaptación al contexto local </vt:lpstr>
      <vt:lpstr>Presentazione standard di PowerPoint</vt:lpstr>
      <vt:lpstr>Presentazione standard di PowerPoint</vt:lpstr>
      <vt:lpstr>La etapa diocesana del Sínodo</vt:lpstr>
      <vt:lpstr>Desenvolvimento de la etapa diocesana</vt:lpstr>
      <vt:lpstr>Presentazione standard di PowerPoint</vt:lpstr>
      <vt:lpstr>¡Muchas gracias!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Por uma Igreja sinodal: comunhão, participação e missão</dc:title>
  <cp:lastModifiedBy>Schibowski Lukas</cp:lastModifiedBy>
  <cp:revision>29</cp:revision>
  <dcterms:modified xsi:type="dcterms:W3CDTF">2021-11-09T15:49:12Z</dcterms:modified>
</cp:coreProperties>
</file>