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2" r:id="rId17"/>
    <p:sldId id="272" r:id="rId18"/>
    <p:sldId id="273" r:id="rId19"/>
    <p:sldId id="274" r:id="rId20"/>
    <p:sldId id="275" r:id="rId21"/>
    <p:sldId id="276" r:id="rId22"/>
    <p:sldId id="277" r:id="rId23"/>
    <p:sldId id="278" r:id="rId24"/>
    <p:sldId id="279" r:id="rId25"/>
    <p:sldId id="280" r:id="rId26"/>
    <p:sldId id="281" r:id="rId27"/>
    <p:sldId id="293"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DBCC"/>
          </a:solidFill>
        </a:fill>
      </a:tcStyle>
    </a:wholeTbl>
    <a:band2H>
      <a:tcTxStyle/>
      <a:tcStyle>
        <a:tcBdr/>
        <a:fill>
          <a:solidFill>
            <a:srgbClr val="F9EE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ACD"/>
          </a:solidFill>
        </a:fill>
      </a:tcStyle>
    </a:wholeTbl>
    <a:band2H>
      <a:tcTxStyle/>
      <a:tcStyle>
        <a:tcBdr/>
        <a:fill>
          <a:solidFill>
            <a:srgbClr val="F2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2E4"/>
          </a:solidFill>
        </a:fill>
      </a:tcStyle>
    </a:wholeTbl>
    <a:band2H>
      <a:tcTxStyle/>
      <a:tcStyle>
        <a:tcBdr/>
        <a:fill>
          <a:solidFill>
            <a:srgbClr val="E6F1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4">
              <a:lumOff val="9999"/>
            </a:scheme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chemeClr val="accent4">
              <a:lumOff val="9999"/>
            </a:schemeClr>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p:scale>
          <a:sx n="90" d="100"/>
          <a:sy n="90" d="100"/>
        </p:scale>
        <p:origin x="-234" y="-3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1143000" y="685800"/>
            <a:ext cx="4572000" cy="3429000"/>
          </a:xfrm>
          <a:prstGeom prst="rect">
            <a:avLst/>
          </a:prstGeom>
        </p:spPr>
        <p:txBody>
          <a:bodyPr/>
          <a:lstStyle/>
          <a:p>
            <a:endParaRPr/>
          </a:p>
        </p:txBody>
      </p:sp>
      <p:sp>
        <p:nvSpPr>
          <p:cNvPr id="266" name="Shape 26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7744485"/>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vatican.va/content/francesco/en/apost_constitutions/documents/papa-francesco_costituzione-ap_20180915_episcopalis-communio.html#_edn27" TargetMode="External"/><Relationship Id="rId3" Type="http://schemas.openxmlformats.org/officeDocument/2006/relationships/hyperlink" Target="https://www.vatican.va/content/francesco/en/apost_constitutions/documents/papa-francesco_costituzione-ap_20180915_episcopalis-communio.html#_edn23" TargetMode="External"/><Relationship Id="rId7" Type="http://schemas.openxmlformats.org/officeDocument/2006/relationships/hyperlink" Target="https://www.vatican.va/content/francesco/en/apost_constitutions/documents/papa-francesco_costituzione-ap_20180915_episcopalis-communio.html#_edn26" TargetMode="External"/><Relationship Id="rId12" Type="http://schemas.openxmlformats.org/officeDocument/2006/relationships/hyperlink" Target="https://www.vatican.va/content/francesco/en/apost_constitutions/documents/papa-francesco_costituzione-ap_20180915_episcopalis-communio.html#_edn3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2.vatican.va/content/john-paul-ii/en.html" TargetMode="External"/><Relationship Id="rId11" Type="http://schemas.openxmlformats.org/officeDocument/2006/relationships/hyperlink" Target="https://www.vatican.va/content/francesco/en/apost_constitutions/documents/papa-francesco_costituzione-ap_20180915_episcopalis-communio.html#_edn30" TargetMode="External"/><Relationship Id="rId5" Type="http://schemas.openxmlformats.org/officeDocument/2006/relationships/hyperlink" Target="https://www.vatican.va/content/francesco/en/apost_constitutions/documents/papa-francesco_costituzione-ap_20180915_episcopalis-communio.html#_edn25" TargetMode="External"/><Relationship Id="rId10" Type="http://schemas.openxmlformats.org/officeDocument/2006/relationships/hyperlink" Target="https://www.vatican.va/content/francesco/en/apost_constitutions/documents/papa-francesco_costituzione-ap_20180915_episcopalis-communio.html#_edn29" TargetMode="External"/><Relationship Id="rId4" Type="http://schemas.openxmlformats.org/officeDocument/2006/relationships/hyperlink" Target="https://www.vatican.va/content/francesco/en/apost_constitutions/documents/papa-francesco_costituzione-ap_20180915_episcopalis-communio.html#_edn24" TargetMode="External"/><Relationship Id="rId9" Type="http://schemas.openxmlformats.org/officeDocument/2006/relationships/hyperlink" Target="https://www.vatican.va/content/francesco/en/apost_constitutions/documents/papa-francesco_costituzione-ap_20180915_episcopalis-communio.html#_edn2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indent="158750">
              <a:defRPr sz="1100" b="1"/>
            </a:pPr>
            <a:endParaRPr/>
          </a:p>
          <a:p>
            <a:pPr indent="158750">
              <a:defRPr sz="1100" b="1"/>
            </a:pPr>
            <a:r>
              <a:t>NOTES</a:t>
            </a:r>
          </a:p>
          <a:p>
            <a:pPr marL="457200" indent="-298450">
              <a:buClr>
                <a:srgbClr val="000000"/>
              </a:buClr>
              <a:buSzPts val="1100"/>
              <a:buFont typeface="Arial"/>
              <a:buChar char="●"/>
              <a:defRPr sz="1100"/>
            </a:pPr>
            <a:r>
              <a:t>http://www.vatican.va/content/francesco/en/speeches/2015/october/documents/papa-francesco_20151017_50-anniversario-sinodo.html</a:t>
            </a:r>
          </a:p>
          <a:p>
            <a:pPr marL="457200" indent="-298450">
              <a:buClr>
                <a:srgbClr val="000000"/>
              </a:buClr>
              <a:buSzPts val="1100"/>
              <a:buFont typeface="Arial"/>
              <a:buChar char="●"/>
              <a:defRPr sz="1100"/>
            </a:pPr>
            <a:r>
              <a:t>We must continue along this path. The world in which we live, and which we are called to love and serve, even with its contradictions, demands that the Church strengthen cooperation in all areas of her mission. It is precisely this path of </a:t>
            </a:r>
            <a:r>
              <a:rPr i="1"/>
              <a:t>synodality</a:t>
            </a:r>
            <a:r>
              <a:t> which God expects of the Church of the third millennium. (Pope Francis, Address at the Commemoration of the 50</a:t>
            </a:r>
            <a:r>
              <a:rPr baseline="30000"/>
              <a:t>th</a:t>
            </a:r>
            <a:r>
              <a:t> Anniversary of the Institution of the Synod of Bishops) * * *</a:t>
            </a:r>
          </a:p>
          <a:p>
            <a:pPr marL="457200" indent="-298450">
              <a:buClr>
                <a:srgbClr val="000000"/>
              </a:buClr>
              <a:buSzPts val="1100"/>
              <a:buFont typeface="Arial"/>
              <a:buChar char="●"/>
              <a:defRPr sz="1100"/>
            </a:pPr>
            <a:r>
              <a:t>“What the Lord is asking of us is already in some sense present in the very word </a:t>
            </a:r>
            <a:r>
              <a:rPr b="1"/>
              <a:t>“Synod.” Journeying together </a:t>
            </a:r>
            <a:r>
              <a:t>– laity, pastors, the Bishop of Rome – is an </a:t>
            </a:r>
            <a:r>
              <a:rPr b="1"/>
              <a:t>easy concept to put into words, but not so easy to put into practice</a:t>
            </a:r>
            <a:r>
              <a:t>.” (Pope Francis, Address at the Commemoration of the 50</a:t>
            </a:r>
            <a:r>
              <a:rPr baseline="30000"/>
              <a:t>th</a:t>
            </a:r>
            <a:r>
              <a:t> Anniversary of the Institution of the Synod of Bishops)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The Church of God is convoked in Synod. The path entitled “For a </a:t>
            </a:r>
            <a:r>
              <a:rPr dirty="0" err="1"/>
              <a:t>Synodal</a:t>
            </a:r>
            <a:r>
              <a:rPr dirty="0"/>
              <a:t>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p>
          <a:p>
            <a:pPr marL="457200" indent="-298450">
              <a:buClr>
                <a:srgbClr val="000000"/>
              </a:buClr>
              <a:buSzPts val="1100"/>
              <a:buFont typeface="Arial"/>
              <a:buChar char="●"/>
              <a:defRPr sz="1100"/>
            </a:pPr>
            <a:r>
              <a:rPr dirty="0"/>
              <a:t>With this convocation, Pope Francis invites the entire Church to reflect on a theme that is decisive for its life and mission: “It is precisely this path of </a:t>
            </a:r>
            <a:r>
              <a:rPr dirty="0" err="1"/>
              <a:t>synodality</a:t>
            </a:r>
            <a:r>
              <a:rPr dirty="0"/>
              <a:t>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381000" y="685800"/>
            <a:ext cx="6096000" cy="3429000"/>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The “discussion phase” is known as the “phase of celebration” in French, Italian, Spanish, Polish, and Portuguese and the “execution phase” in German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EPISCOPALIS COMMUNIO, nos. 6-7</a:t>
            </a:r>
          </a:p>
          <a:p>
            <a:pPr marL="457200" indent="-298450">
              <a:buClr>
                <a:srgbClr val="000000"/>
              </a:buClr>
              <a:buSzPts val="1100"/>
              <a:buFont typeface="Arial"/>
              <a:buChar char="●"/>
              <a:defRPr sz="1100"/>
            </a:pPr>
            <a:r>
              <a:t>“6. Similarly, the Synod of Bishops must increasingly become a privileged instrument for </a:t>
            </a:r>
            <a:r>
              <a:rPr i="1"/>
              <a:t>listening</a:t>
            </a:r>
            <a:r>
              <a:t> to the People of God: “For the Synod Fathers we ask the Holy Spirit first of all for the gift of listening: to listen to God, that with him we may hear the cry of the people; to listen to the people until breathing in the desire to which God calls us”.</a:t>
            </a:r>
            <a:r>
              <a:rPr u="sng">
                <a:solidFill>
                  <a:srgbClr val="0000FF"/>
                </a:solidFill>
                <a:uFill>
                  <a:solidFill>
                    <a:srgbClr val="0000FF"/>
                  </a:solidFill>
                </a:uFill>
                <a:hlinkClick r:id="rId3"/>
              </a:rPr>
              <a:t>[23]</a:t>
            </a:r>
          </a:p>
          <a:p>
            <a:pPr marL="457200" indent="-298450">
              <a:buClr>
                <a:srgbClr val="000000"/>
              </a:buClr>
              <a:buSzPts val="1100"/>
              <a:buFont typeface="Arial"/>
              <a:buChar char="●"/>
              <a:defRPr sz="1100"/>
            </a:pPr>
            <a: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u="sng">
                <a:solidFill>
                  <a:srgbClr val="0000FF"/>
                </a:solidFill>
                <a:uFill>
                  <a:solidFill>
                    <a:srgbClr val="0000FF"/>
                  </a:solidFill>
                </a:uFill>
                <a:hlinkClick r:id="rId4"/>
              </a:rPr>
              <a:t>[24]</a:t>
            </a:r>
            <a:r>
              <a:t> demonstrating, from one Assembly to another, that it is an eloquent expression of synodality as a “constitutive element of the Church”.</a:t>
            </a:r>
            <a:r>
              <a:rPr u="sng">
                <a:solidFill>
                  <a:srgbClr val="0000FF"/>
                </a:solidFill>
                <a:uFill>
                  <a:solidFill>
                    <a:srgbClr val="0000FF"/>
                  </a:solidFill>
                </a:uFill>
                <a:hlinkClick r:id="rId5"/>
              </a:rPr>
              <a:t>[25]</a:t>
            </a:r>
          </a:p>
          <a:p>
            <a:pPr marL="457200" indent="-298450">
              <a:buClr>
                <a:srgbClr val="000000"/>
              </a:buClr>
              <a:buSzPts val="1100"/>
              <a:buFont typeface="Arial"/>
              <a:buChar char="●"/>
              <a:defRPr sz="1100"/>
            </a:pPr>
            <a:r>
              <a:t>“Therefore, as </a:t>
            </a:r>
            <a:r>
              <a:rPr u="sng">
                <a:solidFill>
                  <a:srgbClr val="0000FF"/>
                </a:solidFill>
                <a:uFill>
                  <a:solidFill>
                    <a:srgbClr val="0000FF"/>
                  </a:solidFill>
                </a:uFill>
                <a:hlinkClick r:id="rId6"/>
              </a:rPr>
              <a:t>John Paul II</a:t>
            </a:r>
            <a: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u="sng">
                <a:solidFill>
                  <a:srgbClr val="0000FF"/>
                </a:solidFill>
                <a:uFill>
                  <a:solidFill>
                    <a:srgbClr val="0000FF"/>
                  </a:solidFill>
                </a:uFill>
                <a:hlinkClick r:id="rId7"/>
              </a:rPr>
              <a:t>[26]</a:t>
            </a:r>
          </a:p>
          <a:p>
            <a:pPr marL="457200" indent="-298450">
              <a:buClr>
                <a:srgbClr val="000000"/>
              </a:buClr>
              <a:buSzPts val="1100"/>
              <a:buFont typeface="Arial"/>
              <a:buChar char="●"/>
              <a:defRPr sz="1100"/>
            </a:pPr>
            <a: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u="sng">
                <a:solidFill>
                  <a:srgbClr val="0000FF"/>
                </a:solidFill>
                <a:uFill>
                  <a:solidFill>
                    <a:srgbClr val="0000FF"/>
                  </a:solidFill>
                </a:uFill>
                <a:hlinkClick r:id="rId8"/>
              </a:rPr>
              <a:t>[27]</a:t>
            </a:r>
          </a:p>
          <a:p>
            <a:pPr marL="457200" indent="-298450">
              <a:buClr>
                <a:srgbClr val="000000"/>
              </a:buClr>
              <a:buSzPts val="1100"/>
              <a:buFont typeface="Arial"/>
              <a:buChar char="●"/>
              <a:defRPr sz="1100"/>
            </a:pPr>
            <a: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i="1"/>
              <a:t>sensus fidei</a:t>
            </a:r>
            <a:r>
              <a:t> of the People of God – “which they need to distinguish carefully from the changing currents of public opinion”</a:t>
            </a:r>
            <a:r>
              <a:rPr u="sng">
                <a:solidFill>
                  <a:srgbClr val="0000FF"/>
                </a:solidFill>
                <a:uFill>
                  <a:solidFill>
                    <a:srgbClr val="0000FF"/>
                  </a:solidFill>
                </a:uFill>
                <a:hlinkClick r:id="rId9"/>
              </a:rPr>
              <a:t>[28]</a:t>
            </a:r>
            <a: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i="1"/>
              <a:t>consensus ecclesiae</a:t>
            </a:r>
            <a:r>
              <a:t> is not determined by the tallying of votes, but is the outcome of the working of the Spirit, the soul of the one Church of Christ”.</a:t>
            </a:r>
            <a:r>
              <a:rPr u="sng">
                <a:solidFill>
                  <a:srgbClr val="0000FF"/>
                </a:solidFill>
                <a:uFill>
                  <a:solidFill>
                    <a:srgbClr val="0000FF"/>
                  </a:solidFill>
                </a:uFill>
                <a:hlinkClick r:id="rId10"/>
              </a:rPr>
              <a:t>[29]</a:t>
            </a:r>
            <a:r>
              <a:t> Therefore the vote of the Synod Fathers, “if morally unanimous, has a qualitative ecclesial weight which surpasses the merely formal aspect of the consultative vote”.</a:t>
            </a:r>
            <a:r>
              <a:rPr u="sng">
                <a:solidFill>
                  <a:srgbClr val="0000FF"/>
                </a:solidFill>
                <a:uFill>
                  <a:solidFill>
                    <a:srgbClr val="0000FF"/>
                  </a:solidFill>
                </a:uFill>
                <a:hlinkClick r:id="rId11"/>
              </a:rPr>
              <a:t>[30]</a:t>
            </a:r>
          </a:p>
          <a:p>
            <a:pPr marL="457200" indent="-298450">
              <a:buClr>
                <a:srgbClr val="000000"/>
              </a:buClr>
              <a:buSzPts val="1100"/>
              <a:buFont typeface="Arial"/>
              <a:buChar char="●"/>
              <a:defRPr sz="1100"/>
            </a:pPr>
            <a: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inculturated, if it is to be respected and applied”.</a:t>
            </a:r>
            <a:r>
              <a:rPr u="sng">
                <a:solidFill>
                  <a:srgbClr val="0000FF"/>
                </a:solidFill>
                <a:uFill>
                  <a:solidFill>
                    <a:srgbClr val="0000FF"/>
                  </a:solidFill>
                </a:uFill>
                <a:hlinkClick r:id="rId12"/>
              </a:rPr>
              <a:t>[31]</a:t>
            </a:r>
            <a:r>
              <a:t> In this way, it can be seen that the synodal process not only has its point of departure but also its point of arrival in the People of God, upon whom the gifts of grace bestowed by the Holy Spirit through the gathering of Bishops in Assembly must be poured out.”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pPr indent="158750">
              <a:defRPr sz="1100"/>
            </a:pPr>
            <a:r>
              <a:t>El texto citado viene de: Papa Francisco, </a:t>
            </a:r>
            <a:r>
              <a:rPr i="1"/>
              <a:t>Discurso al inicio del Sínodo dedicado a los jóvenes </a:t>
            </a:r>
            <a:r>
              <a:t>(3 de octubre de 2018).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381000" y="685800"/>
            <a:ext cx="6096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lvl1pPr>
              <a:defRPr sz="1100">
                <a:latin typeface="Avenir"/>
                <a:ea typeface="Avenir"/>
                <a:cs typeface="Avenir"/>
                <a:sym typeface="Avenir Roman"/>
              </a:defRPr>
            </a:lvl1pPr>
          </a:lstStyle>
          <a:p>
            <a:r>
              <a:t>+ Appendices, materials, and tools (biblical, liturgical, methodological, and practical resources, etc.)</a:t>
            </a:r>
            <a:endParaRPr sz="1200" b="1">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xfrm>
            <a:off x="381000" y="685800"/>
            <a:ext cx="6096000" cy="3429000"/>
          </a:xfrm>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http://www.vatican.va/content/francesco/en/apost_constitutions/documents/papa-francesco_costituzione-ap_20180915_episcopalis-communio.html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381000" y="685800"/>
            <a:ext cx="6096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http://www.vatican.va/content/francesco/en/apost_constitutions/documents/papa-francesco_costituzione-ap_20180915_episcopalis-communio.html, </a:t>
            </a:r>
            <a:r>
              <a:rPr b="1"/>
              <a:t>Citing </a:t>
            </a:r>
            <a:r>
              <a:rPr b="1" i="1"/>
              <a:t>Pastores Gregis </a:t>
            </a:r>
            <a:r>
              <a:rPr b="1"/>
              <a:t>58</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instagram.com/synod.va/"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hyperlink" Target="https://twitter.com/Synod_va" TargetMode="External"/><Relationship Id="rId10" Type="http://schemas.openxmlformats.org/officeDocument/2006/relationships/image" Target="../media/image6.png"/><Relationship Id="rId4" Type="http://schemas.openxmlformats.org/officeDocument/2006/relationships/hyperlink" Target="http://www.synod.va" TargetMode="External"/><Relationship Id="rId9" Type="http://schemas.openxmlformats.org/officeDocument/2006/relationships/hyperlink" Target="https://www.facebook.com/synod.va"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E52330"/>
        </a:solidFill>
        <a:effectLst/>
      </p:bgPr>
    </p:bg>
    <p:spTree>
      <p:nvGrpSpPr>
        <p:cNvPr id="1" name=""/>
        <p:cNvGrpSpPr/>
        <p:nvPr/>
      </p:nvGrpSpPr>
      <p:grpSpPr>
        <a:xfrm>
          <a:off x="0" y="0"/>
          <a:ext cx="0" cy="0"/>
          <a:chOff x="0" y="0"/>
          <a:chExt cx="0" cy="0"/>
        </a:xfrm>
      </p:grpSpPr>
      <p:pic>
        <p:nvPicPr>
          <p:cNvPr id="14"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5"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 name="Google Shape;13;p38"/>
          <p:cNvSpPr/>
          <p:nvPr/>
        </p:nvSpPr>
        <p:spPr>
          <a:xfrm>
            <a:off x="-79326" y="-52901"/>
            <a:ext cx="9308402" cy="5262602"/>
          </a:xfrm>
          <a:prstGeom prst="rect">
            <a:avLst/>
          </a:prstGeom>
          <a:solidFill>
            <a:srgbClr val="FFFFFF"/>
          </a:solidFill>
          <a:ln w="12700">
            <a:miter lim="400000"/>
          </a:ln>
        </p:spPr>
        <p:txBody>
          <a:bodyPr lIns="45719" rIns="45719" anchor="ctr"/>
          <a:lstStyle/>
          <a:p>
            <a:endParaRPr/>
          </a:p>
        </p:txBody>
      </p:sp>
      <p:sp>
        <p:nvSpPr>
          <p:cNvPr id="18" name="Texto do título"/>
          <p:cNvSpPr txBox="1">
            <a:spLocks noGrp="1"/>
          </p:cNvSpPr>
          <p:nvPr>
            <p:ph type="title"/>
          </p:nvPr>
        </p:nvSpPr>
        <p:spPr>
          <a:xfrm>
            <a:off x="404999" y="1790100"/>
            <a:ext cx="8226302" cy="973501"/>
          </a:xfrm>
          <a:prstGeom prst="rect">
            <a:avLst/>
          </a:prstGeom>
        </p:spPr>
        <p:txBody>
          <a:bodyPr/>
          <a:lstStyle>
            <a:lvl1pPr algn="ctr">
              <a:defRPr sz="4400">
                <a:solidFill>
                  <a:schemeClr val="accent1"/>
                </a:solidFill>
              </a:defRPr>
            </a:lvl1pPr>
          </a:lstStyle>
          <a:p>
            <a:r>
              <a:t>Texto do título</a:t>
            </a:r>
          </a:p>
        </p:txBody>
      </p:sp>
      <p:sp>
        <p:nvSpPr>
          <p:cNvPr id="19" name="Nível um…"/>
          <p:cNvSpPr txBox="1">
            <a:spLocks noGrp="1"/>
          </p:cNvSpPr>
          <p:nvPr>
            <p:ph type="body" sz="quarter" idx="1"/>
          </p:nvPr>
        </p:nvSpPr>
        <p:spPr>
          <a:xfrm>
            <a:off x="2237250" y="2855579"/>
            <a:ext cx="4561800" cy="495601"/>
          </a:xfrm>
          <a:prstGeom prst="rect">
            <a:avLst/>
          </a:prstGeom>
        </p:spPr>
        <p:txBody>
          <a:bodyPr/>
          <a:lstStyle>
            <a:lvl1pPr marL="304800" indent="-152400" algn="ctr">
              <a:buClrTx/>
              <a:buSzTx/>
              <a:buFontTx/>
              <a:buNone/>
              <a:defRPr sz="2200">
                <a:solidFill>
                  <a:schemeClr val="accent1"/>
                </a:solidFill>
                <a:latin typeface="Helvetica Neue Light"/>
                <a:ea typeface="Helvetica Neue Light"/>
                <a:cs typeface="Helvetica Neue Light"/>
                <a:sym typeface="Helvetica Neue Light"/>
              </a:defRPr>
            </a:lvl1pPr>
            <a:lvl2pPr marL="304800" indent="304800" algn="ctr">
              <a:buClrTx/>
              <a:buSzTx/>
              <a:buFontTx/>
              <a:buNone/>
              <a:defRPr sz="2200">
                <a:solidFill>
                  <a:schemeClr val="accent1"/>
                </a:solidFill>
                <a:latin typeface="Helvetica Neue Light"/>
                <a:ea typeface="Helvetica Neue Light"/>
                <a:cs typeface="Helvetica Neue Light"/>
                <a:sym typeface="Helvetica Neue Light"/>
              </a:defRPr>
            </a:lvl2pPr>
            <a:lvl3pPr marL="304800" indent="762000" algn="ctr">
              <a:buClrTx/>
              <a:buSzTx/>
              <a:buFontTx/>
              <a:buNone/>
              <a:defRPr sz="2200">
                <a:solidFill>
                  <a:schemeClr val="accent1"/>
                </a:solidFill>
                <a:latin typeface="Helvetica Neue Light"/>
                <a:ea typeface="Helvetica Neue Light"/>
                <a:cs typeface="Helvetica Neue Light"/>
                <a:sym typeface="Helvetica Neue Light"/>
              </a:defRPr>
            </a:lvl3pPr>
            <a:lvl4pPr marL="304800" indent="1219200" algn="ctr">
              <a:buClrTx/>
              <a:buSzTx/>
              <a:buFontTx/>
              <a:buNone/>
              <a:defRPr sz="2200">
                <a:solidFill>
                  <a:schemeClr val="accent1"/>
                </a:solidFill>
                <a:latin typeface="Helvetica Neue Light"/>
                <a:ea typeface="Helvetica Neue Light"/>
                <a:cs typeface="Helvetica Neue Light"/>
                <a:sym typeface="Helvetica Neue Light"/>
              </a:defRPr>
            </a:lvl4pPr>
            <a:lvl5pPr marL="304800" indent="1676400" algn="ctr">
              <a:buClrTx/>
              <a:buSzTx/>
              <a:buFontTx/>
              <a:buNone/>
              <a:defRPr sz="2200">
                <a:solidFill>
                  <a:schemeClr val="accent1"/>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20"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ONE_COLUMN_TEXT">
    <p:spTree>
      <p:nvGrpSpPr>
        <p:cNvPr id="1" name=""/>
        <p:cNvGrpSpPr/>
        <p:nvPr/>
      </p:nvGrpSpPr>
      <p:grpSpPr>
        <a:xfrm>
          <a:off x="0" y="0"/>
          <a:ext cx="0" cy="0"/>
          <a:chOff x="0" y="0"/>
          <a:chExt cx="0" cy="0"/>
        </a:xfrm>
      </p:grpSpPr>
      <p:pic>
        <p:nvPicPr>
          <p:cNvPr id="138"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39"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40"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41"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142" name="Google Shape;65;p47"/>
          <p:cNvSpPr/>
          <p:nvPr/>
        </p:nvSpPr>
        <p:spPr>
          <a:xfrm>
            <a:off x="60600" y="4209524"/>
            <a:ext cx="1081200" cy="889201"/>
          </a:xfrm>
          <a:prstGeom prst="roundRect">
            <a:avLst>
              <a:gd name="adj" fmla="val 16667"/>
            </a:avLst>
          </a:prstGeom>
          <a:solidFill>
            <a:srgbClr val="FFFFFF"/>
          </a:solidFill>
          <a:ln>
            <a:solidFill>
              <a:srgbClr val="FFFFFF"/>
            </a:solidFill>
          </a:ln>
        </p:spPr>
        <p:txBody>
          <a:bodyPr lIns="45719" rIns="45719" anchor="ctr"/>
          <a:lstStyle/>
          <a:p>
            <a:endParaRPr/>
          </a:p>
        </p:txBody>
      </p:sp>
      <p:sp>
        <p:nvSpPr>
          <p:cNvPr id="143" name="Google Shape;66;p47"/>
          <p:cNvSpPr/>
          <p:nvPr/>
        </p:nvSpPr>
        <p:spPr>
          <a:xfrm>
            <a:off x="4616999" y="-9525"/>
            <a:ext cx="4525502" cy="5143500"/>
          </a:xfrm>
          <a:prstGeom prst="rect">
            <a:avLst/>
          </a:prstGeom>
          <a:solidFill>
            <a:srgbClr val="B7B7B7"/>
          </a:solidFill>
          <a:ln>
            <a:solidFill>
              <a:srgbClr val="B7B7B7"/>
            </a:solidFill>
          </a:ln>
        </p:spPr>
        <p:txBody>
          <a:bodyPr lIns="45719" rIns="45719" anchor="ctr"/>
          <a:lstStyle/>
          <a:p>
            <a:endParaRPr/>
          </a:p>
        </p:txBody>
      </p:sp>
      <p:grpSp>
        <p:nvGrpSpPr>
          <p:cNvPr id="146" name="Google Shape;67;p47"/>
          <p:cNvGrpSpPr/>
          <p:nvPr/>
        </p:nvGrpSpPr>
        <p:grpSpPr>
          <a:xfrm>
            <a:off x="183724" y="192374"/>
            <a:ext cx="4190102" cy="3117901"/>
            <a:chOff x="0" y="0"/>
            <a:chExt cx="4190100" cy="3117899"/>
          </a:xfrm>
        </p:grpSpPr>
        <p:sp>
          <p:nvSpPr>
            <p:cNvPr id="144" name="Retângulo"/>
            <p:cNvSpPr/>
            <p:nvPr/>
          </p:nvSpPr>
          <p:spPr>
            <a:xfrm>
              <a:off x="-1" y="0"/>
              <a:ext cx="4190102" cy="31179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45" name="Put the photo over this grey rectangle.…"/>
            <p:cNvSpPr txBox="1"/>
            <p:nvPr/>
          </p:nvSpPr>
          <p:spPr>
            <a:xfrm>
              <a:off x="4762" y="1291858"/>
              <a:ext cx="4180576" cy="534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49" name="Google Shape;68;p47"/>
          <p:cNvGrpSpPr/>
          <p:nvPr/>
        </p:nvGrpSpPr>
        <p:grpSpPr>
          <a:xfrm>
            <a:off x="183750" y="3503250"/>
            <a:ext cx="2035800" cy="1489801"/>
            <a:chOff x="0" y="0"/>
            <a:chExt cx="2035799" cy="1489800"/>
          </a:xfrm>
        </p:grpSpPr>
        <p:sp>
          <p:nvSpPr>
            <p:cNvPr id="147" name="Retângulo"/>
            <p:cNvSpPr/>
            <p:nvPr/>
          </p:nvSpPr>
          <p:spPr>
            <a:xfrm>
              <a:off x="0" y="-1"/>
              <a:ext cx="2035800" cy="1489802"/>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48" name="Put the photo over this grey rectangle.…"/>
            <p:cNvSpPr txBox="1"/>
            <p:nvPr/>
          </p:nvSpPr>
          <p:spPr>
            <a:xfrm>
              <a:off x="4762" y="211108"/>
              <a:ext cx="2026276" cy="1067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52" name="Google Shape;69;p47"/>
          <p:cNvGrpSpPr/>
          <p:nvPr/>
        </p:nvGrpSpPr>
        <p:grpSpPr>
          <a:xfrm>
            <a:off x="2353779" y="3503250"/>
            <a:ext cx="2020201" cy="1489801"/>
            <a:chOff x="0" y="0"/>
            <a:chExt cx="2020199" cy="1489800"/>
          </a:xfrm>
        </p:grpSpPr>
        <p:sp>
          <p:nvSpPr>
            <p:cNvPr id="150" name="Retângulo"/>
            <p:cNvSpPr/>
            <p:nvPr/>
          </p:nvSpPr>
          <p:spPr>
            <a:xfrm>
              <a:off x="0" y="-1"/>
              <a:ext cx="2020200" cy="1489802"/>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51" name="Put the photo over this grey rectangle.…"/>
            <p:cNvSpPr txBox="1"/>
            <p:nvPr/>
          </p:nvSpPr>
          <p:spPr>
            <a:xfrm>
              <a:off x="4762" y="211108"/>
              <a:ext cx="2010676" cy="1067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153" name="Nível um…"/>
          <p:cNvSpPr txBox="1">
            <a:spLocks noGrp="1"/>
          </p:cNvSpPr>
          <p:nvPr>
            <p:ph type="body" sz="quarter" idx="1"/>
          </p:nvPr>
        </p:nvSpPr>
        <p:spPr>
          <a:xfrm>
            <a:off x="4566375" y="1933874"/>
            <a:ext cx="3554101" cy="1376401"/>
          </a:xfrm>
          <a:prstGeom prst="rect">
            <a:avLst/>
          </a:prstGeom>
          <a:solidFill>
            <a:srgbClr val="FFFFFF"/>
          </a:solidFill>
        </p:spPr>
        <p:txBody>
          <a:bodyPr anchor="ctr"/>
          <a:lstStyle/>
          <a:p>
            <a:r>
              <a:t>Nível um</a:t>
            </a:r>
          </a:p>
          <a:p>
            <a:pPr lvl="1"/>
            <a:r>
              <a:t>Nível dois</a:t>
            </a:r>
          </a:p>
          <a:p>
            <a:pPr lvl="2"/>
            <a:r>
              <a:t>Nível três</a:t>
            </a:r>
          </a:p>
          <a:p>
            <a:pPr lvl="3"/>
            <a:r>
              <a:t>Nível quatro</a:t>
            </a:r>
          </a:p>
          <a:p>
            <a:pPr lvl="4"/>
            <a:r>
              <a:t>Nível cinco</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_2">
    <p:spTree>
      <p:nvGrpSpPr>
        <p:cNvPr id="1" name=""/>
        <p:cNvGrpSpPr/>
        <p:nvPr/>
      </p:nvGrpSpPr>
      <p:grpSpPr>
        <a:xfrm>
          <a:off x="0" y="0"/>
          <a:ext cx="0" cy="0"/>
          <a:chOff x="0" y="0"/>
          <a:chExt cx="0" cy="0"/>
        </a:xfrm>
      </p:grpSpPr>
      <p:pic>
        <p:nvPicPr>
          <p:cNvPr id="16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6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2"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63" name="Google Shape;73;p48" descr="Google Shape;73;p48"/>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64" name="Texto do título"/>
          <p:cNvSpPr txBox="1">
            <a:spLocks noGrp="1"/>
          </p:cNvSpPr>
          <p:nvPr>
            <p:ph type="title"/>
          </p:nvPr>
        </p:nvSpPr>
        <p:spPr>
          <a:xfrm>
            <a:off x="668075" y="896725"/>
            <a:ext cx="7774800" cy="637201"/>
          </a:xfrm>
          <a:prstGeom prst="rect">
            <a:avLst/>
          </a:prstGeom>
        </p:spPr>
        <p:txBody>
          <a:bodyPr/>
          <a:lstStyle>
            <a:lvl1pPr>
              <a:defRPr sz="2500"/>
            </a:lvl1pPr>
          </a:lstStyle>
          <a:p>
            <a:r>
              <a:t>Texto do título</a:t>
            </a:r>
          </a:p>
        </p:txBody>
      </p:sp>
      <p:sp>
        <p:nvSpPr>
          <p:cNvPr id="165"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6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167" name="Google Shape;77;p48"/>
          <p:cNvSpPr txBox="1">
            <a:spLocks noGrp="1"/>
          </p:cNvSpPr>
          <p:nvPr>
            <p:ph type="body" sz="quarter" idx="21"/>
          </p:nvPr>
        </p:nvSpPr>
        <p:spPr>
          <a:xfrm>
            <a:off x="668075" y="1788299"/>
            <a:ext cx="3626400" cy="2130601"/>
          </a:xfrm>
          <a:prstGeom prst="rect">
            <a:avLst/>
          </a:prstGeom>
        </p:spPr>
        <p:txBody>
          <a:bodyPr/>
          <a:lstStyle/>
          <a:p>
            <a:endParaRPr/>
          </a:p>
        </p:txBody>
      </p:sp>
      <p:sp>
        <p:nvSpPr>
          <p:cNvPr id="168" name="Google Shape;78;p48"/>
          <p:cNvSpPr txBox="1">
            <a:spLocks noGrp="1"/>
          </p:cNvSpPr>
          <p:nvPr>
            <p:ph type="body" sz="quarter" idx="22"/>
          </p:nvPr>
        </p:nvSpPr>
        <p:spPr>
          <a:xfrm>
            <a:off x="4849500" y="1788299"/>
            <a:ext cx="3593401" cy="2130601"/>
          </a:xfrm>
          <a:prstGeom prst="rect">
            <a:avLst/>
          </a:prstGeom>
        </p:spPr>
        <p:txBody>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USTOM_1">
    <p:spTree>
      <p:nvGrpSpPr>
        <p:cNvPr id="1" name=""/>
        <p:cNvGrpSpPr/>
        <p:nvPr/>
      </p:nvGrpSpPr>
      <p:grpSpPr>
        <a:xfrm>
          <a:off x="0" y="0"/>
          <a:ext cx="0" cy="0"/>
          <a:chOff x="0" y="0"/>
          <a:chExt cx="0" cy="0"/>
        </a:xfrm>
      </p:grpSpPr>
      <p:pic>
        <p:nvPicPr>
          <p:cNvPr id="175"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76"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77"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8" name="Google Shape;80;p49"/>
          <p:cNvSpPr/>
          <p:nvPr/>
        </p:nvSpPr>
        <p:spPr>
          <a:xfrm>
            <a:off x="10124" y="4070250"/>
            <a:ext cx="1093502" cy="1073400"/>
          </a:xfrm>
          <a:prstGeom prst="rect">
            <a:avLst/>
          </a:prstGeom>
          <a:solidFill>
            <a:srgbClr val="FFFFFF"/>
          </a:solidFill>
          <a:ln>
            <a:solidFill>
              <a:srgbClr val="FFFFFF"/>
            </a:solidFill>
          </a:ln>
        </p:spPr>
        <p:txBody>
          <a:bodyPr lIns="45719" rIns="45719" anchor="ctr"/>
          <a:lstStyle/>
          <a:p>
            <a:endParaRPr/>
          </a:p>
        </p:txBody>
      </p:sp>
      <p:grpSp>
        <p:nvGrpSpPr>
          <p:cNvPr id="181" name="Google Shape;82;p49"/>
          <p:cNvGrpSpPr/>
          <p:nvPr/>
        </p:nvGrpSpPr>
        <p:grpSpPr>
          <a:xfrm>
            <a:off x="197325" y="3543808"/>
            <a:ext cx="2007600" cy="1446601"/>
            <a:chOff x="0" y="0"/>
            <a:chExt cx="2007599" cy="1446599"/>
          </a:xfrm>
        </p:grpSpPr>
        <p:sp>
          <p:nvSpPr>
            <p:cNvPr id="179" name="Retângulo"/>
            <p:cNvSpPr/>
            <p:nvPr/>
          </p:nvSpPr>
          <p:spPr>
            <a:xfrm>
              <a:off x="0" y="0"/>
              <a:ext cx="2007600" cy="14466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0" name="Put the photo over this grey rectangle.…"/>
            <p:cNvSpPr txBox="1"/>
            <p:nvPr/>
          </p:nvSpPr>
          <p:spPr>
            <a:xfrm>
              <a:off x="4762" y="189508"/>
              <a:ext cx="1998076" cy="1067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84" name="Google Shape;83;p49"/>
          <p:cNvGrpSpPr/>
          <p:nvPr/>
        </p:nvGrpSpPr>
        <p:grpSpPr>
          <a:xfrm>
            <a:off x="2402173" y="3543748"/>
            <a:ext cx="2007601" cy="1446601"/>
            <a:chOff x="0" y="0"/>
            <a:chExt cx="2007599" cy="1446599"/>
          </a:xfrm>
        </p:grpSpPr>
        <p:sp>
          <p:nvSpPr>
            <p:cNvPr id="182" name="Retângulo"/>
            <p:cNvSpPr/>
            <p:nvPr/>
          </p:nvSpPr>
          <p:spPr>
            <a:xfrm>
              <a:off x="0" y="0"/>
              <a:ext cx="2007600" cy="14466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3" name="Put the photo over this grey rectangle.…"/>
            <p:cNvSpPr txBox="1"/>
            <p:nvPr/>
          </p:nvSpPr>
          <p:spPr>
            <a:xfrm>
              <a:off x="4762" y="189508"/>
              <a:ext cx="1998076" cy="1067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87" name="Google Shape;84;p49"/>
          <p:cNvGrpSpPr/>
          <p:nvPr/>
        </p:nvGrpSpPr>
        <p:grpSpPr>
          <a:xfrm>
            <a:off x="4657499" y="2656700"/>
            <a:ext cx="4497901" cy="2486701"/>
            <a:chOff x="0" y="0"/>
            <a:chExt cx="4497900" cy="2486699"/>
          </a:xfrm>
        </p:grpSpPr>
        <p:sp>
          <p:nvSpPr>
            <p:cNvPr id="185" name="Retângulo"/>
            <p:cNvSpPr/>
            <p:nvPr/>
          </p:nvSpPr>
          <p:spPr>
            <a:xfrm>
              <a:off x="-1" y="0"/>
              <a:ext cx="4497902" cy="24867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6" name="Put the photo over this grey rectangle.…"/>
            <p:cNvSpPr txBox="1"/>
            <p:nvPr/>
          </p:nvSpPr>
          <p:spPr>
            <a:xfrm>
              <a:off x="4762" y="976258"/>
              <a:ext cx="4488376" cy="534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90" name="Google Shape;85;p49"/>
          <p:cNvGrpSpPr/>
          <p:nvPr/>
        </p:nvGrpSpPr>
        <p:grpSpPr>
          <a:xfrm>
            <a:off x="4659252" y="25"/>
            <a:ext cx="4497901" cy="2486700"/>
            <a:chOff x="0" y="0"/>
            <a:chExt cx="4497900" cy="2486699"/>
          </a:xfrm>
        </p:grpSpPr>
        <p:sp>
          <p:nvSpPr>
            <p:cNvPr id="188" name="Retângulo"/>
            <p:cNvSpPr/>
            <p:nvPr/>
          </p:nvSpPr>
          <p:spPr>
            <a:xfrm>
              <a:off x="-1" y="0"/>
              <a:ext cx="4497902" cy="24867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9" name="Put the photo over this grey rectangle.…"/>
            <p:cNvSpPr txBox="1"/>
            <p:nvPr/>
          </p:nvSpPr>
          <p:spPr>
            <a:xfrm>
              <a:off x="4762" y="976258"/>
              <a:ext cx="4488376" cy="534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191" name="Nível um…"/>
          <p:cNvSpPr txBox="1">
            <a:spLocks noGrp="1"/>
          </p:cNvSpPr>
          <p:nvPr>
            <p:ph type="body" sz="half" idx="1"/>
          </p:nvPr>
        </p:nvSpPr>
        <p:spPr>
          <a:xfrm>
            <a:off x="197400" y="619125"/>
            <a:ext cx="4194301" cy="2651101"/>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192"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_TITLE_AND_DESCRIPTION">
    <p:spTree>
      <p:nvGrpSpPr>
        <p:cNvPr id="1" name=""/>
        <p:cNvGrpSpPr/>
        <p:nvPr/>
      </p:nvGrpSpPr>
      <p:grpSpPr>
        <a:xfrm>
          <a:off x="0" y="0"/>
          <a:ext cx="0" cy="0"/>
          <a:chOff x="0" y="0"/>
          <a:chExt cx="0" cy="0"/>
        </a:xfrm>
      </p:grpSpPr>
      <p:pic>
        <p:nvPicPr>
          <p:cNvPr id="199"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00"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01"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02" name="Google Shape;89;p50"/>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203" name="Texto do título"/>
          <p:cNvSpPr txBox="1">
            <a:spLocks noGrp="1"/>
          </p:cNvSpPr>
          <p:nvPr>
            <p:ph type="title"/>
          </p:nvPr>
        </p:nvSpPr>
        <p:spPr>
          <a:xfrm>
            <a:off x="265500" y="1233175"/>
            <a:ext cx="4045200" cy="1482301"/>
          </a:xfrm>
          <a:prstGeom prst="rect">
            <a:avLst/>
          </a:prstGeom>
        </p:spPr>
        <p:txBody>
          <a:bodyPr anchor="b"/>
          <a:lstStyle>
            <a:lvl1pPr algn="ctr">
              <a:defRPr sz="4300"/>
            </a:lvl1pPr>
          </a:lstStyle>
          <a:p>
            <a:r>
              <a:t>Texto do título</a:t>
            </a:r>
          </a:p>
        </p:txBody>
      </p:sp>
      <p:sp>
        <p:nvSpPr>
          <p:cNvPr id="204" name="Nível um…"/>
          <p:cNvSpPr txBox="1">
            <a:spLocks noGrp="1"/>
          </p:cNvSpPr>
          <p:nvPr>
            <p:ph type="body" sz="quarter" idx="1"/>
          </p:nvPr>
        </p:nvSpPr>
        <p:spPr>
          <a:xfrm>
            <a:off x="265500" y="2803075"/>
            <a:ext cx="4045200" cy="1235101"/>
          </a:xfrm>
          <a:prstGeom prst="rect">
            <a:avLst/>
          </a:prstGeom>
        </p:spPr>
        <p:txBody>
          <a:bodyPr/>
          <a:lstStyle>
            <a:lvl1pPr marL="304800" indent="-152400" algn="ctr">
              <a:lnSpc>
                <a:spcPct val="100000"/>
              </a:lnSpc>
              <a:buClrTx/>
              <a:buSzTx/>
              <a:buFontTx/>
              <a:buNone/>
              <a:defRPr sz="2100"/>
            </a:lvl1pPr>
            <a:lvl2pPr marL="304800" indent="304800" algn="ctr">
              <a:lnSpc>
                <a:spcPct val="100000"/>
              </a:lnSpc>
              <a:buClrTx/>
              <a:buSzTx/>
              <a:buFontTx/>
              <a:buNone/>
              <a:defRPr sz="2100"/>
            </a:lvl2pPr>
            <a:lvl3pPr marL="304800" indent="762000" algn="ctr">
              <a:lnSpc>
                <a:spcPct val="100000"/>
              </a:lnSpc>
              <a:buClrTx/>
              <a:buSzTx/>
              <a:buFontTx/>
              <a:buNone/>
              <a:defRPr sz="2100"/>
            </a:lvl3pPr>
            <a:lvl4pPr marL="304800" indent="1219200" algn="ctr">
              <a:lnSpc>
                <a:spcPct val="100000"/>
              </a:lnSpc>
              <a:buClrTx/>
              <a:buSzTx/>
              <a:buFontTx/>
              <a:buNone/>
              <a:defRPr sz="2100"/>
            </a:lvl4pPr>
            <a:lvl5pPr marL="304800" indent="1676400" algn="ctr">
              <a:lnSpc>
                <a:spcPct val="100000"/>
              </a:lnSpc>
              <a:buClrTx/>
              <a:buSzTx/>
              <a:buFontTx/>
              <a:buNone/>
              <a:defRPr sz="2100"/>
            </a:lvl5pPr>
          </a:lstStyle>
          <a:p>
            <a:r>
              <a:t>Nível um</a:t>
            </a:r>
          </a:p>
          <a:p>
            <a:pPr lvl="1"/>
            <a:r>
              <a:t>Nível dois</a:t>
            </a:r>
          </a:p>
          <a:p>
            <a:pPr lvl="2"/>
            <a:r>
              <a:t>Nível três</a:t>
            </a:r>
          </a:p>
          <a:p>
            <a:pPr lvl="3"/>
            <a:r>
              <a:t>Nível quatro</a:t>
            </a:r>
          </a:p>
          <a:p>
            <a:pPr lvl="4"/>
            <a:r>
              <a:t>Nível cinco</a:t>
            </a:r>
          </a:p>
        </p:txBody>
      </p:sp>
      <p:sp>
        <p:nvSpPr>
          <p:cNvPr id="205" name="Google Shape;92;p50"/>
          <p:cNvSpPr txBox="1">
            <a:spLocks noGrp="1"/>
          </p:cNvSpPr>
          <p:nvPr>
            <p:ph type="body" sz="quarter" idx="21"/>
          </p:nvPr>
        </p:nvSpPr>
        <p:spPr>
          <a:xfrm>
            <a:off x="4899824" y="1375124"/>
            <a:ext cx="3532801" cy="2115601"/>
          </a:xfrm>
          <a:prstGeom prst="rect">
            <a:avLst/>
          </a:prstGeom>
        </p:spPr>
        <p:txBody>
          <a:bodyPr/>
          <a:lstStyle/>
          <a:p>
            <a:endParaRPr/>
          </a:p>
        </p:txBody>
      </p:sp>
      <p:sp>
        <p:nvSpPr>
          <p:cNvPr id="20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_1_2">
    <p:spTree>
      <p:nvGrpSpPr>
        <p:cNvPr id="1" name=""/>
        <p:cNvGrpSpPr/>
        <p:nvPr/>
      </p:nvGrpSpPr>
      <p:grpSpPr>
        <a:xfrm>
          <a:off x="0" y="0"/>
          <a:ext cx="0" cy="0"/>
          <a:chOff x="0" y="0"/>
          <a:chExt cx="0" cy="0"/>
        </a:xfrm>
      </p:grpSpPr>
      <p:pic>
        <p:nvPicPr>
          <p:cNvPr id="213"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14"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15"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1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217" name="Google Shape;96;p51"/>
          <p:cNvSpPr txBox="1"/>
          <p:nvPr/>
        </p:nvSpPr>
        <p:spPr>
          <a:xfrm>
            <a:off x="2290800" y="1218399"/>
            <a:ext cx="1812001" cy="604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defRPr sz="2800" b="1">
                <a:latin typeface="Helvetica Neue"/>
                <a:ea typeface="Helvetica Neue"/>
                <a:cs typeface="Helvetica Neue"/>
                <a:sym typeface="Helvetica Neue"/>
              </a:defRPr>
            </a:lvl1pPr>
          </a:lstStyle>
          <a:p>
            <a:r>
              <a:t>Contact</a:t>
            </a:r>
          </a:p>
        </p:txBody>
      </p:sp>
      <p:sp>
        <p:nvSpPr>
          <p:cNvPr id="218" name="Google Shape;97;p51"/>
          <p:cNvSpPr txBox="1"/>
          <p:nvPr/>
        </p:nvSpPr>
        <p:spPr>
          <a:xfrm>
            <a:off x="2290800" y="1928049"/>
            <a:ext cx="4136100" cy="1608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lnSpc>
                <a:spcPct val="115000"/>
              </a:lnSpc>
              <a:defRPr sz="1300" b="1">
                <a:solidFill>
                  <a:srgbClr val="151B26"/>
                </a:solidFill>
                <a:latin typeface="Helvetica Neue"/>
                <a:ea typeface="Helvetica Neue"/>
                <a:cs typeface="Helvetica Neue"/>
                <a:sym typeface="Helvetica Neue"/>
              </a:defRPr>
            </a:pPr>
            <a:r>
              <a:t>General Secretariat for Synod of Bishops</a:t>
            </a:r>
            <a:endParaRPr sz="1500"/>
          </a:p>
          <a:p>
            <a:pPr>
              <a:lnSpc>
                <a:spcPct val="115000"/>
              </a:lnSpc>
              <a:defRPr sz="1200">
                <a:solidFill>
                  <a:srgbClr val="151B26"/>
                </a:solidFill>
                <a:latin typeface="Helvetica Neue"/>
                <a:ea typeface="Helvetica Neue"/>
                <a:cs typeface="Helvetica Neue"/>
                <a:sym typeface="Helvetica Neue"/>
              </a:defRPr>
            </a:pPr>
            <a:endParaRPr sz="1500"/>
          </a:p>
          <a:p>
            <a:pPr>
              <a:lnSpc>
                <a:spcPct val="115000"/>
              </a:lnSpc>
              <a:defRPr sz="1200">
                <a:solidFill>
                  <a:srgbClr val="151B26"/>
                </a:solidFill>
                <a:latin typeface="Helvetica Neue"/>
                <a:ea typeface="Helvetica Neue"/>
                <a:cs typeface="Helvetica Neue"/>
                <a:sym typeface="Helvetica Neue"/>
              </a:defRPr>
            </a:pPr>
            <a:r>
              <a:t>Via della Conciliazione 34 - 00120 Città del Vaticano</a:t>
            </a:r>
          </a:p>
          <a:p>
            <a:pPr>
              <a:lnSpc>
                <a:spcPct val="115000"/>
              </a:lnSpc>
              <a:defRPr sz="1200">
                <a:solidFill>
                  <a:srgbClr val="151B26"/>
                </a:solidFill>
                <a:latin typeface="Helvetica Neue"/>
                <a:ea typeface="Helvetica Neue"/>
                <a:cs typeface="Helvetica Neue"/>
                <a:sym typeface="Helvetica Neue"/>
              </a:defRPr>
            </a:pPr>
            <a:endParaRPr/>
          </a:p>
          <a:p>
            <a:pPr>
              <a:lnSpc>
                <a:spcPct val="115000"/>
              </a:lnSpc>
              <a:defRPr sz="1200">
                <a:latin typeface="Helvetica Neue"/>
                <a:ea typeface="Helvetica Neue"/>
                <a:cs typeface="Helvetica Neue"/>
                <a:sym typeface="Helvetica Neue"/>
              </a:defRPr>
            </a:pPr>
            <a:r>
              <a:t>Phone: </a:t>
            </a:r>
            <a:r>
              <a:rPr>
                <a:solidFill>
                  <a:srgbClr val="151B26"/>
                </a:solidFill>
              </a:rPr>
              <a:t>(+39) 06 698 84821 / 84324</a:t>
            </a:r>
          </a:p>
          <a:p>
            <a:pPr>
              <a:lnSpc>
                <a:spcPct val="115000"/>
              </a:lnSpc>
              <a:defRPr sz="1200">
                <a:latin typeface="Helvetica Neue"/>
                <a:ea typeface="Helvetica Neue"/>
                <a:cs typeface="Helvetica Neue"/>
                <a:sym typeface="Helvetica Neue"/>
              </a:defRPr>
            </a:pPr>
            <a:r>
              <a:t>synodus@synod.va </a:t>
            </a:r>
          </a:p>
          <a:p>
            <a:pPr>
              <a:lnSpc>
                <a:spcPct val="115000"/>
              </a:lnSpc>
              <a:defRPr sz="1200" u="sng">
                <a:solidFill>
                  <a:srgbClr val="0000FF"/>
                </a:solidFill>
                <a:latin typeface="Helvetica Neue"/>
                <a:ea typeface="Helvetica Neue"/>
                <a:cs typeface="Helvetica Neue"/>
                <a:sym typeface="Helvetica Neue"/>
              </a:defRPr>
            </a:pPr>
            <a:r>
              <a:rPr>
                <a:uFill>
                  <a:solidFill>
                    <a:srgbClr val="0000FF"/>
                  </a:solidFill>
                </a:uFill>
                <a:hlinkClick r:id="rId4"/>
              </a:rPr>
              <a:t>www.synod.va</a:t>
            </a:r>
          </a:p>
        </p:txBody>
      </p:sp>
      <p:pic>
        <p:nvPicPr>
          <p:cNvPr id="219" name="Google Shape;98;p51" descr="Google Shape;98;p51">
            <a:hlinkClick r:id="rId5"/>
          </p:cNvPr>
          <p:cNvPicPr>
            <a:picLocks noChangeAspect="1"/>
          </p:cNvPicPr>
          <p:nvPr/>
        </p:nvPicPr>
        <p:blipFill>
          <a:blip r:embed="rId6"/>
          <a:stretch>
            <a:fillRect/>
          </a:stretch>
        </p:blipFill>
        <p:spPr>
          <a:xfrm>
            <a:off x="2854075" y="3799725"/>
            <a:ext cx="330398" cy="330401"/>
          </a:xfrm>
          <a:prstGeom prst="rect">
            <a:avLst/>
          </a:prstGeom>
          <a:ln w="12700">
            <a:miter lim="400000"/>
          </a:ln>
        </p:spPr>
      </p:pic>
      <p:pic>
        <p:nvPicPr>
          <p:cNvPr id="220" name="Google Shape;99;p51" descr="Google Shape;99;p51">
            <a:hlinkClick r:id="rId7"/>
          </p:cNvPr>
          <p:cNvPicPr>
            <a:picLocks noChangeAspect="1"/>
          </p:cNvPicPr>
          <p:nvPr/>
        </p:nvPicPr>
        <p:blipFill>
          <a:blip r:embed="rId8"/>
          <a:stretch>
            <a:fillRect/>
          </a:stretch>
        </p:blipFill>
        <p:spPr>
          <a:xfrm>
            <a:off x="3348849" y="3822605"/>
            <a:ext cx="284640" cy="284642"/>
          </a:xfrm>
          <a:prstGeom prst="rect">
            <a:avLst/>
          </a:prstGeom>
          <a:ln w="12700">
            <a:miter lim="400000"/>
          </a:ln>
        </p:spPr>
      </p:pic>
      <p:sp>
        <p:nvSpPr>
          <p:cNvPr id="221" name="Google Shape;100;p51"/>
          <p:cNvSpPr/>
          <p:nvPr/>
        </p:nvSpPr>
        <p:spPr>
          <a:xfrm>
            <a:off x="2405075" y="1785950"/>
            <a:ext cx="3334801" cy="1"/>
          </a:xfrm>
          <a:prstGeom prst="line">
            <a:avLst/>
          </a:prstGeom>
          <a:ln w="19050">
            <a:solidFill>
              <a:srgbClr val="DEAB6F"/>
            </a:solidFill>
          </a:ln>
        </p:spPr>
        <p:txBody>
          <a:bodyPr lIns="45719" rIns="45719"/>
          <a:lstStyle/>
          <a:p>
            <a:endParaRPr/>
          </a:p>
        </p:txBody>
      </p:sp>
      <p:pic>
        <p:nvPicPr>
          <p:cNvPr id="222" name="Google Shape;101;p51" descr="Google Shape;101;p51">
            <a:hlinkClick r:id="rId9"/>
          </p:cNvPr>
          <p:cNvPicPr>
            <a:picLocks noChangeAspect="1"/>
          </p:cNvPicPr>
          <p:nvPr/>
        </p:nvPicPr>
        <p:blipFill>
          <a:blip r:embed="rId10"/>
          <a:srcRect l="2417" r="2416"/>
          <a:stretch>
            <a:fillRect/>
          </a:stretch>
        </p:blipFill>
        <p:spPr>
          <a:xfrm>
            <a:off x="2405075" y="3822613"/>
            <a:ext cx="284626" cy="284626"/>
          </a:xfrm>
          <a:prstGeom prst="rect">
            <a:avLst/>
          </a:prstGeom>
          <a:ln w="12700">
            <a:miter lim="400000"/>
          </a:ln>
        </p:spPr>
      </p:pic>
      <p:pic>
        <p:nvPicPr>
          <p:cNvPr id="223" name="Google Shape;102;p51" descr="Google Shape;102;p51">
            <a:hlinkClick r:id="rId7"/>
          </p:cNvPr>
          <p:cNvPicPr>
            <a:picLocks noChangeAspect="1"/>
          </p:cNvPicPr>
          <p:nvPr/>
        </p:nvPicPr>
        <p:blipFill>
          <a:blip r:embed="rId11"/>
          <a:srcRect t="2325" b="2326"/>
          <a:stretch>
            <a:fillRect/>
          </a:stretch>
        </p:blipFill>
        <p:spPr>
          <a:xfrm>
            <a:off x="3797849" y="3822605"/>
            <a:ext cx="284639" cy="284642"/>
          </a:xfrm>
          <a:prstGeom prst="rect">
            <a:avLst/>
          </a:prstGeom>
          <a:ln w="12700">
            <a:miter lim="400000"/>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_1_1">
    <p:spTree>
      <p:nvGrpSpPr>
        <p:cNvPr id="1" name=""/>
        <p:cNvGrpSpPr/>
        <p:nvPr/>
      </p:nvGrpSpPr>
      <p:grpSpPr>
        <a:xfrm>
          <a:off x="0" y="0"/>
          <a:ext cx="0" cy="0"/>
          <a:chOff x="0" y="0"/>
          <a:chExt cx="0" cy="0"/>
        </a:xfrm>
      </p:grpSpPr>
      <p:pic>
        <p:nvPicPr>
          <p:cNvPr id="23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3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32"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33" name="Google Shape;104;p52"/>
          <p:cNvSpPr/>
          <p:nvPr/>
        </p:nvSpPr>
        <p:spPr>
          <a:xfrm>
            <a:off x="-79326" y="-52901"/>
            <a:ext cx="9308402" cy="5262602"/>
          </a:xfrm>
          <a:prstGeom prst="rect">
            <a:avLst/>
          </a:prstGeom>
          <a:solidFill>
            <a:srgbClr val="FFFFFF"/>
          </a:solidFill>
          <a:ln w="12700">
            <a:miter lim="400000"/>
          </a:ln>
        </p:spPr>
        <p:txBody>
          <a:bodyPr lIns="45719" rIns="45719" anchor="ctr"/>
          <a:lstStyle/>
          <a:p>
            <a:pPr>
              <a:defRPr sz="4900">
                <a:solidFill>
                  <a:schemeClr val="accent3"/>
                </a:solidFill>
                <a:latin typeface="Helvetica Neue"/>
                <a:ea typeface="Helvetica Neue"/>
                <a:cs typeface="Helvetica Neue"/>
                <a:sym typeface="Helvetica Neue"/>
              </a:defRPr>
            </a:pPr>
            <a:endParaRPr/>
          </a:p>
        </p:txBody>
      </p:sp>
      <p:sp>
        <p:nvSpPr>
          <p:cNvPr id="234" name="Texto do título"/>
          <p:cNvSpPr txBox="1">
            <a:spLocks noGrp="1"/>
          </p:cNvSpPr>
          <p:nvPr>
            <p:ph type="title"/>
          </p:nvPr>
        </p:nvSpPr>
        <p:spPr>
          <a:xfrm>
            <a:off x="323999" y="2151600"/>
            <a:ext cx="8454302" cy="840301"/>
          </a:xfrm>
          <a:prstGeom prst="rect">
            <a:avLst/>
          </a:prstGeom>
        </p:spPr>
        <p:txBody>
          <a:bodyPr anchor="b"/>
          <a:lstStyle>
            <a:lvl1pPr algn="ctr">
              <a:defRPr sz="4900" b="0">
                <a:solidFill>
                  <a:schemeClr val="accent1"/>
                </a:solidFill>
              </a:defRPr>
            </a:lvl1pPr>
          </a:lstStyle>
          <a:p>
            <a:r>
              <a:t>Texto do título</a:t>
            </a:r>
          </a:p>
        </p:txBody>
      </p:sp>
      <p:sp>
        <p:nvSpPr>
          <p:cNvPr id="235"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pic>
        <p:nvPicPr>
          <p:cNvPr id="242"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43"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44"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45" name="Texto do título"/>
          <p:cNvSpPr txBox="1">
            <a:spLocks noGrp="1"/>
          </p:cNvSpPr>
          <p:nvPr>
            <p:ph type="title"/>
          </p:nvPr>
        </p:nvSpPr>
        <p:spPr>
          <a:xfrm>
            <a:off x="852824" y="896725"/>
            <a:ext cx="7255801" cy="637201"/>
          </a:xfrm>
          <a:prstGeom prst="rect">
            <a:avLst/>
          </a:prstGeom>
        </p:spPr>
        <p:txBody>
          <a:bodyPr/>
          <a:lstStyle>
            <a:lvl1pPr>
              <a:defRPr sz="2500"/>
            </a:lvl1pPr>
          </a:lstStyle>
          <a:p>
            <a:r>
              <a:t>Texto do título</a:t>
            </a:r>
          </a:p>
        </p:txBody>
      </p:sp>
      <p:sp>
        <p:nvSpPr>
          <p:cNvPr id="246" name="Nível um…"/>
          <p:cNvSpPr txBox="1">
            <a:spLocks noGrp="1"/>
          </p:cNvSpPr>
          <p:nvPr>
            <p:ph type="body" sz="quarter" idx="1"/>
          </p:nvPr>
        </p:nvSpPr>
        <p:spPr>
          <a:xfrm>
            <a:off x="852824" y="1589673"/>
            <a:ext cx="3411601" cy="2210700"/>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247"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248" name="Google Shape;111;p53"/>
          <p:cNvSpPr txBox="1">
            <a:spLocks noGrp="1"/>
          </p:cNvSpPr>
          <p:nvPr>
            <p:ph type="body" sz="quarter" idx="21"/>
          </p:nvPr>
        </p:nvSpPr>
        <p:spPr>
          <a:xfrm>
            <a:off x="4697050" y="1589674"/>
            <a:ext cx="3411601" cy="2210701"/>
          </a:xfrm>
          <a:prstGeom prst="rect">
            <a:avLst/>
          </a:prstGeom>
        </p:spPr>
        <p:txBody>
          <a:bodyP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_1">
    <p:spTree>
      <p:nvGrpSpPr>
        <p:cNvPr id="1" name=""/>
        <p:cNvGrpSpPr/>
        <p:nvPr/>
      </p:nvGrpSpPr>
      <p:grpSpPr>
        <a:xfrm>
          <a:off x="0" y="0"/>
          <a:ext cx="0" cy="0"/>
          <a:chOff x="0" y="0"/>
          <a:chExt cx="0" cy="0"/>
        </a:xfrm>
      </p:grpSpPr>
      <p:pic>
        <p:nvPicPr>
          <p:cNvPr id="255"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56"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57"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258" name="Google Shape;113;p54" descr="Google Shape;113;p54"/>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259" name="Número do diapositivo"/>
          <p:cNvSpPr txBox="1">
            <a:spLocks noGrp="1"/>
          </p:cNvSpPr>
          <p:nvPr>
            <p:ph type="sldNum" sz="quarter" idx="2"/>
          </p:nvPr>
        </p:nvSpPr>
        <p:spPr>
          <a:xfrm>
            <a:off x="8798746" y="4287711"/>
            <a:ext cx="280286" cy="269617"/>
          </a:xfrm>
          <a:prstGeom prst="rect">
            <a:avLst/>
          </a:prstGeom>
        </p:spPr>
        <p:txBody>
          <a:bodyPr anchor="t"/>
          <a:lstStyle>
            <a:lvl1pPr>
              <a:defRPr>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pic>
        <p:nvPicPr>
          <p:cNvPr id="27"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8"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9"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grpSp>
        <p:nvGrpSpPr>
          <p:cNvPr id="32" name="Google Shape;18;p39"/>
          <p:cNvGrpSpPr/>
          <p:nvPr/>
        </p:nvGrpSpPr>
        <p:grpSpPr>
          <a:xfrm>
            <a:off x="0" y="-50"/>
            <a:ext cx="4575000" cy="5143501"/>
            <a:chOff x="0" y="-24"/>
            <a:chExt cx="4574999" cy="5143500"/>
          </a:xfrm>
        </p:grpSpPr>
        <p:sp>
          <p:nvSpPr>
            <p:cNvPr id="30" name="Retângulo"/>
            <p:cNvSpPr/>
            <p:nvPr/>
          </p:nvSpPr>
          <p:spPr>
            <a:xfrm>
              <a:off x="0" y="-25"/>
              <a:ext cx="4575000" cy="5143501"/>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000">
                  <a:latin typeface="Helvetica Neue"/>
                  <a:ea typeface="Helvetica Neue"/>
                  <a:cs typeface="Helvetica Neue"/>
                  <a:sym typeface="Helvetica Neue"/>
                </a:defRPr>
              </a:pPr>
              <a:endParaRPr/>
            </a:p>
          </p:txBody>
        </p:sp>
        <p:sp>
          <p:nvSpPr>
            <p:cNvPr id="31" name="Put the photo over this grey rectangle.…"/>
            <p:cNvSpPr txBox="1"/>
            <p:nvPr/>
          </p:nvSpPr>
          <p:spPr>
            <a:xfrm>
              <a:off x="0" y="2304633"/>
              <a:ext cx="4575000" cy="534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33" name="Nível um…"/>
          <p:cNvSpPr txBox="1">
            <a:spLocks noGrp="1"/>
          </p:cNvSpPr>
          <p:nvPr>
            <p:ph type="body" sz="quarter" idx="1"/>
          </p:nvPr>
        </p:nvSpPr>
        <p:spPr>
          <a:xfrm>
            <a:off x="4879049" y="1586674"/>
            <a:ext cx="2816401" cy="1824602"/>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34"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and two columns text">
    <p:spTree>
      <p:nvGrpSpPr>
        <p:cNvPr id="1" name=""/>
        <p:cNvGrpSpPr/>
        <p:nvPr/>
      </p:nvGrpSpPr>
      <p:grpSpPr>
        <a:xfrm>
          <a:off x="0" y="0"/>
          <a:ext cx="0" cy="0"/>
          <a:chOff x="0" y="0"/>
          <a:chExt cx="0" cy="0"/>
        </a:xfrm>
      </p:grpSpPr>
      <p:pic>
        <p:nvPicPr>
          <p:cNvPr id="41"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42"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43"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44" name="Texto do título"/>
          <p:cNvSpPr txBox="1">
            <a:spLocks noGrp="1"/>
          </p:cNvSpPr>
          <p:nvPr>
            <p:ph type="title"/>
          </p:nvPr>
        </p:nvSpPr>
        <p:spPr>
          <a:xfrm>
            <a:off x="276299" y="1227975"/>
            <a:ext cx="4802701" cy="637201"/>
          </a:xfrm>
          <a:prstGeom prst="rect">
            <a:avLst/>
          </a:prstGeom>
        </p:spPr>
        <p:txBody>
          <a:bodyPr/>
          <a:lstStyle>
            <a:lvl1pPr>
              <a:defRPr sz="2500"/>
            </a:lvl1pPr>
          </a:lstStyle>
          <a:p>
            <a:r>
              <a:t>Texto do título</a:t>
            </a:r>
          </a:p>
        </p:txBody>
      </p:sp>
      <p:sp>
        <p:nvSpPr>
          <p:cNvPr id="45" name="Nível um…"/>
          <p:cNvSpPr txBox="1">
            <a:spLocks noGrp="1"/>
          </p:cNvSpPr>
          <p:nvPr>
            <p:ph type="body" sz="quarter" idx="1"/>
          </p:nvPr>
        </p:nvSpPr>
        <p:spPr>
          <a:xfrm>
            <a:off x="2834750" y="1946649"/>
            <a:ext cx="2244301" cy="2127301"/>
          </a:xfrm>
          <a:prstGeom prst="rect">
            <a:avLst/>
          </a:prstGeom>
        </p:spPr>
        <p:txBody>
          <a:bodyPr/>
          <a:lstStyle/>
          <a:p>
            <a:r>
              <a:t>Nível um</a:t>
            </a:r>
          </a:p>
          <a:p>
            <a:pPr lvl="1"/>
            <a:r>
              <a:t>Nível dois</a:t>
            </a:r>
          </a:p>
          <a:p>
            <a:pPr lvl="2"/>
            <a:r>
              <a:t>Nível três</a:t>
            </a:r>
          </a:p>
          <a:p>
            <a:pPr lvl="3"/>
            <a:r>
              <a:t>Nível quatro</a:t>
            </a:r>
          </a:p>
          <a:p>
            <a:pPr lvl="4"/>
            <a:r>
              <a:t>Nível cinco</a:t>
            </a:r>
          </a:p>
        </p:txBody>
      </p:sp>
      <p:grpSp>
        <p:nvGrpSpPr>
          <p:cNvPr id="48" name="Google Shape;24;p40"/>
          <p:cNvGrpSpPr/>
          <p:nvPr/>
        </p:nvGrpSpPr>
        <p:grpSpPr>
          <a:xfrm>
            <a:off x="5298374" y="0"/>
            <a:ext cx="3845702" cy="5143500"/>
            <a:chOff x="0" y="0"/>
            <a:chExt cx="3845700" cy="5143500"/>
          </a:xfrm>
        </p:grpSpPr>
        <p:sp>
          <p:nvSpPr>
            <p:cNvPr id="46" name="Retângulo"/>
            <p:cNvSpPr/>
            <p:nvPr/>
          </p:nvSpPr>
          <p:spPr>
            <a:xfrm>
              <a:off x="-1" y="0"/>
              <a:ext cx="3845702" cy="5143500"/>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200"/>
              </a:pPr>
              <a:endParaRPr/>
            </a:p>
          </p:txBody>
        </p:sp>
        <p:sp>
          <p:nvSpPr>
            <p:cNvPr id="47" name="Put the photo over this grey rectangle.…"/>
            <p:cNvSpPr txBox="1"/>
            <p:nvPr/>
          </p:nvSpPr>
          <p:spPr>
            <a:xfrm>
              <a:off x="-1" y="2304658"/>
              <a:ext cx="3845702" cy="534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49"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rgbClr val="FFFFFF"/>
                </a:solidFill>
              </a:defRPr>
            </a:lvl1pPr>
          </a:lstStyle>
          <a:p>
            <a:fld id="{86CB4B4D-7CA3-9044-876B-883B54F8677D}" type="slidenum">
              <a:t>‹N›</a:t>
            </a:fld>
            <a:endParaRPr/>
          </a:p>
        </p:txBody>
      </p:sp>
      <p:sp>
        <p:nvSpPr>
          <p:cNvPr id="50" name="Google Shape;27;p40"/>
          <p:cNvSpPr txBox="1">
            <a:spLocks noGrp="1"/>
          </p:cNvSpPr>
          <p:nvPr>
            <p:ph type="body" sz="quarter" idx="21"/>
          </p:nvPr>
        </p:nvSpPr>
        <p:spPr>
          <a:xfrm>
            <a:off x="276299" y="1946649"/>
            <a:ext cx="2244301" cy="2127301"/>
          </a:xfrm>
          <a:prstGeom prst="rect">
            <a:avLst/>
          </a:prstGeom>
        </p:spPr>
        <p:txBody>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57" name="Texto do título"/>
          <p:cNvSpPr txBox="1">
            <a:spLocks noGrp="1"/>
          </p:cNvSpPr>
          <p:nvPr>
            <p:ph type="title"/>
          </p:nvPr>
        </p:nvSpPr>
        <p:spPr>
          <a:prstGeom prst="rect">
            <a:avLst/>
          </a:prstGeom>
        </p:spPr>
        <p:txBody>
          <a:bodyPr/>
          <a:lstStyle/>
          <a:p>
            <a:r>
              <a:t>Texto do título</a:t>
            </a:r>
          </a:p>
        </p:txBody>
      </p:sp>
      <p:sp>
        <p:nvSpPr>
          <p:cNvPr id="58" name="Nível um…"/>
          <p:cNvSpPr txBox="1">
            <a:spLocks noGrp="1"/>
          </p:cNvSpPr>
          <p:nvPr>
            <p:ph type="body" idx="1"/>
          </p:nvPr>
        </p:nvSpPr>
        <p:spPr>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59" name="Número do diapositivo"/>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6"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67"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68"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grpSp>
        <p:nvGrpSpPr>
          <p:cNvPr id="71" name="Google Shape;35;p42"/>
          <p:cNvGrpSpPr/>
          <p:nvPr/>
        </p:nvGrpSpPr>
        <p:grpSpPr>
          <a:xfrm>
            <a:off x="249" y="0"/>
            <a:ext cx="9144001" cy="5143500"/>
            <a:chOff x="124" y="0"/>
            <a:chExt cx="9144000" cy="5143500"/>
          </a:xfrm>
        </p:grpSpPr>
        <p:sp>
          <p:nvSpPr>
            <p:cNvPr id="69" name="Retângulo"/>
            <p:cNvSpPr/>
            <p:nvPr/>
          </p:nvSpPr>
          <p:spPr>
            <a:xfrm>
              <a:off x="124" y="0"/>
              <a:ext cx="9144001" cy="5143500"/>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200"/>
              </a:pPr>
              <a:endParaRPr/>
            </a:p>
          </p:txBody>
        </p:sp>
        <p:sp>
          <p:nvSpPr>
            <p:cNvPr id="70" name="Put the photo over this grey rectangle.…"/>
            <p:cNvSpPr txBox="1"/>
            <p:nvPr/>
          </p:nvSpPr>
          <p:spPr>
            <a:xfrm>
              <a:off x="124" y="2304658"/>
              <a:ext cx="9144001" cy="534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72"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rgbClr val="FFFFFF"/>
                </a:solidFill>
              </a:defRPr>
            </a:lvl1pPr>
          </a:lstStyle>
          <a:p>
            <a:fld id="{86CB4B4D-7CA3-9044-876B-883B54F8677D}" type="slidenum">
              <a:t>‹N›</a:t>
            </a:fld>
            <a:endParaRPr/>
          </a:p>
        </p:txBody>
      </p:sp>
      <p:sp>
        <p:nvSpPr>
          <p:cNvPr id="73" name="Nível um…"/>
          <p:cNvSpPr txBox="1">
            <a:spLocks noGrp="1"/>
          </p:cNvSpPr>
          <p:nvPr>
            <p:ph type="body" sz="quarter" idx="1"/>
          </p:nvPr>
        </p:nvSpPr>
        <p:spPr>
          <a:xfrm>
            <a:off x="678375" y="1670624"/>
            <a:ext cx="5082900" cy="1154401"/>
          </a:xfrm>
          <a:prstGeom prst="rect">
            <a:avLst/>
          </a:prstGeom>
        </p:spPr>
        <p:txBody>
          <a:bodyPr/>
          <a:lstStyle/>
          <a:p>
            <a:r>
              <a:t>Nível um</a:t>
            </a:r>
          </a:p>
          <a:p>
            <a:pPr lvl="1"/>
            <a:r>
              <a:t>Nível dois</a:t>
            </a:r>
          </a:p>
          <a:p>
            <a:pPr lvl="2"/>
            <a:r>
              <a:t>Nível três</a:t>
            </a:r>
          </a:p>
          <a:p>
            <a:pPr lvl="3"/>
            <a:r>
              <a:t>Nível quatro</a:t>
            </a:r>
          </a:p>
          <a:p>
            <a:pPr lvl="4"/>
            <a:r>
              <a:t>Nível cinco</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ig title">
    <p:spTree>
      <p:nvGrpSpPr>
        <p:cNvPr id="1" name=""/>
        <p:cNvGrpSpPr/>
        <p:nvPr/>
      </p:nvGrpSpPr>
      <p:grpSpPr>
        <a:xfrm>
          <a:off x="0" y="0"/>
          <a:ext cx="0" cy="0"/>
          <a:chOff x="0" y="0"/>
          <a:chExt cx="0" cy="0"/>
        </a:xfrm>
      </p:grpSpPr>
      <p:pic>
        <p:nvPicPr>
          <p:cNvPr id="8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8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82"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83" name="Google Shape;39;p43"/>
          <p:cNvSpPr/>
          <p:nvPr/>
        </p:nvSpPr>
        <p:spPr>
          <a:xfrm>
            <a:off x="-20700" y="-62101"/>
            <a:ext cx="9210600" cy="5205602"/>
          </a:xfrm>
          <a:prstGeom prst="rect">
            <a:avLst/>
          </a:prstGeom>
          <a:solidFill>
            <a:srgbClr val="FFFFFF"/>
          </a:solidFill>
          <a:ln>
            <a:solidFill>
              <a:srgbClr val="FFFFFF"/>
            </a:solidFill>
          </a:ln>
        </p:spPr>
        <p:txBody>
          <a:bodyPr lIns="45719" rIns="45719" anchor="ctr"/>
          <a:lstStyle/>
          <a:p>
            <a:endParaRPr/>
          </a:p>
        </p:txBody>
      </p:sp>
      <p:pic>
        <p:nvPicPr>
          <p:cNvPr id="84" name="Google Shape;40;p43" descr="Google Shape;40;p43"/>
          <p:cNvPicPr>
            <a:picLocks noChangeAspect="1"/>
          </p:cNvPicPr>
          <p:nvPr/>
        </p:nvPicPr>
        <p:blipFill>
          <a:blip r:embed="rId4"/>
          <a:srcRect b="29968"/>
          <a:stretch>
            <a:fillRect/>
          </a:stretch>
        </p:blipFill>
        <p:spPr>
          <a:xfrm>
            <a:off x="2138850" y="2991991"/>
            <a:ext cx="6315437" cy="2151510"/>
          </a:xfrm>
          <a:prstGeom prst="rect">
            <a:avLst/>
          </a:prstGeom>
          <a:ln w="12700">
            <a:miter lim="400000"/>
          </a:ln>
        </p:spPr>
      </p:pic>
      <p:pic>
        <p:nvPicPr>
          <p:cNvPr id="85" name="Google Shape;41;p43" descr="Google Shape;41;p43"/>
          <p:cNvPicPr>
            <a:picLocks noChangeAspect="1"/>
          </p:cNvPicPr>
          <p:nvPr/>
        </p:nvPicPr>
        <p:blipFill>
          <a:blip r:embed="rId4"/>
          <a:srcRect r="13563" b="39664"/>
          <a:stretch>
            <a:fillRect/>
          </a:stretch>
        </p:blipFill>
        <p:spPr>
          <a:xfrm rot="10800000" flipH="1">
            <a:off x="3776104" y="-71576"/>
            <a:ext cx="5458821" cy="1853736"/>
          </a:xfrm>
          <a:prstGeom prst="rect">
            <a:avLst/>
          </a:prstGeom>
          <a:ln w="12700">
            <a:miter lim="400000"/>
          </a:ln>
        </p:spPr>
      </p:pic>
      <p:pic>
        <p:nvPicPr>
          <p:cNvPr id="86" name="Google Shape;42;p43" descr="Google Shape;42;p43"/>
          <p:cNvPicPr>
            <a:picLocks noChangeAspect="1"/>
          </p:cNvPicPr>
          <p:nvPr/>
        </p:nvPicPr>
        <p:blipFill>
          <a:blip r:embed="rId4"/>
          <a:srcRect l="57884" t="8301"/>
          <a:stretch>
            <a:fillRect/>
          </a:stretch>
        </p:blipFill>
        <p:spPr>
          <a:xfrm rot="10800000" flipH="1">
            <a:off x="-27400" y="2263545"/>
            <a:ext cx="2574966" cy="2727556"/>
          </a:xfrm>
          <a:prstGeom prst="rect">
            <a:avLst/>
          </a:prstGeom>
          <a:ln w="12700">
            <a:miter lim="400000"/>
          </a:ln>
        </p:spPr>
      </p:pic>
      <p:sp>
        <p:nvSpPr>
          <p:cNvPr id="87" name="Número do diapositivo"/>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88" name="Google Shape;44;p43"/>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89" name="Texto do título"/>
          <p:cNvSpPr txBox="1">
            <a:spLocks noGrp="1"/>
          </p:cNvSpPr>
          <p:nvPr>
            <p:ph type="title"/>
          </p:nvPr>
        </p:nvSpPr>
        <p:spPr>
          <a:xfrm>
            <a:off x="124" y="1266899"/>
            <a:ext cx="9144001" cy="1704302"/>
          </a:xfrm>
          <a:prstGeom prst="rect">
            <a:avLst/>
          </a:prstGeom>
        </p:spPr>
        <p:txBody>
          <a:bodyPr/>
          <a:lstStyle>
            <a:lvl1pPr algn="ctr">
              <a:defRPr sz="9300">
                <a:solidFill>
                  <a:schemeClr val="accent1"/>
                </a:solidFill>
              </a:defRPr>
            </a:lvl1pPr>
          </a:lstStyle>
          <a:p>
            <a:r>
              <a:t>Texto do título</a:t>
            </a:r>
          </a:p>
        </p:txBody>
      </p:sp>
      <p:sp>
        <p:nvSpPr>
          <p:cNvPr id="90" name="Nível um…"/>
          <p:cNvSpPr txBox="1">
            <a:spLocks noGrp="1"/>
          </p:cNvSpPr>
          <p:nvPr>
            <p:ph type="body" sz="quarter" idx="1"/>
          </p:nvPr>
        </p:nvSpPr>
        <p:spPr>
          <a:xfrm>
            <a:off x="2350649" y="3047400"/>
            <a:ext cx="4442702" cy="555301"/>
          </a:xfrm>
          <a:prstGeom prst="rect">
            <a:avLst/>
          </a:prstGeom>
        </p:spPr>
        <p:txBody>
          <a:bodyPr anchor="b"/>
          <a:lstStyle>
            <a:lvl1pPr marL="304800" indent="-152400" algn="ctr">
              <a:buClrTx/>
              <a:buSzTx/>
              <a:buFontTx/>
              <a:buNone/>
              <a:defRPr sz="2200">
                <a:solidFill>
                  <a:schemeClr val="accent1"/>
                </a:solidFill>
              </a:defRPr>
            </a:lvl1pPr>
            <a:lvl2pPr marL="304800" indent="304800" algn="ctr">
              <a:buClrTx/>
              <a:buSzTx/>
              <a:buFontTx/>
              <a:buNone/>
              <a:defRPr sz="2200">
                <a:solidFill>
                  <a:schemeClr val="accent1"/>
                </a:solidFill>
              </a:defRPr>
            </a:lvl2pPr>
            <a:lvl3pPr marL="304800" indent="762000" algn="ctr">
              <a:buClrTx/>
              <a:buSzTx/>
              <a:buFontTx/>
              <a:buNone/>
              <a:defRPr sz="2200">
                <a:solidFill>
                  <a:schemeClr val="accent1"/>
                </a:solidFill>
              </a:defRPr>
            </a:lvl3pPr>
            <a:lvl4pPr marL="304800" indent="1219200" algn="ctr">
              <a:buClrTx/>
              <a:buSzTx/>
              <a:buFontTx/>
              <a:buNone/>
              <a:defRPr sz="2200">
                <a:solidFill>
                  <a:schemeClr val="accent1"/>
                </a:solidFill>
              </a:defRPr>
            </a:lvl4pPr>
            <a:lvl5pPr marL="304800" indent="1676400" algn="ctr">
              <a:buClrTx/>
              <a:buSzTx/>
              <a:buFontTx/>
              <a:buNone/>
              <a:defRPr sz="2200">
                <a:solidFill>
                  <a:schemeClr val="accent1"/>
                </a:solidFill>
              </a:defRPr>
            </a:lvl5pPr>
          </a:lstStyle>
          <a:p>
            <a:r>
              <a:t>Nível um</a:t>
            </a:r>
          </a:p>
          <a:p>
            <a:pPr lvl="1"/>
            <a:r>
              <a:t>Nível dois</a:t>
            </a:r>
          </a:p>
          <a:p>
            <a:pPr lvl="2"/>
            <a:r>
              <a:t>Nível três</a:t>
            </a:r>
          </a:p>
          <a:p>
            <a:pPr lvl="3"/>
            <a:r>
              <a:t>Nível quatro</a:t>
            </a:r>
          </a:p>
          <a:p>
            <a:pPr lvl="4"/>
            <a:r>
              <a:t>Nível cinco</a:t>
            </a:r>
          </a:p>
        </p:txBody>
      </p:sp>
      <p:pic>
        <p:nvPicPr>
          <p:cNvPr id="91" name="Google Shape;47;p43" descr="Google Shape;47;p43"/>
          <p:cNvPicPr>
            <a:picLocks noChangeAspect="1"/>
          </p:cNvPicPr>
          <p:nvPr/>
        </p:nvPicPr>
        <p:blipFill>
          <a:blip r:embed="rId3"/>
          <a:stretch>
            <a:fillRect/>
          </a:stretch>
        </p:blipFill>
        <p:spPr>
          <a:xfrm>
            <a:off x="1850" y="4132374"/>
            <a:ext cx="1135300" cy="1004524"/>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_2_1">
    <p:spTree>
      <p:nvGrpSpPr>
        <p:cNvPr id="1" name=""/>
        <p:cNvGrpSpPr/>
        <p:nvPr/>
      </p:nvGrpSpPr>
      <p:grpSpPr>
        <a:xfrm>
          <a:off x="0" y="0"/>
          <a:ext cx="0" cy="0"/>
          <a:chOff x="0" y="0"/>
          <a:chExt cx="0" cy="0"/>
        </a:xfrm>
      </p:grpSpPr>
      <p:pic>
        <p:nvPicPr>
          <p:cNvPr id="98"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99"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00"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01" name="Google Shape;49;p44" descr="Google Shape;49;p44"/>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02" name="Nível um…"/>
          <p:cNvSpPr txBox="1">
            <a:spLocks noGrp="1"/>
          </p:cNvSpPr>
          <p:nvPr>
            <p:ph type="body" sz="quarter" idx="1"/>
          </p:nvPr>
        </p:nvSpPr>
        <p:spPr>
          <a:xfrm>
            <a:off x="1253249" y="1789500"/>
            <a:ext cx="6637502" cy="1412101"/>
          </a:xfrm>
          <a:prstGeom prst="rect">
            <a:avLst/>
          </a:prstGeom>
        </p:spPr>
        <p:txBody>
          <a:bodyPr/>
          <a:lstStyle>
            <a:lvl1pPr indent="-330200" algn="ctr">
              <a:buClr>
                <a:srgbClr val="000000"/>
              </a:buClr>
              <a:buSzPts val="1600"/>
              <a:defRPr sz="1600"/>
            </a:lvl1pPr>
            <a:lvl2pPr indent="-330200" algn="ctr">
              <a:buClr>
                <a:srgbClr val="000000"/>
              </a:buClr>
              <a:buSzPts val="1600"/>
              <a:defRPr sz="1600"/>
            </a:lvl2pPr>
            <a:lvl3pPr indent="-330200" algn="ctr">
              <a:buClr>
                <a:srgbClr val="000000"/>
              </a:buClr>
              <a:buSzPts val="1600"/>
              <a:defRPr sz="1600"/>
            </a:lvl3pPr>
            <a:lvl4pPr indent="-330200" algn="ctr">
              <a:buClr>
                <a:srgbClr val="000000"/>
              </a:buClr>
              <a:buSzPts val="1600"/>
              <a:defRPr sz="1600"/>
            </a:lvl4pPr>
            <a:lvl5pPr indent="-330200" algn="ctr">
              <a:buClr>
                <a:srgbClr val="000000"/>
              </a:buClr>
              <a:buSzPts val="1600"/>
              <a:defRPr sz="1600"/>
            </a:lvl5pPr>
          </a:lstStyle>
          <a:p>
            <a:r>
              <a:t>Nível um</a:t>
            </a:r>
          </a:p>
          <a:p>
            <a:pPr lvl="1"/>
            <a:r>
              <a:t>Nível dois</a:t>
            </a:r>
          </a:p>
          <a:p>
            <a:pPr lvl="2"/>
            <a:r>
              <a:t>Nível três</a:t>
            </a:r>
          </a:p>
          <a:p>
            <a:pPr lvl="3"/>
            <a:r>
              <a:t>Nível quatro</a:t>
            </a:r>
          </a:p>
          <a:p>
            <a:pPr lvl="4"/>
            <a:r>
              <a:t>Nível cinco</a:t>
            </a:r>
          </a:p>
        </p:txBody>
      </p:sp>
      <p:sp>
        <p:nvSpPr>
          <p:cNvPr id="103"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APTION_ONLY">
    <p:spTree>
      <p:nvGrpSpPr>
        <p:cNvPr id="1" name=""/>
        <p:cNvGrpSpPr/>
        <p:nvPr/>
      </p:nvGrpSpPr>
      <p:grpSpPr>
        <a:xfrm>
          <a:off x="0" y="0"/>
          <a:ext cx="0" cy="0"/>
          <a:chOff x="0" y="0"/>
          <a:chExt cx="0" cy="0"/>
        </a:xfrm>
      </p:grpSpPr>
      <p:pic>
        <p:nvPicPr>
          <p:cNvPr id="11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1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12"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13" name="Google Shape;54;p45" descr="Google Shape;54;p45"/>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14" name="Nível um…"/>
          <p:cNvSpPr txBox="1">
            <a:spLocks noGrp="1"/>
          </p:cNvSpPr>
          <p:nvPr>
            <p:ph type="body" sz="quarter" idx="1"/>
          </p:nvPr>
        </p:nvSpPr>
        <p:spPr>
          <a:xfrm>
            <a:off x="1073699" y="3975529"/>
            <a:ext cx="5998802" cy="605101"/>
          </a:xfrm>
          <a:prstGeom prst="rect">
            <a:avLst/>
          </a:prstGeom>
        </p:spPr>
        <p:txBody>
          <a:bodyPr anchor="ctr"/>
          <a:lstStyle>
            <a:lvl1pPr marL="228600" indent="0">
              <a:lnSpc>
                <a:spcPct val="100000"/>
              </a:lnSpc>
              <a:buClrTx/>
              <a:buSzTx/>
              <a:buFontTx/>
              <a:buNone/>
              <a:defRPr sz="2800" b="1"/>
            </a:lvl1pPr>
            <a:lvl2pPr marL="1320800" indent="-711200">
              <a:lnSpc>
                <a:spcPct val="100000"/>
              </a:lnSpc>
              <a:buClrTx/>
              <a:buSzPts val="2800"/>
              <a:buFontTx/>
              <a:defRPr sz="2800" b="1"/>
            </a:lvl2pPr>
            <a:lvl3pPr marL="1778000" indent="-711200">
              <a:lnSpc>
                <a:spcPct val="100000"/>
              </a:lnSpc>
              <a:buClrTx/>
              <a:buSzPts val="2800"/>
              <a:buFontTx/>
              <a:defRPr sz="2800" b="1"/>
            </a:lvl3pPr>
            <a:lvl4pPr marL="2235200" indent="-711200">
              <a:lnSpc>
                <a:spcPct val="100000"/>
              </a:lnSpc>
              <a:buClrTx/>
              <a:buSzPts val="2800"/>
              <a:buFontTx/>
              <a:defRPr sz="2800" b="1"/>
            </a:lvl4pPr>
            <a:lvl5pPr marL="2692400" indent="-711200">
              <a:lnSpc>
                <a:spcPct val="100000"/>
              </a:lnSpc>
              <a:buClrTx/>
              <a:buSzPts val="2800"/>
              <a:buFontTx/>
              <a:defRPr sz="2800" b="1"/>
            </a:lvl5pPr>
          </a:lstStyle>
          <a:p>
            <a:r>
              <a:t>Nível um</a:t>
            </a:r>
          </a:p>
          <a:p>
            <a:pPr lvl="1"/>
            <a:r>
              <a:t>Nível dois</a:t>
            </a:r>
          </a:p>
          <a:p>
            <a:pPr lvl="2"/>
            <a:r>
              <a:t>Nível três</a:t>
            </a:r>
          </a:p>
          <a:p>
            <a:pPr lvl="3"/>
            <a:r>
              <a:t>Nível quatro</a:t>
            </a:r>
          </a:p>
          <a:p>
            <a:pPr lvl="4"/>
            <a:r>
              <a:t>Nível cinco</a:t>
            </a:r>
          </a:p>
        </p:txBody>
      </p:sp>
      <p:sp>
        <p:nvSpPr>
          <p:cNvPr id="115"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pic>
        <p:nvPicPr>
          <p:cNvPr id="122"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23"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24"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25" name="Texto do título"/>
          <p:cNvSpPr txBox="1">
            <a:spLocks noGrp="1"/>
          </p:cNvSpPr>
          <p:nvPr>
            <p:ph type="title"/>
          </p:nvPr>
        </p:nvSpPr>
        <p:spPr>
          <a:xfrm>
            <a:off x="846224" y="1353925"/>
            <a:ext cx="3203701" cy="504901"/>
          </a:xfrm>
          <a:prstGeom prst="rect">
            <a:avLst/>
          </a:prstGeom>
        </p:spPr>
        <p:txBody>
          <a:bodyPr/>
          <a:lstStyle>
            <a:lvl1pPr>
              <a:defRPr sz="2500"/>
            </a:lvl1pPr>
          </a:lstStyle>
          <a:p>
            <a:r>
              <a:t>Texto do título</a:t>
            </a:r>
          </a:p>
        </p:txBody>
      </p:sp>
      <p:sp>
        <p:nvSpPr>
          <p:cNvPr id="126"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27" name="Google Shape;60;p46"/>
          <p:cNvSpPr txBox="1">
            <a:spLocks noGrp="1"/>
          </p:cNvSpPr>
          <p:nvPr>
            <p:ph type="body" sz="quarter" idx="21"/>
          </p:nvPr>
        </p:nvSpPr>
        <p:spPr>
          <a:xfrm>
            <a:off x="846224" y="1915749"/>
            <a:ext cx="3203701" cy="2367002"/>
          </a:xfrm>
          <a:prstGeom prst="rect">
            <a:avLst/>
          </a:prstGeom>
        </p:spPr>
        <p:txBody>
          <a:bodyPr/>
          <a:lstStyle/>
          <a:p>
            <a:endParaRPr/>
          </a:p>
        </p:txBody>
      </p:sp>
      <p:sp>
        <p:nvSpPr>
          <p:cNvPr id="128"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grpSp>
        <p:nvGrpSpPr>
          <p:cNvPr id="131" name="Google Shape;62;p46"/>
          <p:cNvGrpSpPr/>
          <p:nvPr/>
        </p:nvGrpSpPr>
        <p:grpSpPr>
          <a:xfrm>
            <a:off x="4813799" y="512499"/>
            <a:ext cx="3609001" cy="4060801"/>
            <a:chOff x="0" y="0"/>
            <a:chExt cx="3608999" cy="4060799"/>
          </a:xfrm>
        </p:grpSpPr>
        <p:sp>
          <p:nvSpPr>
            <p:cNvPr id="129" name="Retângulo"/>
            <p:cNvSpPr/>
            <p:nvPr/>
          </p:nvSpPr>
          <p:spPr>
            <a:xfrm>
              <a:off x="-1" y="-1"/>
              <a:ext cx="3609001" cy="4060801"/>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endParaRPr/>
            </a:p>
          </p:txBody>
        </p:sp>
        <p:sp>
          <p:nvSpPr>
            <p:cNvPr id="130" name="Put the photo over this grey rectangle.…"/>
            <p:cNvSpPr txBox="1"/>
            <p:nvPr/>
          </p:nvSpPr>
          <p:spPr>
            <a:xfrm>
              <a:off x="4762" y="1763308"/>
              <a:ext cx="3599475" cy="5341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6;p37" descr="Google Shape;6;p37"/>
          <p:cNvPicPr>
            <a:picLocks noChangeAspect="1"/>
          </p:cNvPicPr>
          <p:nvPr/>
        </p:nvPicPr>
        <p:blipFill>
          <a:blip r:embed="rId19"/>
          <a:srcRect l="19" r="19"/>
          <a:stretch>
            <a:fillRect/>
          </a:stretch>
        </p:blipFill>
        <p:spPr>
          <a:xfrm>
            <a:off x="1850" y="0"/>
            <a:ext cx="9140301" cy="5143502"/>
          </a:xfrm>
          <a:prstGeom prst="rect">
            <a:avLst/>
          </a:prstGeom>
          <a:ln w="12700">
            <a:miter lim="400000"/>
          </a:ln>
        </p:spPr>
      </p:pic>
      <p:pic>
        <p:nvPicPr>
          <p:cNvPr id="3" name="Google Shape;8;p37" descr="Google Shape;8;p37"/>
          <p:cNvPicPr>
            <a:picLocks noChangeAspect="1"/>
          </p:cNvPicPr>
          <p:nvPr/>
        </p:nvPicPr>
        <p:blipFill>
          <a:blip r:embed="rId20"/>
          <a:stretch>
            <a:fillRect/>
          </a:stretch>
        </p:blipFill>
        <p:spPr>
          <a:xfrm>
            <a:off x="1850" y="4132374"/>
            <a:ext cx="1135300" cy="1004524"/>
          </a:xfrm>
          <a:prstGeom prst="rect">
            <a:avLst/>
          </a:prstGeom>
          <a:ln w="12700">
            <a:miter lim="400000"/>
          </a:ln>
        </p:spPr>
      </p:pic>
      <p:sp>
        <p:nvSpPr>
          <p:cNvPr id="4"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5" name="Texto do título"/>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Texto do título</a:t>
            </a:r>
          </a:p>
        </p:txBody>
      </p:sp>
      <p:sp>
        <p:nvSpPr>
          <p:cNvPr id="6" name="Nível um…"/>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Nível um</a:t>
            </a:r>
          </a:p>
          <a:p>
            <a:pPr lvl="1"/>
            <a:r>
              <a:t>Nível dois</a:t>
            </a:r>
          </a:p>
          <a:p>
            <a:pPr lvl="2"/>
            <a:r>
              <a:t>Nível três</a:t>
            </a:r>
          </a:p>
          <a:p>
            <a:pPr lvl="3"/>
            <a:r>
              <a:t>Nível quatro</a:t>
            </a:r>
          </a:p>
          <a:p>
            <a:pPr lvl="4"/>
            <a:r>
              <a:t>Nível cinco</a:t>
            </a:r>
          </a:p>
        </p:txBody>
      </p:sp>
      <p:sp>
        <p:nvSpPr>
          <p:cNvPr id="7" name="Número do diapositivo"/>
          <p:cNvSpPr txBox="1">
            <a:spLocks noGrp="1"/>
          </p:cNvSpPr>
          <p:nvPr>
            <p:ph type="sldNum" sz="quarter" idx="2"/>
          </p:nvPr>
        </p:nvSpPr>
        <p:spPr>
          <a:xfrm>
            <a:off x="8795615" y="4720378"/>
            <a:ext cx="280285" cy="269617"/>
          </a:xfrm>
          <a:prstGeom prst="rect">
            <a:avLst/>
          </a:prstGeom>
          <a:ln w="12700">
            <a:miter lim="400000"/>
          </a:ln>
        </p:spPr>
        <p:txBody>
          <a:bodyPr wrap="none"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2pPr>
      <a:lvl3pPr marL="1371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3pPr>
      <a:lvl4pPr marL="1828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4pPr>
      <a:lvl5pPr marL="22860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1pPr>
      <a:lvl2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2pPr>
      <a:lvl3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3pPr>
      <a:lvl4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4pPr>
      <a:lvl5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5pPr>
      <a:lvl6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6pPr>
      <a:lvl7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7pPr>
      <a:lvl8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8pPr>
      <a:lvl9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2.vatican.va/content/francesco/en/speeches/2015/october/documents/papa-francesco_20151017_50-anniversario-sinodo.html"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Google Shape;120;p1" descr="Google Shape;120;p1"/>
          <p:cNvPicPr>
            <a:picLocks noChangeAspect="1"/>
          </p:cNvPicPr>
          <p:nvPr/>
        </p:nvPicPr>
        <p:blipFill>
          <a:blip r:embed="rId2">
            <a:alphaModFix amt="10000"/>
          </a:blip>
          <a:srcRect l="25849" b="4168"/>
          <a:stretch>
            <a:fillRect/>
          </a:stretch>
        </p:blipFill>
        <p:spPr>
          <a:xfrm>
            <a:off x="-89250" y="199074"/>
            <a:ext cx="4075501" cy="5023177"/>
          </a:xfrm>
          <a:prstGeom prst="rect">
            <a:avLst/>
          </a:prstGeom>
          <a:ln w="12700">
            <a:miter lim="400000"/>
          </a:ln>
        </p:spPr>
      </p:pic>
      <p:sp>
        <p:nvSpPr>
          <p:cNvPr id="269" name="Google Shape;121;p1"/>
          <p:cNvSpPr txBox="1">
            <a:spLocks noGrp="1"/>
          </p:cNvSpPr>
          <p:nvPr>
            <p:ph type="ctrTitle"/>
          </p:nvPr>
        </p:nvSpPr>
        <p:spPr>
          <a:xfrm>
            <a:off x="-89250" y="1212837"/>
            <a:ext cx="9345893" cy="1576164"/>
          </a:xfrm>
          <a:prstGeom prst="rect">
            <a:avLst/>
          </a:prstGeom>
        </p:spPr>
        <p:txBody>
          <a:bodyPr>
            <a:normAutofit fontScale="90000"/>
          </a:bodyPr>
          <a:lstStyle>
            <a:lvl1pPr>
              <a:defRPr sz="3900"/>
            </a:lvl1pPr>
          </a:lstStyle>
          <a:p>
            <a:r>
              <a:rPr lang="fr-FR" sz="4000" dirty="0">
                <a:latin typeface="Georgia" panose="02040502050405020303" pitchFamily="18" charset="0"/>
              </a:rPr>
              <a:t>Per </a:t>
            </a:r>
            <a:r>
              <a:rPr lang="fr-FR" sz="4000" dirty="0" err="1">
                <a:latin typeface="Georgia" panose="02040502050405020303" pitchFamily="18" charset="0"/>
              </a:rPr>
              <a:t>una</a:t>
            </a:r>
            <a:r>
              <a:rPr lang="fr-FR" sz="4000" dirty="0">
                <a:latin typeface="Georgia" panose="02040502050405020303" pitchFamily="18" charset="0"/>
              </a:rPr>
              <a:t> </a:t>
            </a:r>
            <a:r>
              <a:rPr lang="fr-FR" sz="4000" dirty="0" err="1">
                <a:latin typeface="Georgia" panose="02040502050405020303" pitchFamily="18" charset="0"/>
              </a:rPr>
              <a:t>Chiesa</a:t>
            </a:r>
            <a:r>
              <a:rPr lang="fr-FR" sz="4000" dirty="0">
                <a:latin typeface="Georgia" panose="02040502050405020303" pitchFamily="18" charset="0"/>
              </a:rPr>
              <a:t> </a:t>
            </a:r>
            <a:r>
              <a:rPr lang="fr-FR" sz="4000" dirty="0" err="1">
                <a:latin typeface="Georgia" panose="02040502050405020303" pitchFamily="18" charset="0"/>
              </a:rPr>
              <a:t>sinodale</a:t>
            </a:r>
            <a:r>
              <a:rPr lang="fr-FR" sz="4000" dirty="0">
                <a:latin typeface="Georgia" panose="02040502050405020303" pitchFamily="18" charset="0"/>
              </a:rPr>
              <a:t> :</a:t>
            </a:r>
            <a:r>
              <a:rPr lang="fr-FR" sz="3600" dirty="0"/>
              <a:t/>
            </a:r>
            <a:br>
              <a:rPr lang="fr-FR" sz="3600" dirty="0"/>
            </a:br>
            <a:r>
              <a:rPr lang="fr-FR" sz="4000" dirty="0" err="1">
                <a:latin typeface="Georgia" panose="02040502050405020303" pitchFamily="18" charset="0"/>
              </a:rPr>
              <a:t>Comunione</a:t>
            </a:r>
            <a:r>
              <a:rPr lang="fr-FR" sz="4000" dirty="0">
                <a:latin typeface="Georgia" panose="02040502050405020303" pitchFamily="18" charset="0"/>
              </a:rPr>
              <a:t>, </a:t>
            </a:r>
            <a:r>
              <a:rPr lang="fr-FR" sz="4000" dirty="0" err="1">
                <a:latin typeface="Georgia" panose="02040502050405020303" pitchFamily="18" charset="0"/>
              </a:rPr>
              <a:t>partecipazione</a:t>
            </a:r>
            <a:r>
              <a:rPr lang="fr-FR" sz="4000" dirty="0">
                <a:latin typeface="Georgia" panose="02040502050405020303" pitchFamily="18" charset="0"/>
              </a:rPr>
              <a:t> e </a:t>
            </a:r>
            <a:r>
              <a:rPr lang="fr-FR" sz="4000" dirty="0" err="1">
                <a:latin typeface="Georgia" panose="02040502050405020303" pitchFamily="18" charset="0"/>
              </a:rPr>
              <a:t>missione</a:t>
            </a:r>
            <a:endParaRPr dirty="0">
              <a:latin typeface="Georgia" panose="02040502050405020303" pitchFamily="18" charset="0"/>
            </a:endParaRPr>
          </a:p>
        </p:txBody>
      </p:sp>
      <p:sp>
        <p:nvSpPr>
          <p:cNvPr id="270" name="Google Shape;122;p1"/>
          <p:cNvSpPr txBox="1">
            <a:spLocks noGrp="1"/>
          </p:cNvSpPr>
          <p:nvPr>
            <p:ph type="subTitle" sz="half" idx="1"/>
          </p:nvPr>
        </p:nvSpPr>
        <p:spPr>
          <a:xfrm>
            <a:off x="-89250" y="2855578"/>
            <a:ext cx="9345893" cy="1953488"/>
          </a:xfrm>
          <a:prstGeom prst="rect">
            <a:avLst/>
          </a:prstGeom>
        </p:spPr>
        <p:txBody>
          <a:bodyPr/>
          <a:lstStyle/>
          <a:p>
            <a:pPr marL="0" indent="0">
              <a:lnSpc>
                <a:spcPct val="90000"/>
              </a:lnSpc>
              <a:defRPr sz="2000">
                <a:latin typeface="Avenir"/>
                <a:ea typeface="Avenir"/>
                <a:cs typeface="Avenir"/>
                <a:sym typeface="Avenir Roman"/>
              </a:defRPr>
            </a:pPr>
            <a:endParaRPr dirty="0">
              <a:latin typeface="Georgia" panose="02040502050405020303" pitchFamily="18" charset="0"/>
            </a:endParaRPr>
          </a:p>
          <a:p>
            <a:pPr marL="0" lvl="0" indent="0">
              <a:lnSpc>
                <a:spcPct val="90000"/>
              </a:lnSpc>
            </a:pPr>
            <a:r>
              <a:rPr lang="fr-FR" sz="2000" dirty="0" err="1">
                <a:latin typeface="Georgia" panose="02040502050405020303" pitchFamily="18" charset="0"/>
              </a:rPr>
              <a:t>Segreteria</a:t>
            </a:r>
            <a:r>
              <a:rPr lang="fr-FR" sz="2000" dirty="0">
                <a:latin typeface="Georgia" panose="02040502050405020303" pitchFamily="18" charset="0"/>
              </a:rPr>
              <a:t> </a:t>
            </a:r>
            <a:r>
              <a:rPr lang="fr-FR" sz="2000" dirty="0" err="1">
                <a:latin typeface="Georgia" panose="02040502050405020303" pitchFamily="18" charset="0"/>
              </a:rPr>
              <a:t>Generale</a:t>
            </a:r>
            <a:r>
              <a:rPr lang="fr-FR" sz="2000" dirty="0">
                <a:latin typeface="Georgia" panose="02040502050405020303" pitchFamily="18" charset="0"/>
              </a:rPr>
              <a:t> </a:t>
            </a:r>
            <a:r>
              <a:rPr lang="fr-FR" sz="2000" dirty="0" err="1">
                <a:latin typeface="Georgia" panose="02040502050405020303" pitchFamily="18" charset="0"/>
              </a:rPr>
              <a:t>del</a:t>
            </a:r>
            <a:r>
              <a:rPr lang="fr-FR" sz="2000" dirty="0">
                <a:latin typeface="Georgia" panose="02040502050405020303" pitchFamily="18" charset="0"/>
              </a:rPr>
              <a:t> </a:t>
            </a:r>
            <a:r>
              <a:rPr lang="fr-FR" sz="2000" dirty="0" err="1">
                <a:latin typeface="Georgia" panose="02040502050405020303" pitchFamily="18" charset="0"/>
              </a:rPr>
              <a:t>Sinodo</a:t>
            </a:r>
            <a:r>
              <a:rPr lang="fr-FR" sz="2000" dirty="0">
                <a:latin typeface="Georgia" panose="02040502050405020303" pitchFamily="18" charset="0"/>
              </a:rPr>
              <a:t> dei </a:t>
            </a:r>
            <a:r>
              <a:rPr lang="fr-FR" sz="2000" dirty="0" err="1">
                <a:latin typeface="Georgia" panose="02040502050405020303" pitchFamily="18" charset="0"/>
              </a:rPr>
              <a:t>Vescovi</a:t>
            </a:r>
            <a:endParaRPr lang="fr-FR" sz="2000" dirty="0">
              <a:latin typeface="Georgia" panose="02040502050405020303"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Google Shape;186;p10"/>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311" name="Google Shape;187;p10" descr="Google Shape;187;p10"/>
          <p:cNvPicPr>
            <a:picLocks noChangeAspect="1"/>
          </p:cNvPicPr>
          <p:nvPr/>
        </p:nvPicPr>
        <p:blipFill>
          <a:blip r:embed="rId2"/>
          <a:stretch>
            <a:fillRect/>
          </a:stretch>
        </p:blipFill>
        <p:spPr>
          <a:xfrm>
            <a:off x="1384637" y="178575"/>
            <a:ext cx="6214349" cy="4660764"/>
          </a:xfrm>
          <a:prstGeom prst="rect">
            <a:avLst/>
          </a:prstGeom>
          <a:ln>
            <a:noFill/>
          </a:ln>
          <a:effectLst>
            <a:softEdge rad="112500"/>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192;p11"/>
          <p:cNvSpPr txBox="1">
            <a:spLocks noGrp="1"/>
          </p:cNvSpPr>
          <p:nvPr>
            <p:ph type="title"/>
          </p:nvPr>
        </p:nvSpPr>
        <p:spPr>
          <a:xfrm>
            <a:off x="311699" y="445025"/>
            <a:ext cx="8520602" cy="572701"/>
          </a:xfrm>
          <a:prstGeom prst="rect">
            <a:avLst/>
          </a:prstGeom>
        </p:spPr>
        <p:txBody>
          <a:bodyPr>
            <a:normAutofit/>
          </a:bodyPr>
          <a:lstStyle>
            <a:lvl1pPr defTabSz="640079">
              <a:defRPr sz="2240" b="0">
                <a:latin typeface="Avenir"/>
                <a:ea typeface="Avenir"/>
                <a:cs typeface="Avenir"/>
                <a:sym typeface="Avenir Roman"/>
              </a:defRPr>
            </a:lvl1pPr>
          </a:lstStyle>
          <a:p>
            <a:r>
              <a:rPr lang="fr-FR" sz="2400" dirty="0" err="1">
                <a:solidFill>
                  <a:srgbClr val="F28E00"/>
                </a:solidFill>
                <a:latin typeface="Georgia" panose="02040502050405020303" pitchFamily="18" charset="0"/>
              </a:rPr>
              <a:t>Dall’evento</a:t>
            </a:r>
            <a:r>
              <a:rPr lang="fr-FR" sz="2400" dirty="0">
                <a:solidFill>
                  <a:srgbClr val="F28E00"/>
                </a:solidFill>
                <a:latin typeface="Georgia" panose="02040502050405020303" pitchFamily="18" charset="0"/>
              </a:rPr>
              <a:t> al </a:t>
            </a:r>
            <a:r>
              <a:rPr lang="fr-FR" sz="2400" dirty="0" err="1">
                <a:solidFill>
                  <a:srgbClr val="F28E00"/>
                </a:solidFill>
                <a:latin typeface="Georgia" panose="02040502050405020303" pitchFamily="18" charset="0"/>
              </a:rPr>
              <a:t>processo</a:t>
            </a:r>
            <a:endParaRPr sz="2400" dirty="0">
              <a:solidFill>
                <a:srgbClr val="F28E00"/>
              </a:solidFill>
              <a:latin typeface="Georgia" panose="02040502050405020303" pitchFamily="18" charset="0"/>
            </a:endParaRPr>
          </a:p>
        </p:txBody>
      </p:sp>
      <p:sp>
        <p:nvSpPr>
          <p:cNvPr id="314" name="Google Shape;193;p11"/>
          <p:cNvSpPr txBox="1">
            <a:spLocks noGrp="1"/>
          </p:cNvSpPr>
          <p:nvPr>
            <p:ph type="body" idx="1"/>
          </p:nvPr>
        </p:nvSpPr>
        <p:spPr>
          <a:xfrm>
            <a:off x="311699" y="1152475"/>
            <a:ext cx="8520602" cy="3416400"/>
          </a:xfrm>
          <a:prstGeom prst="rect">
            <a:avLst/>
          </a:prstGeom>
        </p:spPr>
        <p:txBody>
          <a:bodyPr anchor="ctr"/>
          <a:lstStyle/>
          <a:p>
            <a:pPr>
              <a:buClr>
                <a:schemeClr val="accent1"/>
              </a:buClr>
              <a:buSzPts val="2200"/>
              <a:buFont typeface="Helvetica"/>
              <a:buChar char="⮚"/>
              <a:defRPr sz="2200">
                <a:latin typeface="Avenir"/>
                <a:ea typeface="Avenir"/>
                <a:cs typeface="Avenir"/>
                <a:sym typeface="Avenir Roman"/>
              </a:defRPr>
            </a:pPr>
            <a:r>
              <a:rPr lang="fr-FR" sz="2200" dirty="0">
                <a:latin typeface="Georgia" panose="02040502050405020303" pitchFamily="18" charset="0"/>
                <a:ea typeface="Avenir"/>
                <a:cs typeface="Avenir"/>
              </a:rPr>
              <a:t>La </a:t>
            </a:r>
            <a:r>
              <a:rPr lang="fr-FR" sz="2200" dirty="0" err="1">
                <a:latin typeface="Georgia" panose="02040502050405020303" pitchFamily="18" charset="0"/>
                <a:ea typeface="Avenir"/>
                <a:cs typeface="Avenir"/>
              </a:rPr>
              <a:t>novità</a:t>
            </a:r>
            <a:r>
              <a:rPr lang="fr-FR" sz="2200" dirty="0">
                <a:latin typeface="Georgia" panose="02040502050405020303" pitchFamily="18" charset="0"/>
                <a:ea typeface="Avenir"/>
                <a:cs typeface="Avenir"/>
              </a:rPr>
              <a:t> di </a:t>
            </a:r>
            <a:r>
              <a:rPr lang="fr-FR" sz="2200" dirty="0" err="1">
                <a:latin typeface="Georgia" panose="02040502050405020303" pitchFamily="18" charset="0"/>
                <a:ea typeface="Avenir"/>
                <a:cs typeface="Avenir"/>
              </a:rPr>
              <a:t>Episcopalis</a:t>
            </a:r>
            <a:r>
              <a:rPr lang="fr-FR" sz="2200" dirty="0">
                <a:latin typeface="Georgia" panose="02040502050405020303" pitchFamily="18" charset="0"/>
                <a:ea typeface="Avenir"/>
                <a:cs typeface="Avenir"/>
              </a:rPr>
              <a:t> </a:t>
            </a:r>
            <a:r>
              <a:rPr lang="fr-FR" sz="2200" dirty="0" err="1">
                <a:latin typeface="Georgia" panose="02040502050405020303" pitchFamily="18" charset="0"/>
                <a:ea typeface="Avenir"/>
                <a:cs typeface="Avenir"/>
              </a:rPr>
              <a:t>communio</a:t>
            </a:r>
            <a:r>
              <a:rPr lang="fr-FR" sz="2200" dirty="0">
                <a:latin typeface="Georgia" panose="02040502050405020303" pitchFamily="18" charset="0"/>
                <a:ea typeface="Avenir"/>
                <a:cs typeface="Avenir"/>
              </a:rPr>
              <a:t>:</a:t>
            </a:r>
          </a:p>
          <a:p>
            <a:pPr marL="0" indent="152400">
              <a:buSzTx/>
              <a:buNone/>
              <a:defRPr>
                <a:latin typeface="Avenir"/>
                <a:ea typeface="Avenir"/>
                <a:cs typeface="Avenir"/>
                <a:sym typeface="Avenir Roman"/>
              </a:defRPr>
            </a:pPr>
            <a:endParaRPr dirty="0">
              <a:latin typeface="Georgia" panose="02040502050405020303" pitchFamily="18" charset="0"/>
            </a:endParaRPr>
          </a:p>
          <a:p>
            <a:pPr marL="0" indent="82550" algn="ctr">
              <a:buClr>
                <a:schemeClr val="accent1"/>
              </a:buClr>
              <a:buSzTx/>
              <a:buNone/>
              <a:defRPr sz="2200">
                <a:latin typeface="Avenir"/>
                <a:ea typeface="Avenir"/>
                <a:cs typeface="Avenir"/>
                <a:sym typeface="Avenir Roman"/>
              </a:defRPr>
            </a:pPr>
            <a:r>
              <a:rPr dirty="0">
                <a:latin typeface="Georgia" panose="02040502050405020303" pitchFamily="18" charset="0"/>
              </a:rPr>
              <a:t>Art. 4: </a:t>
            </a:r>
            <a:r>
              <a:rPr lang="fr-FR" sz="2200" dirty="0" err="1">
                <a:latin typeface="Georgia" panose="02040502050405020303" pitchFamily="18" charset="0"/>
                <a:ea typeface="Avenir"/>
                <a:cs typeface="Avenir"/>
              </a:rPr>
              <a:t>Fasi</a:t>
            </a:r>
            <a:r>
              <a:rPr lang="fr-FR" sz="2200" dirty="0">
                <a:latin typeface="Georgia" panose="02040502050405020303" pitchFamily="18" charset="0"/>
                <a:ea typeface="Avenir"/>
                <a:cs typeface="Avenir"/>
              </a:rPr>
              <a:t> </a:t>
            </a:r>
            <a:r>
              <a:rPr lang="fr-FR" sz="2200" dirty="0" err="1">
                <a:latin typeface="Georgia" panose="02040502050405020303" pitchFamily="18" charset="0"/>
                <a:ea typeface="Avenir"/>
                <a:cs typeface="Avenir"/>
              </a:rPr>
              <a:t>dell’Assemblea</a:t>
            </a:r>
            <a:r>
              <a:rPr lang="fr-FR" sz="2200" dirty="0">
                <a:latin typeface="Georgia" panose="02040502050405020303" pitchFamily="18" charset="0"/>
                <a:ea typeface="Avenir"/>
                <a:cs typeface="Avenir"/>
              </a:rPr>
              <a:t> </a:t>
            </a:r>
            <a:r>
              <a:rPr lang="fr-FR" sz="2200" dirty="0" err="1">
                <a:latin typeface="Georgia" panose="02040502050405020303" pitchFamily="18" charset="0"/>
                <a:ea typeface="Avenir"/>
                <a:cs typeface="Avenir"/>
              </a:rPr>
              <a:t>del</a:t>
            </a:r>
            <a:r>
              <a:rPr lang="fr-FR" sz="2200" dirty="0">
                <a:latin typeface="Georgia" panose="02040502050405020303" pitchFamily="18" charset="0"/>
                <a:ea typeface="Avenir"/>
                <a:cs typeface="Avenir"/>
              </a:rPr>
              <a:t> </a:t>
            </a:r>
            <a:r>
              <a:rPr lang="fr-FR" sz="2200" dirty="0" err="1">
                <a:latin typeface="Georgia" panose="02040502050405020303" pitchFamily="18" charset="0"/>
                <a:ea typeface="Avenir"/>
                <a:cs typeface="Avenir"/>
              </a:rPr>
              <a:t>Sinodo</a:t>
            </a:r>
            <a:endParaRPr lang="fr-FR" sz="2200" dirty="0">
              <a:latin typeface="Georgia" panose="02040502050405020303" pitchFamily="18" charset="0"/>
              <a:ea typeface="Avenir"/>
              <a:cs typeface="Avenir"/>
            </a:endParaRPr>
          </a:p>
          <a:p>
            <a:pPr marL="0" indent="82550" algn="ctr">
              <a:buClr>
                <a:schemeClr val="accent1"/>
              </a:buClr>
              <a:buSzTx/>
              <a:buNone/>
              <a:defRPr sz="2200">
                <a:latin typeface="Avenir"/>
                <a:ea typeface="Avenir"/>
                <a:cs typeface="Avenir"/>
                <a:sym typeface="Avenir Roman"/>
              </a:defRPr>
            </a:pPr>
            <a:r>
              <a:rPr lang="fr-FR" sz="2200" dirty="0">
                <a:latin typeface="Georgia" panose="02040502050405020303" pitchFamily="18" charset="0"/>
                <a:ea typeface="Avenir"/>
                <a:cs typeface="Avenir"/>
              </a:rPr>
              <a:t>Ogni </a:t>
            </a:r>
            <a:r>
              <a:rPr lang="fr-FR" sz="2200" dirty="0" err="1">
                <a:latin typeface="Georgia" panose="02040502050405020303" pitchFamily="18" charset="0"/>
                <a:ea typeface="Avenir"/>
                <a:cs typeface="Avenir"/>
              </a:rPr>
              <a:t>Assemblea</a:t>
            </a:r>
            <a:r>
              <a:rPr lang="fr-FR" sz="2200" dirty="0">
                <a:latin typeface="Georgia" panose="02040502050405020303" pitchFamily="18" charset="0"/>
                <a:ea typeface="Avenir"/>
                <a:cs typeface="Avenir"/>
              </a:rPr>
              <a:t> </a:t>
            </a:r>
            <a:r>
              <a:rPr lang="fr-FR" sz="2200" dirty="0" err="1">
                <a:latin typeface="Georgia" panose="02040502050405020303" pitchFamily="18" charset="0"/>
                <a:ea typeface="Avenir"/>
                <a:cs typeface="Avenir"/>
              </a:rPr>
              <a:t>del</a:t>
            </a:r>
            <a:r>
              <a:rPr lang="fr-FR" sz="2200" dirty="0">
                <a:latin typeface="Georgia" panose="02040502050405020303" pitchFamily="18" charset="0"/>
                <a:ea typeface="Avenir"/>
                <a:cs typeface="Avenir"/>
              </a:rPr>
              <a:t> </a:t>
            </a:r>
            <a:r>
              <a:rPr lang="fr-FR" sz="2200" dirty="0" err="1">
                <a:latin typeface="Georgia" panose="02040502050405020303" pitchFamily="18" charset="0"/>
                <a:ea typeface="Avenir"/>
                <a:cs typeface="Avenir"/>
              </a:rPr>
              <a:t>Sinodo</a:t>
            </a:r>
            <a:r>
              <a:rPr lang="fr-FR" sz="2200" dirty="0">
                <a:latin typeface="Georgia" panose="02040502050405020303" pitchFamily="18" charset="0"/>
                <a:ea typeface="Avenir"/>
                <a:cs typeface="Avenir"/>
              </a:rPr>
              <a:t> </a:t>
            </a:r>
            <a:r>
              <a:rPr lang="fr-FR" sz="2200" dirty="0" smtClean="0">
                <a:latin typeface="Georgia" panose="02040502050405020303" pitchFamily="18" charset="0"/>
                <a:ea typeface="Avenir"/>
                <a:cs typeface="Avenir"/>
              </a:rPr>
              <a:t>si </a:t>
            </a:r>
            <a:r>
              <a:rPr lang="fr-FR" sz="2200" dirty="0" err="1">
                <a:latin typeface="Georgia" panose="02040502050405020303" pitchFamily="18" charset="0"/>
                <a:ea typeface="Avenir"/>
                <a:cs typeface="Avenir"/>
              </a:rPr>
              <a:t>sviluppa</a:t>
            </a:r>
            <a:r>
              <a:rPr lang="fr-FR" sz="2200" dirty="0">
                <a:latin typeface="Georgia" panose="02040502050405020303" pitchFamily="18" charset="0"/>
                <a:ea typeface="Avenir"/>
                <a:cs typeface="Avenir"/>
              </a:rPr>
              <a:t> in </a:t>
            </a:r>
            <a:r>
              <a:rPr lang="fr-FR" sz="2200" dirty="0" err="1">
                <a:latin typeface="Georgia" panose="02040502050405020303" pitchFamily="18" charset="0"/>
                <a:ea typeface="Avenir"/>
                <a:cs typeface="Avenir"/>
              </a:rPr>
              <a:t>fasi</a:t>
            </a:r>
            <a:r>
              <a:rPr lang="fr-FR" sz="2200" dirty="0">
                <a:latin typeface="Georgia" panose="02040502050405020303" pitchFamily="18" charset="0"/>
                <a:ea typeface="Avenir"/>
                <a:cs typeface="Avenir"/>
              </a:rPr>
              <a:t> successive</a:t>
            </a:r>
            <a:r>
              <a:rPr lang="fr-FR" sz="2200" dirty="0">
                <a:latin typeface="Avenir Book"/>
                <a:cs typeface="Avenir Book"/>
              </a:rPr>
              <a:t>:</a:t>
            </a:r>
          </a:p>
          <a:p>
            <a:pPr marL="996950" lvl="1" indent="-457200">
              <a:buClr>
                <a:schemeClr val="accent1"/>
              </a:buClr>
              <a:buSzPts val="2200"/>
              <a:buFontTx/>
              <a:buAutoNum type="arabicPeriod"/>
              <a:defRPr sz="2200">
                <a:latin typeface="Avenir"/>
                <a:ea typeface="Avenir"/>
                <a:cs typeface="Avenir"/>
                <a:sym typeface="Avenir Roman"/>
              </a:defRPr>
            </a:pPr>
            <a:r>
              <a:rPr lang="fr-FR" sz="2200" dirty="0">
                <a:latin typeface="Georgia" panose="02040502050405020303" pitchFamily="18" charset="0"/>
                <a:ea typeface="Avenir"/>
                <a:cs typeface="Avenir"/>
              </a:rPr>
              <a:t>La </a:t>
            </a:r>
            <a:r>
              <a:rPr lang="fr-FR" sz="2200" dirty="0" err="1">
                <a:latin typeface="Georgia" panose="02040502050405020303" pitchFamily="18" charset="0"/>
                <a:ea typeface="Avenir"/>
                <a:cs typeface="Avenir"/>
              </a:rPr>
              <a:t>fase</a:t>
            </a:r>
            <a:r>
              <a:rPr lang="fr-FR" sz="2200" dirty="0">
                <a:latin typeface="Georgia" panose="02040502050405020303" pitchFamily="18" charset="0"/>
                <a:ea typeface="Avenir"/>
                <a:cs typeface="Avenir"/>
              </a:rPr>
              <a:t> </a:t>
            </a:r>
            <a:r>
              <a:rPr lang="fr-FR" sz="2200" dirty="0" err="1">
                <a:latin typeface="Georgia" panose="02040502050405020303" pitchFamily="18" charset="0"/>
                <a:ea typeface="Avenir"/>
                <a:cs typeface="Avenir"/>
              </a:rPr>
              <a:t>preparatoria</a:t>
            </a:r>
            <a:endParaRPr lang="fr-FR" sz="2200" dirty="0">
              <a:latin typeface="Georgia" panose="02040502050405020303" pitchFamily="18" charset="0"/>
              <a:ea typeface="Avenir"/>
              <a:cs typeface="Avenir"/>
            </a:endParaRPr>
          </a:p>
          <a:p>
            <a:pPr marL="996950" lvl="1" indent="-457200">
              <a:buClr>
                <a:schemeClr val="accent1"/>
              </a:buClr>
              <a:buSzPts val="2200"/>
              <a:buFontTx/>
              <a:buAutoNum type="arabicPeriod"/>
              <a:defRPr sz="2200">
                <a:latin typeface="Avenir"/>
                <a:ea typeface="Avenir"/>
                <a:cs typeface="Avenir"/>
                <a:sym typeface="Avenir Roman"/>
              </a:defRPr>
            </a:pPr>
            <a:r>
              <a:rPr lang="fr-FR" sz="2200" dirty="0">
                <a:latin typeface="Georgia" panose="02040502050405020303" pitchFamily="18" charset="0"/>
                <a:ea typeface="Avenir"/>
                <a:cs typeface="Avenir"/>
              </a:rPr>
              <a:t>La </a:t>
            </a:r>
            <a:r>
              <a:rPr lang="fr-FR" sz="2200" dirty="0" err="1">
                <a:latin typeface="Georgia" panose="02040502050405020303" pitchFamily="18" charset="0"/>
                <a:ea typeface="Avenir"/>
                <a:cs typeface="Avenir"/>
              </a:rPr>
              <a:t>fase</a:t>
            </a:r>
            <a:r>
              <a:rPr lang="fr-FR" sz="2200" dirty="0">
                <a:latin typeface="Georgia" panose="02040502050405020303" pitchFamily="18" charset="0"/>
                <a:ea typeface="Avenir"/>
                <a:cs typeface="Avenir"/>
              </a:rPr>
              <a:t> </a:t>
            </a:r>
            <a:r>
              <a:rPr lang="fr-FR" sz="2200" dirty="0" err="1">
                <a:latin typeface="Georgia" panose="02040502050405020303" pitchFamily="18" charset="0"/>
                <a:ea typeface="Avenir"/>
                <a:cs typeface="Avenir"/>
              </a:rPr>
              <a:t>celebrativa</a:t>
            </a:r>
            <a:endParaRPr lang="fr-FR" sz="2200" dirty="0">
              <a:latin typeface="Georgia" panose="02040502050405020303" pitchFamily="18" charset="0"/>
              <a:ea typeface="Avenir"/>
              <a:cs typeface="Avenir"/>
            </a:endParaRPr>
          </a:p>
          <a:p>
            <a:pPr marL="996950" lvl="1" indent="-457200">
              <a:buClr>
                <a:schemeClr val="accent1"/>
              </a:buClr>
              <a:buSzPts val="2200"/>
              <a:buFontTx/>
              <a:buAutoNum type="arabicPeriod"/>
              <a:defRPr sz="2200">
                <a:latin typeface="Avenir"/>
                <a:ea typeface="Avenir"/>
                <a:cs typeface="Avenir"/>
                <a:sym typeface="Avenir Roman"/>
              </a:defRPr>
            </a:pPr>
            <a:r>
              <a:rPr lang="fr-FR" sz="2200" dirty="0">
                <a:latin typeface="Georgia" panose="02040502050405020303" pitchFamily="18" charset="0"/>
                <a:ea typeface="Avenir"/>
                <a:cs typeface="Avenir"/>
              </a:rPr>
              <a:t>La </a:t>
            </a:r>
            <a:r>
              <a:rPr lang="fr-FR" sz="2200" dirty="0" err="1">
                <a:latin typeface="Georgia" panose="02040502050405020303" pitchFamily="18" charset="0"/>
                <a:ea typeface="Avenir"/>
                <a:cs typeface="Avenir"/>
              </a:rPr>
              <a:t>fase</a:t>
            </a:r>
            <a:r>
              <a:rPr lang="fr-FR" sz="2200" dirty="0">
                <a:latin typeface="Georgia" panose="02040502050405020303" pitchFamily="18" charset="0"/>
                <a:ea typeface="Avenir"/>
                <a:cs typeface="Avenir"/>
              </a:rPr>
              <a:t> </a:t>
            </a:r>
            <a:r>
              <a:rPr lang="fr-FR" sz="2200" dirty="0" err="1">
                <a:latin typeface="Georgia" panose="02040502050405020303" pitchFamily="18" charset="0"/>
                <a:ea typeface="Avenir"/>
                <a:cs typeface="Avenir"/>
              </a:rPr>
              <a:t>della</a:t>
            </a:r>
            <a:r>
              <a:rPr lang="fr-FR" sz="2200" dirty="0">
                <a:latin typeface="Georgia" panose="02040502050405020303" pitchFamily="18" charset="0"/>
                <a:ea typeface="Avenir"/>
                <a:cs typeface="Avenir"/>
              </a:rPr>
              <a:t> </a:t>
            </a:r>
            <a:r>
              <a:rPr lang="fr-FR" sz="2200" dirty="0" err="1">
                <a:latin typeface="Georgia" panose="02040502050405020303" pitchFamily="18" charset="0"/>
                <a:ea typeface="Avenir"/>
                <a:cs typeface="Avenir"/>
              </a:rPr>
              <a:t>messa</a:t>
            </a:r>
            <a:r>
              <a:rPr lang="fr-FR" sz="2200" dirty="0">
                <a:latin typeface="Georgia" panose="02040502050405020303" pitchFamily="18" charset="0"/>
                <a:ea typeface="Avenir"/>
                <a:cs typeface="Avenir"/>
              </a:rPr>
              <a:t> in </a:t>
            </a:r>
            <a:r>
              <a:rPr lang="fr-FR" sz="2200" dirty="0" err="1">
                <a:latin typeface="Georgia" panose="02040502050405020303" pitchFamily="18" charset="0"/>
                <a:ea typeface="Avenir"/>
                <a:cs typeface="Avenir"/>
              </a:rPr>
              <a:t>pratica</a:t>
            </a:r>
            <a:r>
              <a:rPr lang="fr-FR" sz="2200" dirty="0">
                <a:latin typeface="Georgia" panose="02040502050405020303" pitchFamily="18" charset="0"/>
                <a:ea typeface="Avenir"/>
                <a:cs typeface="Avenir"/>
              </a:rPr>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Google Shape;199;p12"/>
          <p:cNvSpPr txBox="1">
            <a:spLocks noGrp="1"/>
          </p:cNvSpPr>
          <p:nvPr>
            <p:ph type="title"/>
          </p:nvPr>
        </p:nvSpPr>
        <p:spPr>
          <a:xfrm>
            <a:off x="176383" y="369712"/>
            <a:ext cx="8842679" cy="653402"/>
          </a:xfrm>
          <a:prstGeom prst="rect">
            <a:avLst/>
          </a:prstGeom>
        </p:spPr>
        <p:txBody>
          <a:bodyPr>
            <a:normAutofit fontScale="90000"/>
          </a:bodyPr>
          <a:lstStyle>
            <a:lvl1pPr defTabSz="896111">
              <a:defRPr sz="2646" b="0">
                <a:latin typeface="Avenir"/>
                <a:ea typeface="Avenir"/>
                <a:cs typeface="Avenir"/>
                <a:sym typeface="Avenir Roman"/>
              </a:defRPr>
            </a:lvl1pPr>
          </a:lstStyle>
          <a:p>
            <a:r>
              <a:rPr lang="fr-FR" dirty="0">
                <a:solidFill>
                  <a:srgbClr val="F28E00"/>
                </a:solidFill>
                <a:latin typeface="Georgia" panose="02040502050405020303" pitchFamily="18" charset="0"/>
              </a:rPr>
              <a:t>Con </a:t>
            </a:r>
            <a:r>
              <a:rPr lang="fr-FR" dirty="0" err="1">
                <a:solidFill>
                  <a:srgbClr val="F28E00"/>
                </a:solidFill>
                <a:latin typeface="Georgia" panose="02040502050405020303" pitchFamily="18" charset="0"/>
              </a:rPr>
              <a:t>Episcopalis</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Communio</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accento</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sulla</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fase</a:t>
            </a:r>
            <a:r>
              <a:rPr lang="fr-FR" dirty="0">
                <a:solidFill>
                  <a:srgbClr val="F28E00"/>
                </a:solidFill>
                <a:latin typeface="Georgia" panose="02040502050405020303" pitchFamily="18" charset="0"/>
              </a:rPr>
              <a:t> di </a:t>
            </a:r>
            <a:r>
              <a:rPr lang="fr-FR" dirty="0" err="1">
                <a:solidFill>
                  <a:srgbClr val="F28E00"/>
                </a:solidFill>
                <a:latin typeface="Georgia" panose="02040502050405020303" pitchFamily="18" charset="0"/>
              </a:rPr>
              <a:t>preparazione</a:t>
            </a:r>
            <a:r>
              <a:rPr lang="fr-FR" dirty="0">
                <a:solidFill>
                  <a:srgbClr val="F28E00"/>
                </a:solidFill>
                <a:latin typeface="Georgia" panose="02040502050405020303" pitchFamily="18" charset="0"/>
              </a:rPr>
              <a:t> locale</a:t>
            </a:r>
            <a:endParaRPr dirty="0">
              <a:solidFill>
                <a:srgbClr val="F28E00"/>
              </a:solidFill>
              <a:latin typeface="Georgia" panose="02040502050405020303" pitchFamily="18" charset="0"/>
            </a:endParaRPr>
          </a:p>
        </p:txBody>
      </p:sp>
      <p:sp>
        <p:nvSpPr>
          <p:cNvPr id="319" name="Google Shape;200;p12"/>
          <p:cNvSpPr txBox="1">
            <a:spLocks noGrp="1"/>
          </p:cNvSpPr>
          <p:nvPr>
            <p:ph type="body" idx="1"/>
          </p:nvPr>
        </p:nvSpPr>
        <p:spPr>
          <a:xfrm>
            <a:off x="899591" y="1091950"/>
            <a:ext cx="8023016" cy="3690443"/>
          </a:xfrm>
          <a:prstGeom prst="rect">
            <a:avLst/>
          </a:prstGeom>
        </p:spPr>
        <p:txBody>
          <a:bodyPr anchor="ctr"/>
          <a:lstStyle/>
          <a:p>
            <a:pPr marL="443484" indent="-295656" defTabSz="886968">
              <a:lnSpc>
                <a:spcPct val="103500"/>
              </a:lnSpc>
              <a:buSzPts val="1700"/>
              <a:defRPr sz="1746"/>
            </a:pPr>
            <a:r>
              <a:rPr lang="fr-FR" sz="1746" dirty="0">
                <a:latin typeface="Georgia" panose="02040502050405020303" pitchFamily="18" charset="0"/>
              </a:rPr>
              <a:t>§6. </a:t>
            </a:r>
            <a:r>
              <a:rPr lang="it-IT" sz="1746" dirty="0">
                <a:latin typeface="Georgia" panose="02040502050405020303" pitchFamily="18" charset="0"/>
              </a:rPr>
              <a:t>il Sinodo dei Vescovi deve sempre più diventare uno strumento privilegiato di ascolto del Popolo di Dio</a:t>
            </a:r>
            <a:endParaRPr lang="fr-FR" sz="1746" dirty="0">
              <a:latin typeface="Georgia" panose="02040502050405020303" pitchFamily="18" charset="0"/>
            </a:endParaRPr>
          </a:p>
          <a:p>
            <a:pPr marL="147828" indent="0" defTabSz="886968">
              <a:lnSpc>
                <a:spcPct val="103500"/>
              </a:lnSpc>
              <a:buSzPts val="1700"/>
              <a:buNone/>
              <a:defRPr sz="1746"/>
            </a:pPr>
            <a:endParaRPr sz="1649" dirty="0">
              <a:latin typeface="Georgia" panose="02040502050405020303" pitchFamily="18" charset="0"/>
              <a:ea typeface="Avenir"/>
              <a:cs typeface="Avenir"/>
              <a:sym typeface="Avenir Roman"/>
            </a:endParaRPr>
          </a:p>
          <a:p>
            <a:pPr marL="443484" indent="-295656" defTabSz="886968">
              <a:lnSpc>
                <a:spcPct val="103500"/>
              </a:lnSpc>
              <a:buSzPts val="1700"/>
              <a:defRPr sz="1746"/>
            </a:pPr>
            <a:r>
              <a:rPr lang="fr-FR" sz="1746" dirty="0">
                <a:latin typeface="Georgia" panose="02040502050405020303" pitchFamily="18" charset="0"/>
              </a:rPr>
              <a:t>§7. </a:t>
            </a:r>
            <a:r>
              <a:rPr lang="it-IT" sz="1746" dirty="0">
                <a:latin typeface="Georgia" panose="02040502050405020303" pitchFamily="18" charset="0"/>
              </a:rPr>
              <a:t>La storia della Chiesa testimonia ampiamente l’importanza del processo consultivo, per conoscere il parere dei Pastori e dei fedeli in ciò che riguarda il bene della Chiesa. È così di grande importanza che, anche nella preparazione delle Assemblee sinodali, riceva una speciale attenzione la consultazione di tutte le Chiese particolari</a:t>
            </a:r>
            <a:r>
              <a:rPr lang="fr-FR" sz="1746" dirty="0">
                <a:latin typeface="Georgia" panose="02040502050405020303" pitchFamily="18" charset="0"/>
              </a:rPr>
              <a:t>.</a:t>
            </a:r>
          </a:p>
          <a:p>
            <a:pPr marL="147828" indent="0" defTabSz="886968">
              <a:lnSpc>
                <a:spcPct val="103500"/>
              </a:lnSpc>
              <a:buSzPts val="1600"/>
              <a:buNone/>
              <a:defRPr sz="1649">
                <a:latin typeface="Avenir"/>
                <a:ea typeface="Avenir"/>
                <a:cs typeface="Avenir"/>
                <a:sym typeface="Avenir Roman"/>
              </a:defRPr>
            </a:pPr>
            <a:endParaRPr sz="1649" dirty="0">
              <a:latin typeface="Georgia" panose="02040502050405020303" pitchFamily="18" charset="0"/>
              <a:ea typeface="Avenir"/>
              <a:cs typeface="Avenir"/>
              <a:sym typeface="Avenir Roman"/>
            </a:endParaRPr>
          </a:p>
          <a:p>
            <a:pPr marL="443484" indent="-295656" defTabSz="886968">
              <a:lnSpc>
                <a:spcPct val="103500"/>
              </a:lnSpc>
              <a:buSzPts val="1500"/>
              <a:defRPr sz="1552"/>
            </a:pPr>
            <a:r>
              <a:rPr lang="it-IT" dirty="0">
                <a:latin typeface="Georgia" panose="02040502050405020303" pitchFamily="18" charset="0"/>
              </a:rPr>
              <a:t>§ </a:t>
            </a:r>
            <a:r>
              <a:rPr dirty="0" smtClean="0">
                <a:latin typeface="Georgia" panose="02040502050405020303" pitchFamily="18" charset="0"/>
              </a:rPr>
              <a:t>7</a:t>
            </a:r>
            <a:r>
              <a:rPr dirty="0">
                <a:latin typeface="Georgia" panose="02040502050405020303" pitchFamily="18" charset="0"/>
              </a:rPr>
              <a:t>:</a:t>
            </a:r>
            <a:r>
              <a:rPr dirty="0">
                <a:latin typeface="Georgia" panose="02040502050405020303" pitchFamily="18" charset="0"/>
                <a:ea typeface="Avenir"/>
                <a:cs typeface="Avenir"/>
                <a:sym typeface="Avenir Roman"/>
              </a:rPr>
              <a:t> </a:t>
            </a:r>
            <a:r>
              <a:rPr lang="fr-FR" sz="1552" dirty="0">
                <a:latin typeface="Georgia" panose="02040502050405020303" pitchFamily="18" charset="0"/>
              </a:rPr>
              <a:t>Il </a:t>
            </a:r>
            <a:r>
              <a:rPr lang="fr-FR" sz="1552" dirty="0" err="1">
                <a:latin typeface="Georgia" panose="02040502050405020303" pitchFamily="18" charset="0"/>
              </a:rPr>
              <a:t>processo</a:t>
            </a:r>
            <a:r>
              <a:rPr lang="fr-FR" sz="1552" dirty="0">
                <a:latin typeface="Georgia" panose="02040502050405020303" pitchFamily="18" charset="0"/>
              </a:rPr>
              <a:t> </a:t>
            </a:r>
            <a:r>
              <a:rPr lang="fr-FR" sz="1552" dirty="0" err="1">
                <a:latin typeface="Georgia" panose="02040502050405020303" pitchFamily="18" charset="0"/>
              </a:rPr>
              <a:t>sinodale</a:t>
            </a:r>
            <a:r>
              <a:rPr lang="fr-FR" sz="1552" dirty="0">
                <a:latin typeface="Georgia" panose="02040502050405020303" pitchFamily="18" charset="0"/>
              </a:rPr>
              <a:t> ha non solo un </a:t>
            </a:r>
            <a:r>
              <a:rPr lang="fr-FR" sz="1552" dirty="0" err="1">
                <a:latin typeface="Georgia" panose="02040502050405020303" pitchFamily="18" charset="0"/>
              </a:rPr>
              <a:t>punto</a:t>
            </a:r>
            <a:r>
              <a:rPr lang="fr-FR" sz="1552" dirty="0">
                <a:latin typeface="Georgia" panose="02040502050405020303" pitchFamily="18" charset="0"/>
              </a:rPr>
              <a:t> di </a:t>
            </a:r>
            <a:r>
              <a:rPr lang="fr-FR" sz="1552" dirty="0" err="1">
                <a:latin typeface="Georgia" panose="02040502050405020303" pitchFamily="18" charset="0"/>
              </a:rPr>
              <a:t>partenza</a:t>
            </a:r>
            <a:r>
              <a:rPr lang="fr-FR" sz="1552" dirty="0">
                <a:latin typeface="Georgia" panose="02040502050405020303" pitchFamily="18" charset="0"/>
              </a:rPr>
              <a:t>, ma anche un </a:t>
            </a:r>
            <a:r>
              <a:rPr lang="fr-FR" sz="1552" dirty="0" err="1">
                <a:latin typeface="Georgia" panose="02040502050405020303" pitchFamily="18" charset="0"/>
              </a:rPr>
              <a:t>punto</a:t>
            </a:r>
            <a:r>
              <a:rPr lang="fr-FR" sz="1552" dirty="0">
                <a:latin typeface="Georgia" panose="02040502050405020303" pitchFamily="18" charset="0"/>
              </a:rPr>
              <a:t> di </a:t>
            </a:r>
            <a:r>
              <a:rPr lang="fr-FR" sz="1552" dirty="0" err="1">
                <a:latin typeface="Georgia" panose="02040502050405020303" pitchFamily="18" charset="0"/>
              </a:rPr>
              <a:t>arrivo</a:t>
            </a:r>
            <a:r>
              <a:rPr lang="fr-FR" sz="1552" dirty="0">
                <a:latin typeface="Georgia" panose="02040502050405020303" pitchFamily="18" charset="0"/>
              </a:rPr>
              <a:t> </a:t>
            </a:r>
            <a:r>
              <a:rPr lang="fr-FR" sz="1552" dirty="0" err="1">
                <a:latin typeface="Georgia" panose="02040502050405020303" pitchFamily="18" charset="0"/>
              </a:rPr>
              <a:t>nel</a:t>
            </a:r>
            <a:r>
              <a:rPr lang="fr-FR" sz="1552" dirty="0">
                <a:latin typeface="Georgia" panose="02040502050405020303" pitchFamily="18" charset="0"/>
              </a:rPr>
              <a:t> </a:t>
            </a:r>
            <a:r>
              <a:rPr lang="fr-FR" sz="1552" dirty="0" err="1">
                <a:latin typeface="Georgia" panose="02040502050405020303" pitchFamily="18" charset="0"/>
              </a:rPr>
              <a:t>Popolo</a:t>
            </a:r>
            <a:r>
              <a:rPr lang="fr-FR" sz="1552" dirty="0">
                <a:latin typeface="Georgia" panose="02040502050405020303" pitchFamily="18" charset="0"/>
              </a:rPr>
              <a:t> di </a:t>
            </a:r>
            <a:r>
              <a:rPr lang="fr-FR" sz="1552" dirty="0" err="1">
                <a:latin typeface="Georgia" panose="02040502050405020303" pitchFamily="18" charset="0"/>
              </a:rPr>
              <a:t>Dio</a:t>
            </a:r>
            <a:r>
              <a:rPr lang="fr-FR" sz="1552" dirty="0">
                <a:latin typeface="Georgia" panose="02040502050405020303" pitchFamily="18" charset="0"/>
              </a:rPr>
              <a:t> </a:t>
            </a:r>
            <a:r>
              <a:rPr lang="it-IT" sz="1552" dirty="0">
                <a:latin typeface="Georgia" panose="02040502050405020303" pitchFamily="18" charset="0"/>
              </a:rPr>
              <a:t>sul quale, attraverso il riunirsi dell'Assemblea dei Pastori, devono essere riversati i doni di grazia concessi dallo Spirito Santo</a:t>
            </a:r>
            <a:r>
              <a:rPr lang="fr-FR" sz="1552" dirty="0">
                <a:latin typeface="Georgia" panose="02040502050405020303" pitchFamily="18" charset="0"/>
              </a:rPr>
              <a:t>.</a:t>
            </a:r>
            <a:endParaRPr lang="en-US" sz="1552" dirty="0">
              <a:latin typeface="Georgia" panose="02040502050405020303" pitchFamily="18"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Google Shape;205;p13"/>
          <p:cNvSpPr txBox="1">
            <a:spLocks noGrp="1"/>
          </p:cNvSpPr>
          <p:nvPr>
            <p:ph type="title"/>
          </p:nvPr>
        </p:nvSpPr>
        <p:spPr>
          <a:xfrm>
            <a:off x="341227" y="441176"/>
            <a:ext cx="8802773" cy="664258"/>
          </a:xfrm>
          <a:prstGeom prst="rect">
            <a:avLst/>
          </a:prstGeom>
        </p:spPr>
        <p:txBody>
          <a:bodyPr>
            <a:normAutofit fontScale="90000"/>
          </a:bodyPr>
          <a:lstStyle>
            <a:lvl1pPr>
              <a:defRPr sz="2700" b="0">
                <a:latin typeface="Avenir"/>
                <a:ea typeface="Avenir"/>
                <a:cs typeface="Avenir"/>
                <a:sym typeface="Avenir Roman"/>
              </a:defRPr>
            </a:lvl1pPr>
          </a:lstStyle>
          <a:p>
            <a:r>
              <a:rPr lang="fr-FR" dirty="0">
                <a:solidFill>
                  <a:srgbClr val="F28E00"/>
                </a:solidFill>
                <a:latin typeface="Georgia" panose="02040502050405020303" pitchFamily="18" charset="0"/>
              </a:rPr>
              <a:t>Con </a:t>
            </a:r>
            <a:r>
              <a:rPr lang="fr-FR" dirty="0" err="1">
                <a:solidFill>
                  <a:srgbClr val="F28E00"/>
                </a:solidFill>
                <a:latin typeface="Georgia" panose="02040502050405020303" pitchFamily="18" charset="0"/>
              </a:rPr>
              <a:t>Episcopalis</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Communio</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accento</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sulla</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fase</a:t>
            </a:r>
            <a:r>
              <a:rPr lang="fr-FR" dirty="0">
                <a:solidFill>
                  <a:srgbClr val="F28E00"/>
                </a:solidFill>
                <a:latin typeface="Georgia" panose="02040502050405020303" pitchFamily="18" charset="0"/>
              </a:rPr>
              <a:t> di </a:t>
            </a:r>
            <a:r>
              <a:rPr lang="fr-FR" dirty="0" err="1">
                <a:solidFill>
                  <a:srgbClr val="F28E00"/>
                </a:solidFill>
                <a:latin typeface="Georgia" panose="02040502050405020303" pitchFamily="18" charset="0"/>
              </a:rPr>
              <a:t>preparazione</a:t>
            </a:r>
            <a:r>
              <a:rPr lang="fr-FR" dirty="0">
                <a:solidFill>
                  <a:srgbClr val="F28E00"/>
                </a:solidFill>
                <a:latin typeface="Georgia" panose="02040502050405020303" pitchFamily="18" charset="0"/>
              </a:rPr>
              <a:t> locale</a:t>
            </a:r>
            <a:endParaRPr dirty="0">
              <a:solidFill>
                <a:srgbClr val="F28E00"/>
              </a:solidFill>
              <a:latin typeface="Georgia" panose="02040502050405020303" pitchFamily="18" charset="0"/>
            </a:endParaRPr>
          </a:p>
        </p:txBody>
      </p:sp>
      <p:sp>
        <p:nvSpPr>
          <p:cNvPr id="324" name="Google Shape;206;p13"/>
          <p:cNvSpPr txBox="1">
            <a:spLocks noGrp="1"/>
          </p:cNvSpPr>
          <p:nvPr>
            <p:ph type="body" idx="1"/>
          </p:nvPr>
        </p:nvSpPr>
        <p:spPr>
          <a:xfrm>
            <a:off x="311699" y="1152475"/>
            <a:ext cx="8520602" cy="3416400"/>
          </a:xfrm>
          <a:prstGeom prst="rect">
            <a:avLst/>
          </a:prstGeom>
        </p:spPr>
        <p:txBody>
          <a:bodyPr anchor="ctr"/>
          <a:lstStyle/>
          <a:p>
            <a:pPr marL="484632" indent="-342900" defTabSz="850391">
              <a:buClr>
                <a:schemeClr val="accent1"/>
              </a:buClr>
              <a:buSzPts val="2000"/>
              <a:buFont typeface="Wingdings" panose="05000000000000000000" pitchFamily="2" charset="2"/>
              <a:buChar char="Ø"/>
              <a:defRPr sz="2046">
                <a:latin typeface="Avenir"/>
                <a:ea typeface="Avenir"/>
                <a:cs typeface="Avenir"/>
                <a:sym typeface="Avenir Roman"/>
              </a:defRPr>
            </a:pPr>
            <a:r>
              <a:rPr lang="fr-FR" sz="2046" dirty="0">
                <a:latin typeface="Georgia" panose="02040502050405020303" pitchFamily="18" charset="0"/>
                <a:ea typeface="Avenir"/>
                <a:cs typeface="Avenir"/>
              </a:rPr>
              <a:t>Art. 6: </a:t>
            </a:r>
            <a:r>
              <a:rPr lang="fr-FR" sz="2046" dirty="0" err="1">
                <a:latin typeface="Georgia" panose="02040502050405020303" pitchFamily="18" charset="0"/>
                <a:ea typeface="Avenir"/>
                <a:cs typeface="Avenir"/>
              </a:rPr>
              <a:t>Consultazione</a:t>
            </a:r>
            <a:r>
              <a:rPr lang="fr-FR" sz="2046" dirty="0">
                <a:latin typeface="Georgia" panose="02040502050405020303" pitchFamily="18" charset="0"/>
                <a:ea typeface="Avenir"/>
                <a:cs typeface="Avenir"/>
              </a:rPr>
              <a:t> </a:t>
            </a:r>
            <a:r>
              <a:rPr lang="fr-FR" sz="2046" dirty="0" err="1">
                <a:latin typeface="Georgia" panose="02040502050405020303" pitchFamily="18" charset="0"/>
                <a:ea typeface="Avenir"/>
                <a:cs typeface="Avenir"/>
              </a:rPr>
              <a:t>del</a:t>
            </a:r>
            <a:r>
              <a:rPr lang="fr-FR" sz="2046" dirty="0">
                <a:latin typeface="Georgia" panose="02040502050405020303" pitchFamily="18" charset="0"/>
                <a:ea typeface="Avenir"/>
                <a:cs typeface="Avenir"/>
              </a:rPr>
              <a:t> </a:t>
            </a:r>
            <a:r>
              <a:rPr lang="fr-FR" sz="2046" dirty="0" err="1">
                <a:latin typeface="Georgia" panose="02040502050405020303" pitchFamily="18" charset="0"/>
                <a:ea typeface="Avenir"/>
                <a:cs typeface="Avenir"/>
              </a:rPr>
              <a:t>Popolo</a:t>
            </a:r>
            <a:r>
              <a:rPr lang="fr-FR" sz="2046" dirty="0">
                <a:latin typeface="Georgia" panose="02040502050405020303" pitchFamily="18" charset="0"/>
                <a:ea typeface="Avenir"/>
                <a:cs typeface="Avenir"/>
              </a:rPr>
              <a:t> di </a:t>
            </a:r>
            <a:r>
              <a:rPr lang="fr-FR" sz="2046" dirty="0" err="1">
                <a:latin typeface="Georgia" panose="02040502050405020303" pitchFamily="18" charset="0"/>
                <a:ea typeface="Avenir"/>
                <a:cs typeface="Avenir"/>
              </a:rPr>
              <a:t>Dio</a:t>
            </a:r>
            <a:endParaRPr lang="fr-FR" sz="2046" dirty="0">
              <a:latin typeface="Georgia" panose="02040502050405020303" pitchFamily="18" charset="0"/>
              <a:ea typeface="Avenir"/>
              <a:cs typeface="Avenir"/>
            </a:endParaRPr>
          </a:p>
          <a:p>
            <a:pPr marL="882395" lvl="1" indent="-283463" defTabSz="850391">
              <a:buSzPts val="2000"/>
              <a:defRPr sz="2046">
                <a:latin typeface="Avenir"/>
                <a:ea typeface="Avenir"/>
                <a:cs typeface="Avenir"/>
                <a:sym typeface="Avenir Roman"/>
              </a:defRPr>
            </a:pPr>
            <a:r>
              <a:rPr dirty="0" smtClean="0">
                <a:latin typeface="Georgia" panose="02040502050405020303" pitchFamily="18" charset="0"/>
              </a:rPr>
              <a:t>§ </a:t>
            </a:r>
            <a:r>
              <a:rPr dirty="0">
                <a:latin typeface="Georgia" panose="02040502050405020303" pitchFamily="18" charset="0"/>
              </a:rPr>
              <a:t>1</a:t>
            </a:r>
            <a:r>
              <a:rPr dirty="0" smtClean="0">
                <a:latin typeface="Georgia" panose="02040502050405020303" pitchFamily="18" charset="0"/>
              </a:rPr>
              <a:t>.</a:t>
            </a:r>
            <a:r>
              <a:rPr lang="it-IT" sz="2046" dirty="0" smtClean="0">
                <a:latin typeface="Georgia" panose="02040502050405020303" pitchFamily="18" charset="0"/>
                <a:ea typeface="Avenir"/>
                <a:cs typeface="Avenir"/>
              </a:rPr>
              <a:t> </a:t>
            </a:r>
            <a:r>
              <a:rPr lang="fr-FR" sz="2046" dirty="0">
                <a:latin typeface="Georgia" panose="02040502050405020303" pitchFamily="18" charset="0"/>
                <a:ea typeface="Avenir"/>
                <a:cs typeface="Avenir"/>
              </a:rPr>
              <a:t>La </a:t>
            </a:r>
            <a:r>
              <a:rPr lang="fr-FR" sz="2046" dirty="0" err="1">
                <a:latin typeface="Georgia" panose="02040502050405020303" pitchFamily="18" charset="0"/>
                <a:ea typeface="Avenir"/>
                <a:cs typeface="Avenir"/>
              </a:rPr>
              <a:t>consultazione</a:t>
            </a:r>
            <a:r>
              <a:rPr lang="fr-FR" sz="2046" dirty="0">
                <a:latin typeface="Georgia" panose="02040502050405020303" pitchFamily="18" charset="0"/>
                <a:ea typeface="Avenir"/>
                <a:cs typeface="Avenir"/>
              </a:rPr>
              <a:t> </a:t>
            </a:r>
            <a:r>
              <a:rPr lang="fr-FR" sz="2046" dirty="0" err="1">
                <a:latin typeface="Georgia" panose="02040502050405020303" pitchFamily="18" charset="0"/>
                <a:ea typeface="Avenir"/>
                <a:cs typeface="Avenir"/>
              </a:rPr>
              <a:t>del</a:t>
            </a:r>
            <a:r>
              <a:rPr lang="fr-FR" sz="2046" dirty="0">
                <a:latin typeface="Georgia" panose="02040502050405020303" pitchFamily="18" charset="0"/>
                <a:ea typeface="Avenir"/>
                <a:cs typeface="Avenir"/>
              </a:rPr>
              <a:t> </a:t>
            </a:r>
            <a:r>
              <a:rPr lang="fr-FR" sz="2046" dirty="0" err="1">
                <a:latin typeface="Georgia" panose="02040502050405020303" pitchFamily="18" charset="0"/>
                <a:ea typeface="Avenir"/>
                <a:cs typeface="Avenir"/>
              </a:rPr>
              <a:t>Popolo</a:t>
            </a:r>
            <a:r>
              <a:rPr lang="fr-FR" sz="2046" dirty="0">
                <a:latin typeface="Georgia" panose="02040502050405020303" pitchFamily="18" charset="0"/>
                <a:ea typeface="Avenir"/>
                <a:cs typeface="Avenir"/>
              </a:rPr>
              <a:t> di </a:t>
            </a:r>
            <a:r>
              <a:rPr lang="fr-FR" sz="2046" dirty="0" err="1">
                <a:latin typeface="Georgia" panose="02040502050405020303" pitchFamily="18" charset="0"/>
                <a:ea typeface="Avenir"/>
                <a:cs typeface="Avenir"/>
              </a:rPr>
              <a:t>Dio</a:t>
            </a:r>
            <a:r>
              <a:rPr lang="fr-FR" sz="2046" dirty="0">
                <a:latin typeface="Georgia" panose="02040502050405020303" pitchFamily="18" charset="0"/>
                <a:ea typeface="Avenir"/>
                <a:cs typeface="Avenir"/>
              </a:rPr>
              <a:t> ha </a:t>
            </a:r>
            <a:r>
              <a:rPr lang="fr-FR" sz="2046" dirty="0" err="1">
                <a:latin typeface="Georgia" panose="02040502050405020303" pitchFamily="18" charset="0"/>
                <a:ea typeface="Avenir"/>
                <a:cs typeface="Avenir"/>
              </a:rPr>
              <a:t>luogo</a:t>
            </a:r>
            <a:r>
              <a:rPr lang="fr-FR" sz="2046" dirty="0">
                <a:latin typeface="Georgia" panose="02040502050405020303" pitchFamily="18" charset="0"/>
                <a:ea typeface="Avenir"/>
                <a:cs typeface="Avenir"/>
              </a:rPr>
              <a:t> </a:t>
            </a:r>
            <a:r>
              <a:rPr lang="fr-FR" sz="2046" dirty="0" err="1">
                <a:latin typeface="Georgia" panose="02040502050405020303" pitchFamily="18" charset="0"/>
                <a:ea typeface="Avenir"/>
                <a:cs typeface="Avenir"/>
              </a:rPr>
              <a:t>nelle</a:t>
            </a:r>
            <a:r>
              <a:rPr lang="fr-FR" sz="2046" dirty="0">
                <a:latin typeface="Georgia" panose="02040502050405020303" pitchFamily="18" charset="0"/>
                <a:ea typeface="Avenir"/>
                <a:cs typeface="Avenir"/>
              </a:rPr>
              <a:t> </a:t>
            </a:r>
            <a:r>
              <a:rPr lang="fr-FR" sz="2046" dirty="0" err="1">
                <a:latin typeface="Georgia" panose="02040502050405020303" pitchFamily="18" charset="0"/>
                <a:ea typeface="Avenir"/>
                <a:cs typeface="Avenir"/>
              </a:rPr>
              <a:t>chiese</a:t>
            </a:r>
            <a:r>
              <a:rPr lang="fr-FR" sz="2046" dirty="0">
                <a:latin typeface="Georgia" panose="02040502050405020303" pitchFamily="18" charset="0"/>
                <a:ea typeface="Avenir"/>
                <a:cs typeface="Avenir"/>
              </a:rPr>
              <a:t> </a:t>
            </a:r>
            <a:r>
              <a:rPr lang="fr-FR" sz="2046" dirty="0" err="1">
                <a:latin typeface="Georgia" panose="02040502050405020303" pitchFamily="18" charset="0"/>
                <a:ea typeface="Avenir"/>
                <a:cs typeface="Avenir"/>
              </a:rPr>
              <a:t>particolari</a:t>
            </a:r>
            <a:r>
              <a:rPr lang="fr-FR" sz="2046" dirty="0">
                <a:latin typeface="Georgia" panose="02040502050405020303" pitchFamily="18" charset="0"/>
                <a:ea typeface="Avenir"/>
                <a:cs typeface="Avenir"/>
              </a:rPr>
              <a:t> </a:t>
            </a:r>
            <a:r>
              <a:rPr dirty="0" smtClean="0">
                <a:latin typeface="Georgia" panose="02040502050405020303" pitchFamily="18" charset="0"/>
              </a:rPr>
              <a:t>[…]</a:t>
            </a:r>
            <a:endParaRPr dirty="0">
              <a:latin typeface="Georgia" panose="02040502050405020303" pitchFamily="18" charset="0"/>
            </a:endParaRPr>
          </a:p>
          <a:p>
            <a:pPr marL="609600" lvl="1" indent="0" defTabSz="850391">
              <a:buNone/>
              <a:defRPr sz="2046">
                <a:latin typeface="Avenir"/>
                <a:ea typeface="Avenir"/>
                <a:cs typeface="Avenir"/>
                <a:sym typeface="Avenir Roman"/>
              </a:defRPr>
            </a:pPr>
            <a:r>
              <a:rPr lang="it-IT" dirty="0" smtClean="0">
                <a:latin typeface="Georgia" panose="02040502050405020303" pitchFamily="18" charset="0"/>
              </a:rPr>
              <a:t>	</a:t>
            </a:r>
            <a:r>
              <a:rPr lang="it-IT" sz="2046" dirty="0">
                <a:latin typeface="Georgia" panose="02040502050405020303" pitchFamily="18" charset="0"/>
                <a:ea typeface="Avenir"/>
                <a:cs typeface="Avenir"/>
              </a:rPr>
              <a:t>In ogni Chiesa particolare, i Vescovi organizzano la consultazione 	del popolo di Dio con l'aiuto degli organismi di partecipazione 	previsti dal diritto, senza escludere qualsiasi altra modalità che 	ritengano opportuna.</a:t>
            </a:r>
            <a:endParaRPr lang="en-US" sz="2046" dirty="0">
              <a:latin typeface="Georgia" panose="02040502050405020303" pitchFamily="18" charset="0"/>
              <a:ea typeface="Avenir"/>
              <a:cs typeface="Aveni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Google Shape;211;p14" descr="Google Shape;211;p14"/>
          <p:cNvPicPr>
            <a:picLocks noChangeAspect="1"/>
          </p:cNvPicPr>
          <p:nvPr/>
        </p:nvPicPr>
        <p:blipFill>
          <a:blip r:embed="rId2"/>
          <a:srcRect t="11395" b="14649"/>
          <a:stretch>
            <a:fillRect/>
          </a:stretch>
        </p:blipFill>
        <p:spPr>
          <a:xfrm>
            <a:off x="4830945" y="525982"/>
            <a:ext cx="3584772" cy="40541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8" name="Google Shape;213;p14"/>
          <p:cNvSpPr txBox="1">
            <a:spLocks noGrp="1"/>
          </p:cNvSpPr>
          <p:nvPr>
            <p:ph type="body" sz="quarter" idx="1"/>
          </p:nvPr>
        </p:nvSpPr>
        <p:spPr>
          <a:xfrm>
            <a:off x="221921" y="949467"/>
            <a:ext cx="4447559" cy="1558580"/>
          </a:xfrm>
          <a:prstGeom prst="rect">
            <a:avLst/>
          </a:prstGeom>
        </p:spPr>
        <p:txBody>
          <a:bodyPr anchor="b"/>
          <a:lstStyle/>
          <a:p>
            <a:pPr marL="0" lvl="0" indent="0" algn="just">
              <a:defRPr sz="1300">
                <a:solidFill>
                  <a:srgbClr val="000000"/>
                </a:solidFill>
                <a:latin typeface="+mn-lt"/>
                <a:ea typeface="+mn-ea"/>
                <a:cs typeface="+mn-cs"/>
                <a:sym typeface="Arial"/>
              </a:defRPr>
            </a:pPr>
            <a:r>
              <a:rPr lang="it-IT" sz="1300" dirty="0">
                <a:solidFill>
                  <a:srgbClr val="000000"/>
                </a:solidFill>
                <a:latin typeface="Georgia" panose="02040502050405020303" pitchFamily="18" charset="0"/>
              </a:rPr>
              <a:t>Come si realizza oggi, a diversi livelli (da quello locale a quello universale) quel “camminare insieme” che permette alla Chiesa di annunciare il Vangelo, conformemente alla missione che le è stata affidata; e quali passi lo Spirito ci invita a compiere per crescere come Chiesa sinodale? </a:t>
            </a:r>
            <a:endParaRPr lang="it-IT" sz="1300" dirty="0" smtClean="0">
              <a:solidFill>
                <a:srgbClr val="000000"/>
              </a:solidFill>
              <a:latin typeface="Georgia" panose="02040502050405020303" pitchFamily="18" charset="0"/>
            </a:endParaRPr>
          </a:p>
          <a:p>
            <a:pPr marL="0" lvl="0" indent="0" algn="just">
              <a:defRPr sz="1300">
                <a:solidFill>
                  <a:srgbClr val="000000"/>
                </a:solidFill>
                <a:latin typeface="+mn-lt"/>
                <a:ea typeface="+mn-ea"/>
                <a:cs typeface="+mn-cs"/>
                <a:sym typeface="Arial"/>
              </a:defRPr>
            </a:pPr>
            <a:r>
              <a:rPr lang="fr-FR" sz="1300" dirty="0" smtClean="0">
                <a:solidFill>
                  <a:srgbClr val="000000"/>
                </a:solidFill>
                <a:latin typeface="Georgia" panose="02040502050405020303" pitchFamily="18" charset="0"/>
              </a:rPr>
              <a:t>(</a:t>
            </a:r>
            <a:r>
              <a:rPr lang="fr-FR" sz="1300" dirty="0">
                <a:solidFill>
                  <a:srgbClr val="000000"/>
                </a:solidFill>
                <a:latin typeface="Georgia" panose="02040502050405020303" pitchFamily="18" charset="0"/>
              </a:rPr>
              <a:t>DP, 2)</a:t>
            </a:r>
          </a:p>
        </p:txBody>
      </p:sp>
      <p:sp>
        <p:nvSpPr>
          <p:cNvPr id="329" name="Google Shape;214;p14"/>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330" name="Google Shape;215;p14"/>
          <p:cNvSpPr txBox="1"/>
          <p:nvPr/>
        </p:nvSpPr>
        <p:spPr>
          <a:xfrm>
            <a:off x="166976" y="2499210"/>
            <a:ext cx="4443866" cy="707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p>
            <a:pPr algn="ctr">
              <a:defRPr sz="1700">
                <a:latin typeface="Avenir"/>
                <a:ea typeface="Avenir"/>
                <a:cs typeface="Avenir"/>
                <a:sym typeface="Avenir Roman"/>
              </a:defRPr>
            </a:pPr>
            <a:r>
              <a:rPr lang="fr-FR" sz="1700" b="1" dirty="0" err="1">
                <a:solidFill>
                  <a:srgbClr val="F28E00"/>
                </a:solidFill>
                <a:latin typeface="Georgia" panose="02040502050405020303" pitchFamily="18" charset="0"/>
                <a:ea typeface="Avenir"/>
                <a:cs typeface="Avenir"/>
              </a:rPr>
              <a:t>Interrogativo</a:t>
            </a:r>
            <a:r>
              <a:rPr lang="fr-FR" sz="1700" b="1" dirty="0">
                <a:solidFill>
                  <a:srgbClr val="F28E00"/>
                </a:solidFill>
                <a:latin typeface="Georgia" panose="02040502050405020303" pitchFamily="18" charset="0"/>
                <a:ea typeface="Avenir"/>
                <a:cs typeface="Avenir"/>
              </a:rPr>
              <a:t> fondamentale </a:t>
            </a:r>
            <a:r>
              <a:rPr lang="fr-FR" sz="1700" b="1" dirty="0" err="1">
                <a:solidFill>
                  <a:srgbClr val="F28E00"/>
                </a:solidFill>
                <a:latin typeface="Georgia" panose="02040502050405020303" pitchFamily="18" charset="0"/>
                <a:ea typeface="Avenir"/>
                <a:cs typeface="Avenir"/>
              </a:rPr>
              <a:t>della</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rPr>
              <a:t>consultazione</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rPr>
              <a:t>del</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rPr>
              <a:t>Popolo</a:t>
            </a:r>
            <a:r>
              <a:rPr lang="fr-FR" sz="1700" b="1" dirty="0">
                <a:solidFill>
                  <a:srgbClr val="F28E00"/>
                </a:solidFill>
                <a:latin typeface="Georgia" panose="02040502050405020303" pitchFamily="18" charset="0"/>
                <a:ea typeface="Avenir"/>
                <a:cs typeface="Avenir"/>
              </a:rPr>
              <a:t> di </a:t>
            </a:r>
            <a:r>
              <a:rPr lang="fr-FR" sz="1700" b="1" dirty="0" err="1">
                <a:solidFill>
                  <a:srgbClr val="F28E00"/>
                </a:solidFill>
                <a:latin typeface="Georgia" panose="02040502050405020303" pitchFamily="18" charset="0"/>
                <a:ea typeface="Avenir"/>
                <a:cs typeface="Avenir"/>
              </a:rPr>
              <a:t>Dio</a:t>
            </a:r>
            <a:endParaRPr lang="fr-FR" sz="1700" b="1" dirty="0">
              <a:solidFill>
                <a:srgbClr val="F28E00"/>
              </a:solidFill>
              <a:latin typeface="Georgia" panose="02040502050405020303" pitchFamily="18" charset="0"/>
              <a:ea typeface="Avenir"/>
              <a:cs typeface="Avenir"/>
            </a:endParaRPr>
          </a:p>
        </p:txBody>
      </p:sp>
      <p:sp>
        <p:nvSpPr>
          <p:cNvPr id="8" name="Google Shape;215;p14"/>
          <p:cNvSpPr txBox="1"/>
          <p:nvPr/>
        </p:nvSpPr>
        <p:spPr>
          <a:xfrm>
            <a:off x="109857" y="209714"/>
            <a:ext cx="4443866" cy="707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p>
            <a:pPr algn="ctr">
              <a:defRPr sz="1700">
                <a:latin typeface="Avenir"/>
                <a:ea typeface="Avenir"/>
                <a:cs typeface="Avenir"/>
                <a:sym typeface="Avenir Roman"/>
              </a:defRPr>
            </a:pPr>
            <a:r>
              <a:rPr lang="fr-FR" sz="1700" b="1" dirty="0">
                <a:solidFill>
                  <a:srgbClr val="F28E00"/>
                </a:solidFill>
                <a:latin typeface="Georgia" panose="02040502050405020303" pitchFamily="18" charset="0"/>
                <a:ea typeface="Avenir"/>
                <a:cs typeface="Avenir"/>
                <a:sym typeface="Avenir Roman"/>
              </a:rPr>
              <a:t>L’</a:t>
            </a:r>
            <a:r>
              <a:rPr lang="fr-FR" sz="1700" b="1" dirty="0" err="1">
                <a:solidFill>
                  <a:srgbClr val="F28E00"/>
                </a:solidFill>
                <a:latin typeface="Georgia" panose="02040502050405020303" pitchFamily="18" charset="0"/>
                <a:ea typeface="Avenir"/>
                <a:cs typeface="Avenir"/>
                <a:sym typeface="Avenir Roman"/>
              </a:rPr>
              <a:t>interrogativo</a:t>
            </a:r>
            <a:r>
              <a:rPr lang="fr-FR" sz="1700" b="1" dirty="0">
                <a:solidFill>
                  <a:srgbClr val="F28E00"/>
                </a:solidFill>
                <a:latin typeface="Georgia" panose="02040502050405020303" pitchFamily="18" charset="0"/>
                <a:ea typeface="Avenir"/>
                <a:cs typeface="Avenir"/>
                <a:sym typeface="Avenir Roman"/>
              </a:rPr>
              <a:t> </a:t>
            </a:r>
            <a:r>
              <a:rPr lang="fr-FR" sz="1700" b="1" dirty="0">
                <a:solidFill>
                  <a:srgbClr val="F28E00"/>
                </a:solidFill>
                <a:latin typeface="Georgia" panose="02040502050405020303" pitchFamily="18" charset="0"/>
                <a:ea typeface="Avenir"/>
                <a:cs typeface="Avenir"/>
              </a:rPr>
              <a:t>di </a:t>
            </a:r>
            <a:r>
              <a:rPr lang="fr-FR" sz="1700" b="1" dirty="0" err="1">
                <a:solidFill>
                  <a:srgbClr val="F28E00"/>
                </a:solidFill>
                <a:latin typeface="Georgia" panose="02040502050405020303" pitchFamily="18" charset="0"/>
                <a:ea typeface="Avenir"/>
                <a:cs typeface="Avenir"/>
              </a:rPr>
              <a:t>fondo</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sym typeface="Avenir Roman"/>
              </a:rPr>
              <a:t>del</a:t>
            </a:r>
            <a:r>
              <a:rPr lang="fr-FR" sz="1700" b="1" dirty="0">
                <a:solidFill>
                  <a:srgbClr val="F28E00"/>
                </a:solidFill>
                <a:latin typeface="Georgia" panose="02040502050405020303" pitchFamily="18" charset="0"/>
                <a:ea typeface="Avenir"/>
                <a:cs typeface="Avenir"/>
                <a:sym typeface="Avenir Roman"/>
              </a:rPr>
              <a:t> </a:t>
            </a:r>
            <a:r>
              <a:rPr lang="fr-FR" sz="1700" b="1" dirty="0" err="1">
                <a:solidFill>
                  <a:srgbClr val="F28E00"/>
                </a:solidFill>
                <a:latin typeface="Georgia" panose="02040502050405020303" pitchFamily="18" charset="0"/>
                <a:ea typeface="Avenir"/>
                <a:cs typeface="Avenir"/>
                <a:sym typeface="Avenir Roman"/>
              </a:rPr>
              <a:t>processo</a:t>
            </a:r>
            <a:r>
              <a:rPr lang="fr-FR" sz="1700" b="1" dirty="0">
                <a:solidFill>
                  <a:srgbClr val="F28E00"/>
                </a:solidFill>
                <a:latin typeface="Georgia" panose="02040502050405020303" pitchFamily="18" charset="0"/>
                <a:ea typeface="Avenir"/>
                <a:cs typeface="Avenir"/>
                <a:sym typeface="Avenir Roman"/>
              </a:rPr>
              <a:t> </a:t>
            </a:r>
            <a:r>
              <a:rPr lang="fr-FR" sz="1700" b="1" dirty="0" err="1">
                <a:solidFill>
                  <a:srgbClr val="F28E00"/>
                </a:solidFill>
                <a:latin typeface="Georgia" panose="02040502050405020303" pitchFamily="18" charset="0"/>
                <a:ea typeface="Avenir"/>
                <a:cs typeface="Avenir"/>
                <a:sym typeface="Avenir Roman"/>
              </a:rPr>
              <a:t>sinodale</a:t>
            </a:r>
            <a:endParaRPr b="1" dirty="0">
              <a:solidFill>
                <a:srgbClr val="F28E00"/>
              </a:solidFill>
              <a:latin typeface="Georgia" panose="02040502050405020303" pitchFamily="18" charset="0"/>
            </a:endParaRPr>
          </a:p>
        </p:txBody>
      </p:sp>
      <p:sp>
        <p:nvSpPr>
          <p:cNvPr id="3" name="Rettangolo 2"/>
          <p:cNvSpPr/>
          <p:nvPr/>
        </p:nvSpPr>
        <p:spPr>
          <a:xfrm>
            <a:off x="0" y="4118238"/>
            <a:ext cx="1064604" cy="102526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400" b="0" i="0" u="none" strike="noStrike" cap="none" spc="0" normalizeH="0" baseline="0">
              <a:ln>
                <a:noFill/>
              </a:ln>
              <a:solidFill>
                <a:srgbClr val="000000"/>
              </a:solidFill>
              <a:effectLst/>
              <a:uFillTx/>
              <a:latin typeface="+mn-lt"/>
              <a:ea typeface="+mn-ea"/>
              <a:cs typeface="+mn-cs"/>
              <a:sym typeface="Arial"/>
            </a:endParaRPr>
          </a:p>
        </p:txBody>
      </p:sp>
      <p:sp>
        <p:nvSpPr>
          <p:cNvPr id="331" name="Google Shape;216;p14"/>
          <p:cNvSpPr txBox="1"/>
          <p:nvPr/>
        </p:nvSpPr>
        <p:spPr>
          <a:xfrm>
            <a:off x="221922" y="3290426"/>
            <a:ext cx="4388920" cy="1478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normAutofit/>
          </a:bodyPr>
          <a:lstStyle>
            <a:lvl1pPr indent="152400">
              <a:lnSpc>
                <a:spcPct val="115000"/>
              </a:lnSpc>
              <a:defRPr sz="1300" i="1"/>
            </a:lvl1pPr>
          </a:lstStyle>
          <a:p>
            <a:pPr indent="0" algn="just"/>
            <a:r>
              <a:rPr lang="it-IT" dirty="0">
                <a:latin typeface="Georgia" panose="02040502050405020303" pitchFamily="18" charset="0"/>
              </a:rPr>
              <a:t>Una Chiesa sinodale, annunciando il Vangelo, “cammina insieme”: come questo “camminare insieme” si realizza oggi nella vostra Chiesa particolare? Quali passi lo Spirito ci invita a compiere per crescere nel nostro “camminare insieme”? </a:t>
            </a:r>
            <a:r>
              <a:rPr lang="fr-FR" dirty="0">
                <a:latin typeface="Georgia" panose="02040502050405020303" pitchFamily="18" charset="0"/>
              </a:rPr>
              <a:t>(DP, 26)</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Google Shape;221;p15" descr="Google Shape;221;p15"/>
          <p:cNvPicPr>
            <a:picLocks noChangeAspect="1"/>
          </p:cNvPicPr>
          <p:nvPr/>
        </p:nvPicPr>
        <p:blipFill>
          <a:blip r:embed="rId3"/>
          <a:srcRect l="29338" t="37563" b="21692"/>
          <a:stretch>
            <a:fillRect/>
          </a:stretch>
        </p:blipFill>
        <p:spPr>
          <a:xfrm>
            <a:off x="154099" y="3459924"/>
            <a:ext cx="2080526" cy="1532878"/>
          </a:xfrm>
          <a:prstGeom prst="rect">
            <a:avLst/>
          </a:prstGeom>
          <a:ln w="12700">
            <a:miter lim="400000"/>
          </a:ln>
        </p:spPr>
      </p:pic>
      <p:pic>
        <p:nvPicPr>
          <p:cNvPr id="334" name="Google Shape;222;p15" descr="Google Shape;222;p15"/>
          <p:cNvPicPr>
            <a:picLocks noChangeAspect="1"/>
          </p:cNvPicPr>
          <p:nvPr/>
        </p:nvPicPr>
        <p:blipFill>
          <a:blip r:embed="rId4"/>
          <a:srcRect r="11016"/>
          <a:stretch>
            <a:fillRect/>
          </a:stretch>
        </p:blipFill>
        <p:spPr>
          <a:xfrm>
            <a:off x="2311325" y="3459924"/>
            <a:ext cx="2080528" cy="1532875"/>
          </a:xfrm>
          <a:prstGeom prst="rect">
            <a:avLst/>
          </a:prstGeom>
          <a:ln w="12700">
            <a:miter lim="400000"/>
          </a:ln>
        </p:spPr>
      </p:pic>
      <p:pic>
        <p:nvPicPr>
          <p:cNvPr id="335" name="Google Shape;223;p15" descr="Google Shape;223;p15"/>
          <p:cNvPicPr>
            <a:picLocks noChangeAspect="1"/>
          </p:cNvPicPr>
          <p:nvPr/>
        </p:nvPicPr>
        <p:blipFill>
          <a:blip r:embed="rId5"/>
          <a:srcRect l="13156"/>
          <a:stretch>
            <a:fillRect/>
          </a:stretch>
        </p:blipFill>
        <p:spPr>
          <a:xfrm>
            <a:off x="154100" y="134850"/>
            <a:ext cx="4237753" cy="3175475"/>
          </a:xfrm>
          <a:prstGeom prst="rect">
            <a:avLst/>
          </a:prstGeom>
          <a:ln w="12700">
            <a:miter lim="400000"/>
          </a:ln>
        </p:spPr>
      </p:pic>
      <p:pic>
        <p:nvPicPr>
          <p:cNvPr id="336" name="Google Shape;224;p15" descr="Google Shape;224;p15"/>
          <p:cNvPicPr>
            <a:picLocks noChangeAspect="1"/>
          </p:cNvPicPr>
          <p:nvPr/>
        </p:nvPicPr>
        <p:blipFill>
          <a:blip r:embed="rId6"/>
          <a:srcRect l="22868" r="17716"/>
          <a:stretch>
            <a:fillRect/>
          </a:stretch>
        </p:blipFill>
        <p:spPr>
          <a:xfrm>
            <a:off x="4557200" y="0"/>
            <a:ext cx="4599876" cy="5143502"/>
          </a:xfrm>
          <a:prstGeom prst="rect">
            <a:avLst/>
          </a:prstGeom>
          <a:ln w="12700">
            <a:miter lim="400000"/>
          </a:ln>
        </p:spPr>
      </p:pic>
      <p:sp>
        <p:nvSpPr>
          <p:cNvPr id="337" name="Google Shape;225;p15"/>
          <p:cNvSpPr txBox="1">
            <a:spLocks noGrp="1"/>
          </p:cNvSpPr>
          <p:nvPr>
            <p:ph type="body" sz="half" idx="1"/>
          </p:nvPr>
        </p:nvSpPr>
        <p:spPr>
          <a:xfrm>
            <a:off x="4411176" y="664630"/>
            <a:ext cx="4745900" cy="2645695"/>
          </a:xfrm>
          <a:prstGeom prst="rect">
            <a:avLst/>
          </a:prstGeom>
        </p:spPr>
        <p:txBody>
          <a:bodyPr/>
          <a:lstStyle/>
          <a:p>
            <a:pPr marL="152400" lvl="0" indent="0" algn="just">
              <a:buClr>
                <a:srgbClr val="DE8F32"/>
              </a:buClr>
              <a:buSzPts val="1300"/>
              <a:buNone/>
              <a:defRPr sz="1300">
                <a:latin typeface="+mn-lt"/>
                <a:ea typeface="+mn-ea"/>
                <a:cs typeface="+mn-cs"/>
                <a:sym typeface="Arial"/>
              </a:defRPr>
            </a:pPr>
            <a:r>
              <a:rPr lang="fr-CA" sz="1300" dirty="0">
                <a:latin typeface="Georgia" panose="02040502050405020303" pitchFamily="18" charset="0"/>
                <a:ea typeface="+mn-ea"/>
                <a:cs typeface="+mn-cs"/>
                <a:sym typeface="Arial"/>
              </a:rPr>
              <a:t>«</a:t>
            </a:r>
            <a:r>
              <a:rPr lang="it-IT" sz="1300" dirty="0">
                <a:latin typeface="Georgia" panose="02040502050405020303" pitchFamily="18" charset="0"/>
                <a:ea typeface="+mn-ea"/>
                <a:cs typeface="+mn-cs"/>
                <a:sym typeface="Arial"/>
              </a:rPr>
              <a:t>Ricordiamo che lo scopo del Sinodo e quindi di questa consultazione non è produrre documenti, ma «far germogliare sogni, suscitare profezie e visioni, far fiorire speranze, stimolare fiducia, fasciare ferite, intrecciare relazioni, risuscitare un’alba di speranza, imparare l’uno dall’altro, e creare un immaginario positivo che illumini le menti, riscaldi i cuori, ridoni forza alle mani</a:t>
            </a:r>
            <a:r>
              <a:rPr lang="fr-CA" sz="1300" dirty="0">
                <a:latin typeface="Georgia" panose="02040502050405020303" pitchFamily="18" charset="0"/>
                <a:ea typeface="+mn-ea"/>
                <a:cs typeface="+mn-cs"/>
                <a:sym typeface="Arial"/>
              </a:rPr>
              <a:t>» (DP, 32)</a:t>
            </a:r>
          </a:p>
        </p:txBody>
      </p:sp>
      <p:sp>
        <p:nvSpPr>
          <p:cNvPr id="338" name="Google Shape;226;p15"/>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339" name="Google Shape;227;p15"/>
          <p:cNvSpPr txBox="1"/>
          <p:nvPr/>
        </p:nvSpPr>
        <p:spPr>
          <a:xfrm>
            <a:off x="8527199" y="4685836"/>
            <a:ext cx="548701" cy="307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gn="r">
              <a:defRPr sz="800">
                <a:solidFill>
                  <a:schemeClr val="accent2">
                    <a:lumOff val="21764"/>
                  </a:schemeClr>
                </a:solidFill>
                <a:latin typeface="Helvetica Neue"/>
                <a:ea typeface="Helvetica Neue"/>
                <a:cs typeface="Helvetica Neue"/>
                <a:sym typeface="Helvetica Neue"/>
              </a:defRPr>
            </a:lvl1pPr>
          </a:lstStyle>
          <a:p>
            <a:r>
              <a:t>15</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
          </p:nvPr>
        </p:nvSpPr>
        <p:spPr/>
        <p:txBody>
          <a:bodyPr>
            <a:normAutofit fontScale="92500" lnSpcReduction="20000"/>
          </a:bodyPr>
          <a:lstStyle/>
          <a:p>
            <a:endParaRPr lang="it-IT"/>
          </a:p>
        </p:txBody>
      </p:sp>
      <p:pic>
        <p:nvPicPr>
          <p:cNvPr id="5" name="Immagine 4"/>
          <p:cNvPicPr>
            <a:picLocks noChangeAspect="1"/>
          </p:cNvPicPr>
          <p:nvPr/>
        </p:nvPicPr>
        <p:blipFill>
          <a:blip r:embed="rId2"/>
          <a:stretch>
            <a:fillRect/>
          </a:stretch>
        </p:blipFill>
        <p:spPr>
          <a:xfrm>
            <a:off x="1520131" y="357557"/>
            <a:ext cx="5995257" cy="4439526"/>
          </a:xfrm>
          <a:prstGeom prst="rect">
            <a:avLst/>
          </a:prstGeom>
        </p:spPr>
      </p:pic>
    </p:spTree>
    <p:extLst>
      <p:ext uri="{BB962C8B-B14F-4D97-AF65-F5344CB8AC3E}">
        <p14:creationId xmlns:p14="http://schemas.microsoft.com/office/powerpoint/2010/main" val="6047845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Google Shape;238;p17"/>
          <p:cNvSpPr txBox="1">
            <a:spLocks noGrp="1"/>
          </p:cNvSpPr>
          <p:nvPr>
            <p:ph type="title"/>
          </p:nvPr>
        </p:nvSpPr>
        <p:spPr>
          <a:xfrm>
            <a:off x="255387" y="409366"/>
            <a:ext cx="4572847" cy="637201"/>
          </a:xfrm>
          <a:prstGeom prst="rect">
            <a:avLst/>
          </a:prstGeom>
        </p:spPr>
        <p:txBody>
          <a:bodyPr>
            <a:noAutofit/>
          </a:bodyPr>
          <a:lstStyle>
            <a:lvl1pPr>
              <a:defRPr sz="2200" i="1"/>
            </a:lvl1pPr>
          </a:lstStyle>
          <a:p>
            <a:r>
              <a:rPr sz="2500" i="0" dirty="0" err="1">
                <a:solidFill>
                  <a:srgbClr val="F28E00"/>
                </a:solidFill>
                <a:latin typeface="Georgia" panose="02040502050405020303" pitchFamily="18" charset="0"/>
              </a:rPr>
              <a:t>Documento</a:t>
            </a:r>
            <a:r>
              <a:rPr sz="2500" i="0" dirty="0">
                <a:solidFill>
                  <a:srgbClr val="F28E00"/>
                </a:solidFill>
                <a:latin typeface="Georgia" panose="02040502050405020303" pitchFamily="18" charset="0"/>
              </a:rPr>
              <a:t> </a:t>
            </a:r>
            <a:r>
              <a:rPr sz="2500" i="0" dirty="0" err="1" smtClean="0">
                <a:solidFill>
                  <a:srgbClr val="F28E00"/>
                </a:solidFill>
                <a:latin typeface="Georgia" panose="02040502050405020303" pitchFamily="18" charset="0"/>
              </a:rPr>
              <a:t>Preparat</a:t>
            </a:r>
            <a:r>
              <a:rPr lang="it-IT" sz="2500" i="0" dirty="0" smtClean="0">
                <a:solidFill>
                  <a:srgbClr val="F28E00"/>
                </a:solidFill>
                <a:latin typeface="Georgia" panose="02040502050405020303" pitchFamily="18" charset="0"/>
              </a:rPr>
              <a:t>o</a:t>
            </a:r>
            <a:r>
              <a:rPr sz="2500" i="0" dirty="0" err="1" smtClean="0">
                <a:solidFill>
                  <a:srgbClr val="F28E00"/>
                </a:solidFill>
                <a:latin typeface="Georgia" panose="02040502050405020303" pitchFamily="18" charset="0"/>
              </a:rPr>
              <a:t>rio</a:t>
            </a:r>
            <a:endParaRPr sz="2500" i="0" dirty="0">
              <a:solidFill>
                <a:srgbClr val="F28E00"/>
              </a:solidFill>
              <a:latin typeface="Georgia" panose="02040502050405020303" pitchFamily="18" charset="0"/>
            </a:endParaRPr>
          </a:p>
        </p:txBody>
      </p:sp>
      <p:sp>
        <p:nvSpPr>
          <p:cNvPr id="347" name="Google Shape;239;p17"/>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348" name="Google Shape;240;p17"/>
          <p:cNvSpPr txBox="1">
            <a:spLocks noGrp="1"/>
          </p:cNvSpPr>
          <p:nvPr>
            <p:ph type="body" sz="half" idx="1"/>
          </p:nvPr>
        </p:nvSpPr>
        <p:spPr>
          <a:xfrm>
            <a:off x="143532" y="860658"/>
            <a:ext cx="4393024" cy="3449783"/>
          </a:xfrm>
          <a:prstGeom prst="rect">
            <a:avLst/>
          </a:prstGeom>
        </p:spPr>
        <p:txBody>
          <a:bodyPr anchor="ctr">
            <a:normAutofit/>
          </a:bodyPr>
          <a:lstStyle/>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fr-FR" sz="1600" dirty="0">
                <a:solidFill>
                  <a:srgbClr val="000000"/>
                </a:solidFill>
                <a:latin typeface="Georgia" panose="02040502050405020303" pitchFamily="18" charset="0"/>
                <a:ea typeface="Helvetica Neue"/>
                <a:cs typeface="Helvetica Neue"/>
              </a:rPr>
              <a:t>L’</a:t>
            </a:r>
            <a:r>
              <a:rPr lang="fr-FR" sz="1600" dirty="0" err="1">
                <a:solidFill>
                  <a:srgbClr val="000000"/>
                </a:solidFill>
                <a:latin typeface="Georgia" panose="02040502050405020303" pitchFamily="18" charset="0"/>
                <a:ea typeface="Helvetica Neue"/>
                <a:cs typeface="Helvetica Neue"/>
              </a:rPr>
              <a:t>appello</a:t>
            </a:r>
            <a:r>
              <a:rPr lang="fr-FR" sz="1600" dirty="0">
                <a:solidFill>
                  <a:srgbClr val="000000"/>
                </a:solidFill>
                <a:latin typeface="Georgia" panose="02040502050405020303" pitchFamily="18" charset="0"/>
                <a:ea typeface="Helvetica Neue"/>
                <a:cs typeface="Helvetica Neue"/>
              </a:rPr>
              <a:t> a </a:t>
            </a:r>
            <a:r>
              <a:rPr lang="fr-FR" sz="1600" dirty="0" err="1">
                <a:solidFill>
                  <a:srgbClr val="000000"/>
                </a:solidFill>
                <a:latin typeface="Georgia" panose="02040502050405020303" pitchFamily="18" charset="0"/>
                <a:ea typeface="Helvetica Neue"/>
                <a:cs typeface="Helvetica Neue"/>
              </a:rPr>
              <a:t>camminare</a:t>
            </a:r>
            <a:r>
              <a:rPr lang="fr-FR" sz="1600" dirty="0">
                <a:solidFill>
                  <a:srgbClr val="000000"/>
                </a:solidFill>
                <a:latin typeface="Georgia" panose="02040502050405020303" pitchFamily="18" charset="0"/>
                <a:ea typeface="Helvetica Neue"/>
                <a:cs typeface="Helvetica Neue"/>
              </a:rPr>
              <a:t> </a:t>
            </a:r>
            <a:r>
              <a:rPr lang="fr-FR" sz="1600" dirty="0" err="1">
                <a:solidFill>
                  <a:srgbClr val="000000"/>
                </a:solidFill>
                <a:latin typeface="Georgia" panose="02040502050405020303" pitchFamily="18" charset="0"/>
                <a:ea typeface="Helvetica Neue"/>
                <a:cs typeface="Helvetica Neue"/>
              </a:rPr>
              <a:t>insieme</a:t>
            </a:r>
            <a:endParaRPr lang="it-IT" sz="1600" dirty="0">
              <a:solidFill>
                <a:srgbClr val="000000"/>
              </a:solidFill>
              <a:latin typeface="Georgia" panose="02040502050405020303" pitchFamily="18" charset="0"/>
              <a:ea typeface="Helvetica Neue"/>
              <a:cs typeface="Helvetica Neue"/>
            </a:endParaRPr>
          </a:p>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fr-FR" sz="1600" dirty="0">
                <a:solidFill>
                  <a:srgbClr val="000000"/>
                </a:solidFill>
                <a:latin typeface="Georgia" panose="02040502050405020303" pitchFamily="18" charset="0"/>
                <a:ea typeface="Helvetica Neue"/>
                <a:cs typeface="Helvetica Neue"/>
              </a:rPr>
              <a:t>Una </a:t>
            </a:r>
            <a:r>
              <a:rPr lang="fr-FR" sz="1600" dirty="0" err="1">
                <a:solidFill>
                  <a:srgbClr val="000000"/>
                </a:solidFill>
                <a:latin typeface="Georgia" panose="02040502050405020303" pitchFamily="18" charset="0"/>
                <a:ea typeface="Helvetica Neue"/>
                <a:cs typeface="Helvetica Neue"/>
              </a:rPr>
              <a:t>Chiesa</a:t>
            </a:r>
            <a:r>
              <a:rPr lang="fr-FR" sz="1600" dirty="0">
                <a:solidFill>
                  <a:srgbClr val="000000"/>
                </a:solidFill>
                <a:latin typeface="Georgia" panose="02040502050405020303" pitchFamily="18" charset="0"/>
                <a:ea typeface="Helvetica Neue"/>
                <a:cs typeface="Helvetica Neue"/>
              </a:rPr>
              <a:t> </a:t>
            </a:r>
            <a:r>
              <a:rPr lang="fr-FR" sz="1600" dirty="0" err="1">
                <a:solidFill>
                  <a:srgbClr val="000000"/>
                </a:solidFill>
                <a:latin typeface="Georgia" panose="02040502050405020303" pitchFamily="18" charset="0"/>
                <a:ea typeface="Helvetica Neue"/>
                <a:cs typeface="Helvetica Neue"/>
              </a:rPr>
              <a:t>costitutivamente</a:t>
            </a:r>
            <a:r>
              <a:rPr lang="fr-FR" sz="1600" dirty="0">
                <a:solidFill>
                  <a:srgbClr val="000000"/>
                </a:solidFill>
                <a:latin typeface="Georgia" panose="02040502050405020303" pitchFamily="18" charset="0"/>
                <a:ea typeface="Helvetica Neue"/>
                <a:cs typeface="Helvetica Neue"/>
              </a:rPr>
              <a:t> </a:t>
            </a:r>
            <a:r>
              <a:rPr lang="fr-FR" sz="1600" dirty="0" err="1">
                <a:solidFill>
                  <a:srgbClr val="000000"/>
                </a:solidFill>
                <a:latin typeface="Georgia" panose="02040502050405020303" pitchFamily="18" charset="0"/>
                <a:ea typeface="Helvetica Neue"/>
                <a:cs typeface="Helvetica Neue"/>
              </a:rPr>
              <a:t>sinodale</a:t>
            </a:r>
            <a:endParaRPr lang="it-IT" sz="1600" dirty="0">
              <a:solidFill>
                <a:srgbClr val="000000"/>
              </a:solidFill>
              <a:latin typeface="Georgia" panose="02040502050405020303" pitchFamily="18" charset="0"/>
              <a:ea typeface="Helvetica Neue"/>
              <a:cs typeface="Helvetica Neue"/>
            </a:endParaRPr>
          </a:p>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fr-FR" sz="1600" dirty="0" err="1">
                <a:solidFill>
                  <a:srgbClr val="000000"/>
                </a:solidFill>
                <a:latin typeface="Georgia" panose="02040502050405020303" pitchFamily="18" charset="0"/>
                <a:ea typeface="Helvetica Neue"/>
                <a:cs typeface="Helvetica Neue"/>
              </a:rPr>
              <a:t>All’ascolto</a:t>
            </a:r>
            <a:r>
              <a:rPr lang="fr-FR" sz="1600" dirty="0">
                <a:solidFill>
                  <a:srgbClr val="000000"/>
                </a:solidFill>
                <a:latin typeface="Georgia" panose="02040502050405020303" pitchFamily="18" charset="0"/>
                <a:ea typeface="Helvetica Neue"/>
                <a:cs typeface="Helvetica Neue"/>
              </a:rPr>
              <a:t> delle </a:t>
            </a:r>
            <a:r>
              <a:rPr lang="fr-FR" sz="1600" dirty="0" err="1">
                <a:solidFill>
                  <a:srgbClr val="000000"/>
                </a:solidFill>
                <a:latin typeface="Georgia" panose="02040502050405020303" pitchFamily="18" charset="0"/>
                <a:ea typeface="Helvetica Neue"/>
                <a:cs typeface="Helvetica Neue"/>
              </a:rPr>
              <a:t>Scritture</a:t>
            </a:r>
            <a:endParaRPr lang="it-IT" sz="1600" dirty="0">
              <a:solidFill>
                <a:srgbClr val="000000"/>
              </a:solidFill>
              <a:latin typeface="Georgia" panose="02040502050405020303" pitchFamily="18" charset="0"/>
              <a:ea typeface="Helvetica Neue"/>
              <a:cs typeface="Helvetica Neue"/>
            </a:endParaRPr>
          </a:p>
          <a:p>
            <a:pPr marL="1009650" lvl="1" indent="-400050">
              <a:buClr>
                <a:schemeClr val="accent1"/>
              </a:buClr>
              <a:buSzPts val="1600"/>
              <a:buFontTx/>
              <a:buAutoNum type="alphaUcPeriod"/>
              <a:defRPr sz="1600">
                <a:solidFill>
                  <a:srgbClr val="000000"/>
                </a:solidFill>
                <a:latin typeface="Helvetica Neue"/>
                <a:ea typeface="Helvetica Neue"/>
                <a:cs typeface="Helvetica Neue"/>
                <a:sym typeface="Helvetica Neue"/>
              </a:defRPr>
            </a:pPr>
            <a:r>
              <a:rPr lang="fr-FR" sz="1600" dirty="0" err="1">
                <a:solidFill>
                  <a:srgbClr val="000000"/>
                </a:solidFill>
                <a:latin typeface="Georgia" panose="02040502050405020303" pitchFamily="18" charset="0"/>
                <a:ea typeface="Helvetica Neue"/>
                <a:cs typeface="Helvetica Neue"/>
              </a:rPr>
              <a:t>Gesù</a:t>
            </a:r>
            <a:r>
              <a:rPr lang="fr-FR" sz="1600" dirty="0">
                <a:solidFill>
                  <a:srgbClr val="000000"/>
                </a:solidFill>
                <a:latin typeface="Georgia" panose="02040502050405020303" pitchFamily="18" charset="0"/>
                <a:ea typeface="Helvetica Neue"/>
                <a:cs typeface="Helvetica Neue"/>
              </a:rPr>
              <a:t>, la </a:t>
            </a:r>
            <a:r>
              <a:rPr lang="fr-FR" sz="1600" dirty="0" err="1">
                <a:solidFill>
                  <a:srgbClr val="000000"/>
                </a:solidFill>
                <a:latin typeface="Georgia" panose="02040502050405020303" pitchFamily="18" charset="0"/>
                <a:ea typeface="Helvetica Neue"/>
                <a:cs typeface="Helvetica Neue"/>
              </a:rPr>
              <a:t>folla</a:t>
            </a:r>
            <a:r>
              <a:rPr lang="fr-FR" sz="1600" dirty="0">
                <a:solidFill>
                  <a:srgbClr val="000000"/>
                </a:solidFill>
                <a:latin typeface="Georgia" panose="02040502050405020303" pitchFamily="18" charset="0"/>
                <a:ea typeface="Helvetica Neue"/>
                <a:cs typeface="Helvetica Neue"/>
              </a:rPr>
              <a:t>, </a:t>
            </a:r>
            <a:r>
              <a:rPr lang="fr-FR" sz="1600" dirty="0" err="1">
                <a:solidFill>
                  <a:srgbClr val="000000"/>
                </a:solidFill>
                <a:latin typeface="Georgia" panose="02040502050405020303" pitchFamily="18" charset="0"/>
                <a:ea typeface="Helvetica Neue"/>
                <a:cs typeface="Helvetica Neue"/>
              </a:rPr>
              <a:t>gli</a:t>
            </a:r>
            <a:r>
              <a:rPr lang="fr-FR" sz="1600" dirty="0">
                <a:solidFill>
                  <a:srgbClr val="000000"/>
                </a:solidFill>
                <a:latin typeface="Georgia" panose="02040502050405020303" pitchFamily="18" charset="0"/>
                <a:ea typeface="Helvetica Neue"/>
                <a:cs typeface="Helvetica Neue"/>
              </a:rPr>
              <a:t> </a:t>
            </a:r>
            <a:r>
              <a:rPr lang="fr-FR" sz="1600" dirty="0" err="1" smtClean="0">
                <a:solidFill>
                  <a:srgbClr val="000000"/>
                </a:solidFill>
                <a:latin typeface="Georgia" panose="02040502050405020303" pitchFamily="18" charset="0"/>
                <a:ea typeface="Helvetica Neue"/>
                <a:cs typeface="Helvetica Neue"/>
              </a:rPr>
              <a:t>Apostoli</a:t>
            </a:r>
            <a:endParaRPr sz="1200" dirty="0">
              <a:latin typeface="Georgia" panose="02040502050405020303" pitchFamily="18" charset="0"/>
            </a:endParaRPr>
          </a:p>
          <a:p>
            <a:pPr marL="1009650" lvl="1" indent="-400050">
              <a:buClr>
                <a:schemeClr val="accent1"/>
              </a:buClr>
              <a:buSzPts val="1600"/>
              <a:buFontTx/>
              <a:buAutoNum type="alphaUcPeriod"/>
              <a:defRPr sz="1600">
                <a:solidFill>
                  <a:srgbClr val="000000"/>
                </a:solidFill>
                <a:latin typeface="Helvetica Neue"/>
                <a:ea typeface="Helvetica Neue"/>
                <a:cs typeface="Helvetica Neue"/>
                <a:sym typeface="Helvetica Neue"/>
              </a:defRPr>
            </a:pPr>
            <a:r>
              <a:rPr lang="fr-FR" sz="1600" dirty="0">
                <a:solidFill>
                  <a:srgbClr val="000000"/>
                </a:solidFill>
                <a:latin typeface="Georgia" panose="02040502050405020303" pitchFamily="18" charset="0"/>
                <a:ea typeface="Helvetica Neue"/>
                <a:cs typeface="Helvetica Neue"/>
              </a:rPr>
              <a:t>Una </a:t>
            </a:r>
            <a:r>
              <a:rPr lang="fr-FR" sz="1600" dirty="0" err="1">
                <a:solidFill>
                  <a:srgbClr val="000000"/>
                </a:solidFill>
                <a:latin typeface="Georgia" panose="02040502050405020303" pitchFamily="18" charset="0"/>
                <a:ea typeface="Helvetica Neue"/>
                <a:cs typeface="Helvetica Neue"/>
              </a:rPr>
              <a:t>doppia</a:t>
            </a:r>
            <a:r>
              <a:rPr lang="fr-FR" sz="1600" dirty="0">
                <a:solidFill>
                  <a:srgbClr val="000000"/>
                </a:solidFill>
                <a:latin typeface="Georgia" panose="02040502050405020303" pitchFamily="18" charset="0"/>
                <a:ea typeface="Helvetica Neue"/>
                <a:cs typeface="Helvetica Neue"/>
              </a:rPr>
              <a:t> </a:t>
            </a:r>
            <a:r>
              <a:rPr lang="fr-FR" sz="1600" dirty="0" err="1">
                <a:solidFill>
                  <a:srgbClr val="000000"/>
                </a:solidFill>
                <a:latin typeface="Georgia" panose="02040502050405020303" pitchFamily="18" charset="0"/>
                <a:ea typeface="Helvetica Neue"/>
                <a:cs typeface="Helvetica Neue"/>
              </a:rPr>
              <a:t>dinamica</a:t>
            </a:r>
            <a:r>
              <a:rPr lang="fr-FR" sz="1600" dirty="0">
                <a:solidFill>
                  <a:srgbClr val="000000"/>
                </a:solidFill>
                <a:latin typeface="Georgia" panose="02040502050405020303" pitchFamily="18" charset="0"/>
                <a:ea typeface="Helvetica Neue"/>
                <a:cs typeface="Helvetica Neue"/>
              </a:rPr>
              <a:t> di </a:t>
            </a:r>
            <a:r>
              <a:rPr lang="fr-FR" sz="1600" dirty="0" err="1">
                <a:solidFill>
                  <a:srgbClr val="000000"/>
                </a:solidFill>
                <a:latin typeface="Georgia" panose="02040502050405020303" pitchFamily="18" charset="0"/>
                <a:ea typeface="Helvetica Neue"/>
                <a:cs typeface="Helvetica Neue"/>
              </a:rPr>
              <a:t>conversione</a:t>
            </a:r>
            <a:r>
              <a:rPr lang="fr-FR" sz="1600" dirty="0">
                <a:solidFill>
                  <a:srgbClr val="000000"/>
                </a:solidFill>
                <a:latin typeface="Georgia" panose="02040502050405020303" pitchFamily="18" charset="0"/>
                <a:ea typeface="Helvetica Neue"/>
                <a:cs typeface="Helvetica Neue"/>
              </a:rPr>
              <a:t>: Pietro e </a:t>
            </a:r>
            <a:r>
              <a:rPr lang="fr-FR" sz="1600" dirty="0" smtClean="0">
                <a:solidFill>
                  <a:srgbClr val="000000"/>
                </a:solidFill>
                <a:latin typeface="Georgia" panose="02040502050405020303" pitchFamily="18" charset="0"/>
                <a:ea typeface="Helvetica Neue"/>
                <a:cs typeface="Helvetica Neue"/>
              </a:rPr>
              <a:t>Cornelio</a:t>
            </a:r>
          </a:p>
          <a:p>
            <a:pPr marL="609600" lvl="1" indent="0">
              <a:buClr>
                <a:schemeClr val="accent1"/>
              </a:buClr>
              <a:buSzPts val="1600"/>
              <a:defRPr sz="1600">
                <a:solidFill>
                  <a:srgbClr val="000000"/>
                </a:solidFill>
                <a:latin typeface="Helvetica Neue"/>
                <a:ea typeface="Helvetica Neue"/>
                <a:cs typeface="Helvetica Neue"/>
                <a:sym typeface="Helvetica Neue"/>
              </a:defRPr>
            </a:pPr>
            <a:r>
              <a:rPr lang="fr-FR" sz="1600" dirty="0">
                <a:solidFill>
                  <a:srgbClr val="000000"/>
                </a:solidFill>
                <a:latin typeface="Georgia" panose="02040502050405020303" pitchFamily="18" charset="0"/>
                <a:ea typeface="Helvetica Neue"/>
                <a:cs typeface="Helvetica Neue"/>
              </a:rPr>
              <a:t>	</a:t>
            </a:r>
            <a:r>
              <a:rPr lang="fr-FR" sz="1600" dirty="0" smtClean="0">
                <a:solidFill>
                  <a:srgbClr val="000000"/>
                </a:solidFill>
                <a:latin typeface="Georgia" panose="02040502050405020303" pitchFamily="18" charset="0"/>
                <a:ea typeface="Helvetica Neue"/>
                <a:cs typeface="Helvetica Neue"/>
              </a:rPr>
              <a:t>  (</a:t>
            </a:r>
            <a:r>
              <a:rPr lang="fr-FR" sz="1600" dirty="0" err="1" smtClean="0">
                <a:solidFill>
                  <a:srgbClr val="000000"/>
                </a:solidFill>
                <a:latin typeface="Georgia" panose="02040502050405020303" pitchFamily="18" charset="0"/>
                <a:ea typeface="Helvetica Neue"/>
                <a:cs typeface="Helvetica Neue"/>
              </a:rPr>
              <a:t>Atti</a:t>
            </a:r>
            <a:r>
              <a:rPr lang="fr-FR" sz="1600" dirty="0" smtClean="0">
                <a:solidFill>
                  <a:srgbClr val="000000"/>
                </a:solidFill>
                <a:latin typeface="Georgia" panose="02040502050405020303" pitchFamily="18" charset="0"/>
                <a:ea typeface="Helvetica Neue"/>
                <a:cs typeface="Helvetica Neue"/>
              </a:rPr>
              <a:t> </a:t>
            </a:r>
            <a:r>
              <a:rPr lang="fr-FR" sz="1600" dirty="0">
                <a:solidFill>
                  <a:srgbClr val="000000"/>
                </a:solidFill>
                <a:latin typeface="Georgia" panose="02040502050405020303" pitchFamily="18" charset="0"/>
                <a:ea typeface="Helvetica Neue"/>
                <a:cs typeface="Helvetica Neue"/>
              </a:rPr>
              <a:t>10)</a:t>
            </a:r>
            <a:endParaRPr lang="it-IT" sz="1600" dirty="0">
              <a:solidFill>
                <a:srgbClr val="000000"/>
              </a:solidFill>
              <a:latin typeface="Georgia" panose="02040502050405020303" pitchFamily="18" charset="0"/>
              <a:ea typeface="Helvetica Neue"/>
              <a:cs typeface="Helvetica Neue"/>
            </a:endParaRPr>
          </a:p>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fr-FR" sz="1600" dirty="0">
                <a:solidFill>
                  <a:srgbClr val="000000"/>
                </a:solidFill>
                <a:latin typeface="Georgia" panose="02040502050405020303" pitchFamily="18" charset="0"/>
                <a:ea typeface="Helvetica Neue"/>
                <a:cs typeface="Helvetica Neue"/>
              </a:rPr>
              <a:t>La </a:t>
            </a:r>
            <a:r>
              <a:rPr lang="fr-FR" sz="1600" dirty="0" err="1">
                <a:solidFill>
                  <a:srgbClr val="000000"/>
                </a:solidFill>
                <a:latin typeface="Georgia" panose="02040502050405020303" pitchFamily="18" charset="0"/>
                <a:ea typeface="Helvetica Neue"/>
                <a:cs typeface="Helvetica Neue"/>
              </a:rPr>
              <a:t>sinodalità</a:t>
            </a:r>
            <a:r>
              <a:rPr lang="fr-FR" sz="1600" dirty="0">
                <a:solidFill>
                  <a:srgbClr val="000000"/>
                </a:solidFill>
                <a:latin typeface="Georgia" panose="02040502050405020303" pitchFamily="18" charset="0"/>
                <a:ea typeface="Helvetica Neue"/>
                <a:cs typeface="Helvetica Neue"/>
              </a:rPr>
              <a:t> in </a:t>
            </a:r>
            <a:r>
              <a:rPr lang="fr-FR" sz="1600" dirty="0" err="1">
                <a:solidFill>
                  <a:srgbClr val="000000"/>
                </a:solidFill>
                <a:latin typeface="Georgia" panose="02040502050405020303" pitchFamily="18" charset="0"/>
                <a:ea typeface="Helvetica Neue"/>
                <a:cs typeface="Helvetica Neue"/>
              </a:rPr>
              <a:t>azione</a:t>
            </a:r>
            <a:r>
              <a:rPr lang="fr-FR" sz="1600" dirty="0">
                <a:solidFill>
                  <a:srgbClr val="000000"/>
                </a:solidFill>
                <a:latin typeface="Georgia" panose="02040502050405020303" pitchFamily="18" charset="0"/>
                <a:ea typeface="Helvetica Neue"/>
                <a:cs typeface="Helvetica Neue"/>
              </a:rPr>
              <a:t>: piste per </a:t>
            </a:r>
            <a:r>
              <a:rPr lang="fr-FR" sz="1600" dirty="0" err="1">
                <a:solidFill>
                  <a:srgbClr val="000000"/>
                </a:solidFill>
                <a:latin typeface="Georgia" panose="02040502050405020303" pitchFamily="18" charset="0"/>
                <a:ea typeface="Helvetica Neue"/>
                <a:cs typeface="Helvetica Neue"/>
              </a:rPr>
              <a:t>una</a:t>
            </a:r>
            <a:r>
              <a:rPr lang="fr-FR" sz="1600" dirty="0">
                <a:solidFill>
                  <a:srgbClr val="000000"/>
                </a:solidFill>
                <a:latin typeface="Georgia" panose="02040502050405020303" pitchFamily="18" charset="0"/>
                <a:ea typeface="Helvetica Neue"/>
                <a:cs typeface="Helvetica Neue"/>
              </a:rPr>
              <a:t> </a:t>
            </a:r>
            <a:r>
              <a:rPr lang="fr-FR" sz="1600" dirty="0" err="1">
                <a:solidFill>
                  <a:srgbClr val="000000"/>
                </a:solidFill>
                <a:latin typeface="Georgia" panose="02040502050405020303" pitchFamily="18" charset="0"/>
                <a:ea typeface="Helvetica Neue"/>
                <a:cs typeface="Helvetica Neue"/>
              </a:rPr>
              <a:t>consultazione</a:t>
            </a:r>
            <a:r>
              <a:rPr lang="fr-FR" sz="1600" dirty="0">
                <a:solidFill>
                  <a:srgbClr val="000000"/>
                </a:solidFill>
                <a:latin typeface="Georgia" panose="02040502050405020303" pitchFamily="18" charset="0"/>
                <a:ea typeface="Helvetica Neue"/>
                <a:cs typeface="Helvetica Neue"/>
              </a:rPr>
              <a:t> </a:t>
            </a:r>
            <a:r>
              <a:rPr lang="fr-FR" sz="1600" dirty="0" err="1">
                <a:solidFill>
                  <a:srgbClr val="000000"/>
                </a:solidFill>
                <a:latin typeface="Georgia" panose="02040502050405020303" pitchFamily="18" charset="0"/>
                <a:ea typeface="Helvetica Neue"/>
                <a:cs typeface="Helvetica Neue"/>
              </a:rPr>
              <a:t>del</a:t>
            </a:r>
            <a:r>
              <a:rPr lang="fr-FR" sz="1600" dirty="0">
                <a:solidFill>
                  <a:srgbClr val="000000"/>
                </a:solidFill>
                <a:latin typeface="Georgia" panose="02040502050405020303" pitchFamily="18" charset="0"/>
                <a:ea typeface="Helvetica Neue"/>
                <a:cs typeface="Helvetica Neue"/>
              </a:rPr>
              <a:t> </a:t>
            </a:r>
            <a:r>
              <a:rPr lang="fr-FR" sz="1600" dirty="0" err="1">
                <a:solidFill>
                  <a:srgbClr val="000000"/>
                </a:solidFill>
                <a:latin typeface="Georgia" panose="02040502050405020303" pitchFamily="18" charset="0"/>
                <a:ea typeface="Helvetica Neue"/>
                <a:cs typeface="Helvetica Neue"/>
              </a:rPr>
              <a:t>Popolo</a:t>
            </a:r>
            <a:r>
              <a:rPr lang="fr-FR" sz="1600" dirty="0">
                <a:solidFill>
                  <a:srgbClr val="000000"/>
                </a:solidFill>
                <a:latin typeface="Georgia" panose="02040502050405020303" pitchFamily="18" charset="0"/>
                <a:ea typeface="Helvetica Neue"/>
                <a:cs typeface="Helvetica Neue"/>
              </a:rPr>
              <a:t> di </a:t>
            </a:r>
            <a:r>
              <a:rPr lang="fr-FR" sz="1600" dirty="0" err="1">
                <a:solidFill>
                  <a:srgbClr val="000000"/>
                </a:solidFill>
                <a:latin typeface="Georgia" panose="02040502050405020303" pitchFamily="18" charset="0"/>
                <a:ea typeface="Helvetica Neue"/>
                <a:cs typeface="Helvetica Neue"/>
              </a:rPr>
              <a:t>Dio</a:t>
            </a:r>
            <a:endParaRPr lang="it-IT" sz="1600" dirty="0">
              <a:solidFill>
                <a:srgbClr val="000000"/>
              </a:solidFill>
              <a:latin typeface="Georgia" panose="02040502050405020303" pitchFamily="18" charset="0"/>
              <a:ea typeface="Helvetica Neue"/>
              <a:cs typeface="Helvetica Neue"/>
            </a:endParaRPr>
          </a:p>
        </p:txBody>
      </p:sp>
      <p:sp>
        <p:nvSpPr>
          <p:cNvPr id="349" name="Google Shape;241;p17"/>
          <p:cNvSpPr txBox="1">
            <a:spLocks noGrp="1"/>
          </p:cNvSpPr>
          <p:nvPr>
            <p:ph type="body" idx="22"/>
          </p:nvPr>
        </p:nvSpPr>
        <p:spPr>
          <a:xfrm>
            <a:off x="4934563" y="839385"/>
            <a:ext cx="4018053" cy="344978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p>
            <a:pPr marL="552450" lvl="0" indent="-400050">
              <a:buClr>
                <a:schemeClr val="accent1"/>
              </a:buClr>
              <a:buSzPts val="1600"/>
              <a:buFontTx/>
              <a:buAutoNum type="romanUcPeriod"/>
              <a:defRPr sz="1600"/>
            </a:pPr>
            <a:r>
              <a:rPr lang="fr-FR" sz="1600" dirty="0" err="1">
                <a:latin typeface="Georgia" panose="02040502050405020303" pitchFamily="18" charset="0"/>
              </a:rPr>
              <a:t>Introduzione</a:t>
            </a:r>
            <a:endParaRPr lang="fr-FR" sz="1600" dirty="0">
              <a:latin typeface="Georgia" panose="02040502050405020303" pitchFamily="18" charset="0"/>
            </a:endParaRPr>
          </a:p>
          <a:p>
            <a:pPr marL="552450" lvl="0" indent="-400050">
              <a:buClr>
                <a:schemeClr val="accent1"/>
              </a:buClr>
              <a:buSzPts val="1600"/>
              <a:buFontTx/>
              <a:buAutoNum type="romanUcPeriod"/>
              <a:defRPr sz="1600"/>
            </a:pPr>
            <a:r>
              <a:rPr lang="fr-FR" sz="1600" dirty="0" err="1">
                <a:latin typeface="Georgia" panose="02040502050405020303" pitchFamily="18" charset="0"/>
              </a:rPr>
              <a:t>Principi</a:t>
            </a:r>
            <a:r>
              <a:rPr lang="fr-FR" sz="1600" dirty="0">
                <a:latin typeface="Georgia" panose="02040502050405020303" pitchFamily="18" charset="0"/>
              </a:rPr>
              <a:t> di un </a:t>
            </a:r>
            <a:r>
              <a:rPr lang="fr-FR" sz="1600" dirty="0" err="1">
                <a:latin typeface="Georgia" panose="02040502050405020303" pitchFamily="18" charset="0"/>
              </a:rPr>
              <a:t>processo</a:t>
            </a:r>
            <a:r>
              <a:rPr lang="fr-FR" sz="1600" dirty="0">
                <a:latin typeface="Georgia" panose="02040502050405020303" pitchFamily="18" charset="0"/>
              </a:rPr>
              <a:t> </a:t>
            </a:r>
            <a:r>
              <a:rPr lang="fr-FR" sz="1600" dirty="0" err="1">
                <a:latin typeface="Georgia" panose="02040502050405020303" pitchFamily="18" charset="0"/>
              </a:rPr>
              <a:t>sinodale</a:t>
            </a:r>
            <a:endParaRPr lang="fr-FR" sz="1600" dirty="0">
              <a:latin typeface="Georgia" panose="02040502050405020303" pitchFamily="18" charset="0"/>
            </a:endParaRPr>
          </a:p>
          <a:p>
            <a:pPr marL="552450" lvl="0" indent="-400050">
              <a:buClr>
                <a:schemeClr val="accent1"/>
              </a:buClr>
              <a:buSzPts val="1600"/>
              <a:buFontTx/>
              <a:buAutoNum type="romanUcPeriod"/>
              <a:defRPr sz="1600"/>
            </a:pPr>
            <a:r>
              <a:rPr lang="fr-FR" sz="1600" dirty="0">
                <a:latin typeface="Georgia" panose="02040502050405020303" pitchFamily="18" charset="0"/>
              </a:rPr>
              <a:t>Il </a:t>
            </a:r>
            <a:r>
              <a:rPr lang="fr-FR" sz="1600" dirty="0" err="1">
                <a:latin typeface="Georgia" panose="02040502050405020303" pitchFamily="18" charset="0"/>
              </a:rPr>
              <a:t>processo</a:t>
            </a:r>
            <a:r>
              <a:rPr lang="fr-FR" sz="1600" dirty="0">
                <a:latin typeface="Georgia" panose="02040502050405020303" pitchFamily="18" charset="0"/>
              </a:rPr>
              <a:t> </a:t>
            </a:r>
            <a:r>
              <a:rPr lang="fr-FR" sz="1600" dirty="0" err="1">
                <a:latin typeface="Georgia" panose="02040502050405020303" pitchFamily="18" charset="0"/>
              </a:rPr>
              <a:t>del</a:t>
            </a:r>
            <a:r>
              <a:rPr lang="fr-FR" sz="1600" dirty="0">
                <a:latin typeface="Georgia" panose="02040502050405020303" pitchFamily="18" charset="0"/>
              </a:rPr>
              <a:t> </a:t>
            </a:r>
            <a:r>
              <a:rPr lang="fr-FR" sz="1600" dirty="0" err="1">
                <a:latin typeface="Georgia" panose="02040502050405020303" pitchFamily="18" charset="0"/>
              </a:rPr>
              <a:t>Sinodo</a:t>
            </a:r>
            <a:endParaRPr lang="fr-FR" sz="1600" dirty="0">
              <a:latin typeface="Georgia" panose="02040502050405020303" pitchFamily="18" charset="0"/>
            </a:endParaRPr>
          </a:p>
          <a:p>
            <a:pPr marL="552450" lvl="0" indent="-400050">
              <a:buClr>
                <a:schemeClr val="accent1"/>
              </a:buClr>
              <a:buSzPts val="1600"/>
              <a:buFontTx/>
              <a:buAutoNum type="romanUcPeriod"/>
              <a:defRPr sz="1600"/>
            </a:pPr>
            <a:r>
              <a:rPr lang="fr-FR" sz="1600" dirty="0">
                <a:latin typeface="Georgia" panose="02040502050405020303" pitchFamily="18" charset="0"/>
              </a:rPr>
              <a:t>Il </a:t>
            </a:r>
            <a:r>
              <a:rPr lang="fr-FR" sz="1600" dirty="0" err="1">
                <a:latin typeface="Georgia" panose="02040502050405020303" pitchFamily="18" charset="0"/>
              </a:rPr>
              <a:t>cammino</a:t>
            </a:r>
            <a:r>
              <a:rPr lang="fr-FR" sz="1600" dirty="0">
                <a:latin typeface="Georgia" panose="02040502050405020303" pitchFamily="18" charset="0"/>
              </a:rPr>
              <a:t> </a:t>
            </a:r>
            <a:r>
              <a:rPr lang="fr-FR" sz="1600" dirty="0" err="1">
                <a:latin typeface="Georgia" panose="02040502050405020303" pitchFamily="18" charset="0"/>
              </a:rPr>
              <a:t>sinodale</a:t>
            </a:r>
            <a:r>
              <a:rPr lang="fr-FR" sz="1600" dirty="0">
                <a:latin typeface="Georgia" panose="02040502050405020303" pitchFamily="18" charset="0"/>
              </a:rPr>
              <a:t> </a:t>
            </a:r>
            <a:r>
              <a:rPr lang="fr-FR" sz="1600" dirty="0" err="1">
                <a:latin typeface="Georgia" panose="02040502050405020303" pitchFamily="18" charset="0"/>
              </a:rPr>
              <a:t>nelle</a:t>
            </a:r>
            <a:r>
              <a:rPr lang="fr-FR" sz="1600" dirty="0">
                <a:latin typeface="Georgia" panose="02040502050405020303" pitchFamily="18" charset="0"/>
              </a:rPr>
              <a:t> </a:t>
            </a:r>
            <a:r>
              <a:rPr lang="fr-FR" sz="1600" dirty="0" err="1">
                <a:latin typeface="Georgia" panose="02040502050405020303" pitchFamily="18" charset="0"/>
              </a:rPr>
              <a:t>diocesi</a:t>
            </a:r>
            <a:endParaRPr lang="fr-FR" sz="1600" dirty="0">
              <a:latin typeface="Georgia" panose="02040502050405020303" pitchFamily="18" charset="0"/>
            </a:endParaRPr>
          </a:p>
          <a:p>
            <a:pPr marL="552450" lvl="0" indent="-400050">
              <a:buClr>
                <a:schemeClr val="accent1"/>
              </a:buClr>
              <a:buSzPts val="1600"/>
              <a:buFontTx/>
              <a:buAutoNum type="romanUcPeriod"/>
              <a:defRPr sz="1600"/>
            </a:pPr>
            <a:r>
              <a:rPr lang="fr-FR" sz="1600" dirty="0" err="1">
                <a:latin typeface="Georgia" panose="02040502050405020303" pitchFamily="18" charset="0"/>
              </a:rPr>
              <a:t>Risorse</a:t>
            </a:r>
            <a:r>
              <a:rPr lang="fr-FR" sz="1600" dirty="0">
                <a:latin typeface="Georgia" panose="02040502050405020303" pitchFamily="18" charset="0"/>
              </a:rPr>
              <a:t> per l’</a:t>
            </a:r>
            <a:r>
              <a:rPr lang="fr-FR" sz="1600" dirty="0" err="1">
                <a:latin typeface="Georgia" panose="02040502050405020303" pitchFamily="18" charset="0"/>
              </a:rPr>
              <a:t>organizzazione</a:t>
            </a:r>
            <a:r>
              <a:rPr lang="fr-FR" sz="1600" dirty="0">
                <a:latin typeface="Georgia" panose="02040502050405020303" pitchFamily="18" charset="0"/>
              </a:rPr>
              <a:t> </a:t>
            </a:r>
            <a:r>
              <a:rPr lang="fr-FR" sz="1600" dirty="0" err="1">
                <a:latin typeface="Georgia" panose="02040502050405020303" pitchFamily="18" charset="0"/>
              </a:rPr>
              <a:t>del</a:t>
            </a:r>
            <a:r>
              <a:rPr lang="fr-FR" sz="1600" dirty="0">
                <a:latin typeface="Georgia" panose="02040502050405020303" pitchFamily="18" charset="0"/>
              </a:rPr>
              <a:t> </a:t>
            </a:r>
            <a:r>
              <a:rPr lang="fr-FR" sz="1600" dirty="0" err="1">
                <a:latin typeface="Georgia" panose="02040502050405020303" pitchFamily="18" charset="0"/>
              </a:rPr>
              <a:t>processo</a:t>
            </a:r>
            <a:r>
              <a:rPr lang="fr-FR" sz="1600" dirty="0">
                <a:latin typeface="Georgia" panose="02040502050405020303" pitchFamily="18" charset="0"/>
              </a:rPr>
              <a:t> </a:t>
            </a:r>
            <a:r>
              <a:rPr lang="fr-FR" sz="1600" dirty="0" err="1">
                <a:latin typeface="Georgia" panose="02040502050405020303" pitchFamily="18" charset="0"/>
              </a:rPr>
              <a:t>sinodale</a:t>
            </a:r>
            <a:endParaRPr lang="fr-FR" sz="1600" dirty="0">
              <a:latin typeface="Georgia" panose="02040502050405020303" pitchFamily="18" charset="0"/>
            </a:endParaRPr>
          </a:p>
          <a:p>
            <a:pPr marL="0" indent="152400">
              <a:buSzTx/>
              <a:buNone/>
              <a:defRPr sz="1600"/>
            </a:pPr>
            <a:endParaRPr lang="it-IT" dirty="0">
              <a:latin typeface="Georgia" panose="02040502050405020303" pitchFamily="18" charset="0"/>
            </a:endParaRPr>
          </a:p>
          <a:p>
            <a:pPr marL="0" lvl="0" indent="152400">
              <a:buClr>
                <a:schemeClr val="accent1"/>
              </a:buClr>
              <a:buSzTx/>
              <a:buNone/>
              <a:defRPr sz="1600"/>
            </a:pPr>
            <a:r>
              <a:rPr lang="fr-FR" sz="1600" b="1" dirty="0">
                <a:solidFill>
                  <a:srgbClr val="F28E00"/>
                </a:solidFill>
                <a:latin typeface="Georgia" panose="02040502050405020303" pitchFamily="18" charset="0"/>
              </a:rPr>
              <a:t>+ </a:t>
            </a:r>
            <a:r>
              <a:rPr lang="fr-FR" sz="1600" dirty="0" err="1">
                <a:latin typeface="Georgia" panose="02040502050405020303" pitchFamily="18" charset="0"/>
              </a:rPr>
              <a:t>Annessi</a:t>
            </a:r>
            <a:r>
              <a:rPr lang="fr-FR" sz="1600" dirty="0">
                <a:latin typeface="Georgia" panose="02040502050405020303" pitchFamily="18" charset="0"/>
              </a:rPr>
              <a:t> e </a:t>
            </a:r>
            <a:r>
              <a:rPr lang="fr-FR" sz="1600" dirty="0" err="1">
                <a:latin typeface="Georgia" panose="02040502050405020303" pitchFamily="18" charset="0"/>
              </a:rPr>
              <a:t>risorse</a:t>
            </a:r>
            <a:r>
              <a:rPr lang="fr-FR" sz="1600" dirty="0">
                <a:latin typeface="Georgia" panose="02040502050405020303" pitchFamily="18" charset="0"/>
              </a:rPr>
              <a:t> (</a:t>
            </a:r>
            <a:r>
              <a:rPr lang="fr-FR" sz="1600" dirty="0" err="1">
                <a:latin typeface="Georgia" panose="02040502050405020303" pitchFamily="18" charset="0"/>
              </a:rPr>
              <a:t>biblici</a:t>
            </a:r>
            <a:r>
              <a:rPr lang="fr-FR" sz="1600" dirty="0">
                <a:latin typeface="Georgia" panose="02040502050405020303" pitchFamily="18" charset="0"/>
              </a:rPr>
              <a:t>, </a:t>
            </a:r>
            <a:r>
              <a:rPr lang="fr-FR" sz="1600" dirty="0" err="1">
                <a:latin typeface="Georgia" panose="02040502050405020303" pitchFamily="18" charset="0"/>
              </a:rPr>
              <a:t>liturgici</a:t>
            </a:r>
            <a:r>
              <a:rPr lang="fr-FR" sz="1600" dirty="0">
                <a:latin typeface="Georgia" panose="02040502050405020303" pitchFamily="18" charset="0"/>
              </a:rPr>
              <a:t>, </a:t>
            </a:r>
            <a:endParaRPr lang="fr-FR" sz="1600" dirty="0" smtClean="0">
              <a:latin typeface="Georgia" panose="02040502050405020303" pitchFamily="18" charset="0"/>
            </a:endParaRPr>
          </a:p>
          <a:p>
            <a:pPr marL="0" lvl="0" indent="152400">
              <a:buClr>
                <a:schemeClr val="accent1"/>
              </a:buClr>
              <a:buSzTx/>
              <a:buNone/>
              <a:defRPr sz="1600"/>
            </a:pPr>
            <a:r>
              <a:rPr lang="fr-FR" sz="1600" dirty="0" err="1" smtClean="0">
                <a:latin typeface="Georgia" panose="02040502050405020303" pitchFamily="18" charset="0"/>
              </a:rPr>
              <a:t>metodologici</a:t>
            </a:r>
            <a:r>
              <a:rPr lang="fr-FR" sz="1600" dirty="0">
                <a:latin typeface="Georgia" panose="02040502050405020303" pitchFamily="18" charset="0"/>
              </a:rPr>
              <a:t>, </a:t>
            </a:r>
            <a:r>
              <a:rPr lang="fr-FR" sz="1600" dirty="0" err="1">
                <a:latin typeface="Georgia" panose="02040502050405020303" pitchFamily="18" charset="0"/>
              </a:rPr>
              <a:t>pratici</a:t>
            </a:r>
            <a:r>
              <a:rPr lang="mr-IN" sz="1600" dirty="0">
                <a:latin typeface="Georgia" panose="02040502050405020303" pitchFamily="18" charset="0"/>
              </a:rPr>
              <a:t>…</a:t>
            </a:r>
            <a:r>
              <a:rPr lang="en-CA" sz="1600" dirty="0" smtClean="0">
                <a:latin typeface="Georgia" panose="02040502050405020303" pitchFamily="18" charset="0"/>
              </a:rPr>
              <a:t>)                      </a:t>
            </a:r>
            <a:endParaRPr lang="fr-FR" sz="1600" dirty="0">
              <a:latin typeface="Georgia" panose="02040502050405020303" pitchFamily="18" charset="0"/>
            </a:endParaRPr>
          </a:p>
        </p:txBody>
      </p:sp>
      <p:sp>
        <p:nvSpPr>
          <p:cNvPr id="350" name="Google Shape;242;p17"/>
          <p:cNvSpPr txBox="1"/>
          <p:nvPr/>
        </p:nvSpPr>
        <p:spPr>
          <a:xfrm>
            <a:off x="5197831" y="404212"/>
            <a:ext cx="3518769" cy="63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lvl1pPr>
              <a:defRPr sz="2500" b="1" i="1">
                <a:latin typeface="Helvetica Neue"/>
                <a:ea typeface="Helvetica Neue"/>
                <a:cs typeface="Helvetica Neue"/>
                <a:sym typeface="Helvetica Neue"/>
              </a:defRPr>
            </a:lvl1pPr>
          </a:lstStyle>
          <a:p>
            <a:r>
              <a:rPr i="0" dirty="0" err="1">
                <a:solidFill>
                  <a:srgbClr val="F28E00"/>
                </a:solidFill>
                <a:latin typeface="Georgia" panose="02040502050405020303" pitchFamily="18" charset="0"/>
              </a:rPr>
              <a:t>Vademecum</a:t>
            </a:r>
            <a:endParaRPr i="0" dirty="0">
              <a:solidFill>
                <a:srgbClr val="F28E00"/>
              </a:solidFill>
              <a:latin typeface="Georgia" panose="02040502050405020303" pitchFamily="18"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Google Shape;247;p18"/>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fr-FR" dirty="0" err="1">
                <a:solidFill>
                  <a:srgbClr val="F28E00"/>
                </a:solidFill>
                <a:latin typeface="Georgia" panose="02040502050405020303" pitchFamily="18" charset="0"/>
              </a:rPr>
              <a:t>Gli</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obiettivi</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del</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Sinodo</a:t>
            </a:r>
            <a:r>
              <a:rPr lang="fr-FR" dirty="0">
                <a:solidFill>
                  <a:srgbClr val="F28E00"/>
                </a:solidFill>
                <a:latin typeface="Georgia" panose="02040502050405020303" pitchFamily="18" charset="0"/>
              </a:rPr>
              <a:t> (DP2)</a:t>
            </a:r>
            <a:endParaRPr dirty="0">
              <a:solidFill>
                <a:srgbClr val="F28E00"/>
              </a:solidFill>
              <a:latin typeface="Georgia" panose="02040502050405020303" pitchFamily="18" charset="0"/>
            </a:endParaRPr>
          </a:p>
        </p:txBody>
      </p:sp>
      <p:sp>
        <p:nvSpPr>
          <p:cNvPr id="355" name="Google Shape;248;p18"/>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356" name="Google Shape;249;p18"/>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357" name="Google Shape;250;p18"/>
          <p:cNvSpPr txBox="1">
            <a:spLocks noGrp="1"/>
          </p:cNvSpPr>
          <p:nvPr>
            <p:ph type="body" idx="1"/>
          </p:nvPr>
        </p:nvSpPr>
        <p:spPr>
          <a:xfrm>
            <a:off x="496859" y="1105084"/>
            <a:ext cx="8026249" cy="3273786"/>
          </a:xfrm>
          <a:prstGeom prst="rect">
            <a:avLst/>
          </a:prstGeom>
        </p:spPr>
        <p:txBody>
          <a:bodyPr anchor="ctr">
            <a:normAutofit lnSpcReduction="10000"/>
          </a:bodyPr>
          <a:lstStyle/>
          <a:p>
            <a:pPr marL="438911" lvl="0" indent="-292607" defTabSz="877823" fontAlgn="base">
              <a:lnSpc>
                <a:spcPct val="113500"/>
              </a:lnSpc>
              <a:buClr>
                <a:srgbClr val="DE8F32"/>
              </a:buClr>
              <a:buSzPts val="1500"/>
              <a:buFont typeface="Helvetica Neue"/>
              <a:buChar char="●"/>
              <a:defRPr sz="1536">
                <a:solidFill>
                  <a:srgbClr val="000000"/>
                </a:solidFill>
                <a:latin typeface="Avenir"/>
                <a:ea typeface="Avenir"/>
                <a:cs typeface="Avenir"/>
                <a:sym typeface="Avenir Roman"/>
              </a:defRPr>
            </a:pPr>
            <a:r>
              <a:rPr lang="fr-FR" sz="1536" dirty="0" err="1">
                <a:solidFill>
                  <a:srgbClr val="000000"/>
                </a:solidFill>
                <a:latin typeface="Georgia" panose="02040502050405020303" pitchFamily="18" charset="0"/>
                <a:ea typeface="Avenir"/>
                <a:cs typeface="Avenir"/>
              </a:rPr>
              <a:t>Fare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memoria</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del</a:t>
            </a:r>
            <a:r>
              <a:rPr lang="fr-FR" sz="1536" dirty="0">
                <a:solidFill>
                  <a:srgbClr val="000000"/>
                </a:solidFill>
                <a:latin typeface="Georgia" panose="02040502050405020303" pitchFamily="18" charset="0"/>
                <a:ea typeface="Avenir"/>
                <a:cs typeface="Avenir"/>
              </a:rPr>
              <a:t> modo in </a:t>
            </a:r>
            <a:r>
              <a:rPr lang="fr-FR" sz="1536" dirty="0" err="1">
                <a:solidFill>
                  <a:srgbClr val="000000"/>
                </a:solidFill>
                <a:latin typeface="Georgia" panose="02040502050405020303" pitchFamily="18" charset="0"/>
                <a:ea typeface="Avenir"/>
                <a:cs typeface="Avenir"/>
              </a:rPr>
              <a:t>cui</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lo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Spirito</a:t>
            </a:r>
            <a:r>
              <a:rPr lang="fr-FR" sz="1536" dirty="0">
                <a:solidFill>
                  <a:srgbClr val="000000"/>
                </a:solidFill>
                <a:latin typeface="Georgia" panose="02040502050405020303" pitchFamily="18" charset="0"/>
                <a:ea typeface="Avenir"/>
                <a:cs typeface="Avenir"/>
              </a:rPr>
              <a:t> ha </a:t>
            </a:r>
            <a:r>
              <a:rPr lang="fr-FR" sz="1536" dirty="0" err="1">
                <a:solidFill>
                  <a:srgbClr val="000000"/>
                </a:solidFill>
                <a:latin typeface="Georgia" panose="02040502050405020303" pitchFamily="18" charset="0"/>
                <a:ea typeface="Avenir"/>
                <a:cs typeface="Avenir"/>
              </a:rPr>
              <a:t>guidato</a:t>
            </a:r>
            <a:r>
              <a:rPr lang="fr-FR" sz="1536" dirty="0">
                <a:solidFill>
                  <a:srgbClr val="000000"/>
                </a:solidFill>
                <a:latin typeface="Georgia" panose="02040502050405020303" pitchFamily="18" charset="0"/>
                <a:ea typeface="Avenir"/>
                <a:cs typeface="Avenir"/>
              </a:rPr>
              <a:t> il </a:t>
            </a:r>
            <a:r>
              <a:rPr lang="fr-FR" sz="1536" dirty="0" err="1">
                <a:solidFill>
                  <a:srgbClr val="000000"/>
                </a:solidFill>
                <a:latin typeface="Georgia" panose="02040502050405020303" pitchFamily="18" charset="0"/>
                <a:ea typeface="Avenir"/>
                <a:cs typeface="Avenir"/>
              </a:rPr>
              <a:t>cammino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della</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Chiesa</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nella</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storia</a:t>
            </a:r>
            <a:r>
              <a:rPr lang="fr-FR" sz="1536" dirty="0">
                <a:solidFill>
                  <a:srgbClr val="000000"/>
                </a:solidFill>
                <a:latin typeface="Georgia" panose="02040502050405020303" pitchFamily="18" charset="0"/>
                <a:ea typeface="Avenir"/>
                <a:cs typeface="Avenir"/>
              </a:rPr>
              <a:t> e ci </a:t>
            </a:r>
            <a:r>
              <a:rPr lang="fr-FR" sz="1536" dirty="0" err="1">
                <a:solidFill>
                  <a:srgbClr val="000000"/>
                </a:solidFill>
                <a:latin typeface="Georgia" panose="02040502050405020303" pitchFamily="18" charset="0"/>
                <a:ea typeface="Avenir"/>
                <a:cs typeface="Avenir"/>
              </a:rPr>
              <a:t>chiama</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oggi</a:t>
            </a:r>
            <a:r>
              <a:rPr lang="fr-FR" sz="1536" dirty="0">
                <a:solidFill>
                  <a:srgbClr val="000000"/>
                </a:solidFill>
                <a:latin typeface="Georgia" panose="02040502050405020303" pitchFamily="18" charset="0"/>
                <a:ea typeface="Avenir"/>
                <a:cs typeface="Avenir"/>
              </a:rPr>
              <a:t> ad </a:t>
            </a:r>
            <a:r>
              <a:rPr lang="fr-FR" sz="1536" dirty="0" err="1">
                <a:solidFill>
                  <a:srgbClr val="000000"/>
                </a:solidFill>
                <a:latin typeface="Georgia" panose="02040502050405020303" pitchFamily="18" charset="0"/>
                <a:ea typeface="Avenir"/>
                <a:cs typeface="Avenir"/>
              </a:rPr>
              <a:t>essere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insieme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testimoni</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dell’amore</a:t>
            </a:r>
            <a:r>
              <a:rPr lang="fr-FR" sz="1536" dirty="0">
                <a:solidFill>
                  <a:srgbClr val="000000"/>
                </a:solidFill>
                <a:latin typeface="Georgia" panose="02040502050405020303" pitchFamily="18" charset="0"/>
                <a:ea typeface="Avenir"/>
                <a:cs typeface="Avenir"/>
              </a:rPr>
              <a:t> di </a:t>
            </a:r>
            <a:r>
              <a:rPr lang="fr-FR" sz="1536" dirty="0" err="1">
                <a:solidFill>
                  <a:srgbClr val="000000"/>
                </a:solidFill>
                <a:latin typeface="Georgia" panose="02040502050405020303" pitchFamily="18" charset="0"/>
                <a:ea typeface="Avenir"/>
                <a:cs typeface="Avenir"/>
              </a:rPr>
              <a:t>Dio</a:t>
            </a:r>
            <a:r>
              <a:rPr lang="fr-FR" sz="1536" dirty="0">
                <a:solidFill>
                  <a:srgbClr val="000000"/>
                </a:solidFill>
                <a:latin typeface="Georgia" panose="02040502050405020303" pitchFamily="18" charset="0"/>
                <a:ea typeface="Avenir"/>
                <a:cs typeface="Avenir"/>
              </a:rPr>
              <a:t>.</a:t>
            </a:r>
          </a:p>
          <a:p>
            <a:pPr marL="438911" lvl="0" indent="-292607" defTabSz="877823" fontAlgn="base">
              <a:lnSpc>
                <a:spcPct val="113500"/>
              </a:lnSpc>
              <a:buClr>
                <a:srgbClr val="DE8F32"/>
              </a:buClr>
              <a:buSzPts val="1500"/>
              <a:buFont typeface="Helvetica Neue"/>
              <a:buChar char="●"/>
              <a:defRPr sz="1536">
                <a:solidFill>
                  <a:srgbClr val="000000"/>
                </a:solidFill>
                <a:latin typeface="Avenir"/>
                <a:ea typeface="Avenir"/>
                <a:cs typeface="Avenir"/>
                <a:sym typeface="Avenir Roman"/>
              </a:defRPr>
            </a:pPr>
            <a:r>
              <a:rPr lang="fr-FR" sz="1536" dirty="0" err="1">
                <a:solidFill>
                  <a:srgbClr val="000000"/>
                </a:solidFill>
                <a:latin typeface="Georgia" panose="02040502050405020303" pitchFamily="18" charset="0"/>
                <a:ea typeface="Avenir"/>
                <a:cs typeface="Avenir"/>
              </a:rPr>
              <a:t>Vivere</a:t>
            </a:r>
            <a:r>
              <a:rPr lang="fr-FR" sz="1536" dirty="0">
                <a:solidFill>
                  <a:srgbClr val="000000"/>
                </a:solidFill>
                <a:latin typeface="Georgia" panose="02040502050405020303" pitchFamily="18" charset="0"/>
                <a:ea typeface="Avenir"/>
                <a:cs typeface="Avenir"/>
              </a:rPr>
              <a:t> un </a:t>
            </a:r>
            <a:r>
              <a:rPr lang="fr-FR" sz="1536" dirty="0" err="1">
                <a:solidFill>
                  <a:srgbClr val="000000"/>
                </a:solidFill>
                <a:latin typeface="Georgia" panose="02040502050405020303" pitchFamily="18" charset="0"/>
                <a:ea typeface="Avenir"/>
                <a:cs typeface="Avenir"/>
              </a:rPr>
              <a:t>processo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ecclesiale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che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implichi</a:t>
            </a:r>
            <a:r>
              <a:rPr lang="fr-FR" sz="1536" dirty="0">
                <a:solidFill>
                  <a:srgbClr val="000000"/>
                </a:solidFill>
                <a:latin typeface="Georgia" panose="02040502050405020303" pitchFamily="18" charset="0"/>
                <a:ea typeface="Avenir"/>
                <a:cs typeface="Avenir"/>
              </a:rPr>
              <a:t> la </a:t>
            </a:r>
            <a:r>
              <a:rPr lang="fr-FR" sz="1536" dirty="0" err="1">
                <a:solidFill>
                  <a:srgbClr val="000000"/>
                </a:solidFill>
                <a:latin typeface="Georgia" panose="02040502050405020303" pitchFamily="18" charset="0"/>
                <a:ea typeface="Avenir"/>
                <a:cs typeface="Avenir"/>
              </a:rPr>
              <a:t>partecipazione</a:t>
            </a:r>
            <a:r>
              <a:rPr lang="fr-FR" sz="1536" dirty="0">
                <a:solidFill>
                  <a:srgbClr val="000000"/>
                </a:solidFill>
                <a:latin typeface="Georgia" panose="02040502050405020303" pitchFamily="18" charset="0"/>
                <a:ea typeface="Avenir"/>
                <a:cs typeface="Avenir"/>
              </a:rPr>
              <a:t> e l’</a:t>
            </a:r>
            <a:r>
              <a:rPr lang="fr-FR" sz="1536" dirty="0" err="1">
                <a:solidFill>
                  <a:srgbClr val="000000"/>
                </a:solidFill>
                <a:latin typeface="Georgia" panose="02040502050405020303" pitchFamily="18" charset="0"/>
                <a:ea typeface="Avenir"/>
                <a:cs typeface="Avenir"/>
              </a:rPr>
              <a:t>inclusione</a:t>
            </a:r>
            <a:r>
              <a:rPr lang="fr-FR" sz="1536" dirty="0">
                <a:solidFill>
                  <a:srgbClr val="000000"/>
                </a:solidFill>
                <a:latin typeface="Georgia" panose="02040502050405020303" pitchFamily="18" charset="0"/>
                <a:ea typeface="Avenir"/>
                <a:cs typeface="Avenir"/>
              </a:rPr>
              <a:t> di tutti, </a:t>
            </a:r>
            <a:r>
              <a:rPr lang="fr-FR" sz="1536" dirty="0" err="1">
                <a:solidFill>
                  <a:srgbClr val="000000"/>
                </a:solidFill>
                <a:latin typeface="Georgia" panose="02040502050405020303" pitchFamily="18" charset="0"/>
                <a:ea typeface="Avenir"/>
                <a:cs typeface="Avenir"/>
              </a:rPr>
              <a:t>che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offra</a:t>
            </a:r>
            <a:r>
              <a:rPr lang="fr-FR" sz="1536" dirty="0">
                <a:solidFill>
                  <a:srgbClr val="000000"/>
                </a:solidFill>
                <a:latin typeface="Georgia" panose="02040502050405020303" pitchFamily="18" charset="0"/>
                <a:ea typeface="Avenir"/>
                <a:cs typeface="Avenir"/>
              </a:rPr>
              <a:t> a </a:t>
            </a:r>
            <a:r>
              <a:rPr lang="fr-FR" sz="1536" dirty="0" err="1">
                <a:solidFill>
                  <a:srgbClr val="000000"/>
                </a:solidFill>
                <a:latin typeface="Georgia" panose="02040502050405020303" pitchFamily="18" charset="0"/>
                <a:ea typeface="Avenir"/>
                <a:cs typeface="Avenir"/>
              </a:rPr>
              <a:t>ciascuno</a:t>
            </a:r>
            <a:r>
              <a:rPr lang="fr-FR" sz="1536" dirty="0">
                <a:solidFill>
                  <a:srgbClr val="000000"/>
                </a:solidFill>
                <a:latin typeface="Georgia" panose="02040502050405020303" pitchFamily="18" charset="0"/>
                <a:ea typeface="Avenir"/>
                <a:cs typeface="Avenir"/>
              </a:rPr>
              <a:t> – in </a:t>
            </a:r>
            <a:r>
              <a:rPr lang="fr-FR" sz="1536" dirty="0" err="1">
                <a:solidFill>
                  <a:srgbClr val="000000"/>
                </a:solidFill>
                <a:latin typeface="Georgia" panose="02040502050405020303" pitchFamily="18" charset="0"/>
                <a:ea typeface="Avenir"/>
                <a:cs typeface="Avenir"/>
              </a:rPr>
              <a:t>particolare</a:t>
            </a:r>
            <a:r>
              <a:rPr lang="fr-FR" sz="1536" dirty="0">
                <a:solidFill>
                  <a:srgbClr val="000000"/>
                </a:solidFill>
                <a:latin typeface="Georgia" panose="02040502050405020303" pitchFamily="18" charset="0"/>
                <a:ea typeface="Avenir"/>
                <a:cs typeface="Avenir"/>
              </a:rPr>
              <a:t> a </a:t>
            </a:r>
            <a:r>
              <a:rPr lang="fr-FR" sz="1536" dirty="0" err="1">
                <a:solidFill>
                  <a:srgbClr val="000000"/>
                </a:solidFill>
                <a:latin typeface="Georgia" panose="02040502050405020303" pitchFamily="18" charset="0"/>
                <a:ea typeface="Avenir"/>
                <a:cs typeface="Avenir"/>
              </a:rPr>
              <a:t>coloro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che</a:t>
            </a:r>
            <a:r>
              <a:rPr lang="fr-FR" sz="1536" dirty="0">
                <a:solidFill>
                  <a:srgbClr val="000000"/>
                </a:solidFill>
                <a:latin typeface="Georgia" panose="02040502050405020303" pitchFamily="18" charset="0"/>
                <a:ea typeface="Avenir"/>
                <a:cs typeface="Avenir"/>
              </a:rPr>
              <a:t> per varie </a:t>
            </a:r>
            <a:r>
              <a:rPr lang="fr-FR" sz="1536" dirty="0" err="1">
                <a:solidFill>
                  <a:srgbClr val="000000"/>
                </a:solidFill>
                <a:latin typeface="Georgia" panose="02040502050405020303" pitchFamily="18" charset="0"/>
                <a:ea typeface="Avenir"/>
                <a:cs typeface="Avenir"/>
              </a:rPr>
              <a:t>ragioni</a:t>
            </a:r>
            <a:r>
              <a:rPr lang="fr-FR" sz="1536" dirty="0">
                <a:solidFill>
                  <a:srgbClr val="000000"/>
                </a:solidFill>
                <a:latin typeface="Georgia" panose="02040502050405020303" pitchFamily="18" charset="0"/>
                <a:ea typeface="Avenir"/>
                <a:cs typeface="Avenir"/>
              </a:rPr>
              <a:t> si </a:t>
            </a:r>
            <a:r>
              <a:rPr lang="fr-FR" sz="1536" dirty="0" err="1">
                <a:solidFill>
                  <a:srgbClr val="000000"/>
                </a:solidFill>
                <a:latin typeface="Georgia" panose="02040502050405020303" pitchFamily="18" charset="0"/>
                <a:ea typeface="Avenir"/>
                <a:cs typeface="Avenir"/>
              </a:rPr>
              <a:t>trovano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marginalizzati</a:t>
            </a:r>
            <a:r>
              <a:rPr lang="fr-FR" sz="1536" dirty="0">
                <a:solidFill>
                  <a:srgbClr val="000000"/>
                </a:solidFill>
                <a:latin typeface="Georgia" panose="02040502050405020303" pitchFamily="18" charset="0"/>
                <a:ea typeface="Avenir"/>
                <a:cs typeface="Avenir"/>
              </a:rPr>
              <a:t> – l’</a:t>
            </a:r>
            <a:r>
              <a:rPr lang="fr-FR" sz="1536" dirty="0" err="1">
                <a:solidFill>
                  <a:srgbClr val="000000"/>
                </a:solidFill>
                <a:latin typeface="Georgia" panose="02040502050405020303" pitchFamily="18" charset="0"/>
                <a:ea typeface="Avenir"/>
                <a:cs typeface="Avenir"/>
              </a:rPr>
              <a:t>opportunità</a:t>
            </a:r>
            <a:r>
              <a:rPr lang="fr-FR" sz="1536" dirty="0">
                <a:solidFill>
                  <a:srgbClr val="000000"/>
                </a:solidFill>
                <a:latin typeface="Georgia" panose="02040502050405020303" pitchFamily="18" charset="0"/>
                <a:ea typeface="Avenir"/>
                <a:cs typeface="Avenir"/>
              </a:rPr>
              <a:t> di </a:t>
            </a:r>
            <a:r>
              <a:rPr lang="fr-FR" sz="1536" dirty="0" err="1">
                <a:solidFill>
                  <a:srgbClr val="000000"/>
                </a:solidFill>
                <a:latin typeface="Georgia" panose="02040502050405020303" pitchFamily="18" charset="0"/>
                <a:ea typeface="Avenir"/>
                <a:cs typeface="Avenir"/>
              </a:rPr>
              <a:t>esprimersi</a:t>
            </a:r>
            <a:r>
              <a:rPr lang="fr-FR" sz="1536" dirty="0">
                <a:solidFill>
                  <a:srgbClr val="000000"/>
                </a:solidFill>
                <a:latin typeface="Georgia" panose="02040502050405020303" pitchFamily="18" charset="0"/>
                <a:ea typeface="Avenir"/>
                <a:cs typeface="Avenir"/>
              </a:rPr>
              <a:t> e di </a:t>
            </a:r>
            <a:r>
              <a:rPr lang="fr-FR" sz="1536" dirty="0" err="1">
                <a:solidFill>
                  <a:srgbClr val="000000"/>
                </a:solidFill>
                <a:latin typeface="Georgia" panose="02040502050405020303" pitchFamily="18" charset="0"/>
                <a:ea typeface="Avenir"/>
                <a:cs typeface="Avenir"/>
              </a:rPr>
              <a:t>essere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ascoltati</a:t>
            </a:r>
            <a:r>
              <a:rPr lang="fr-FR" sz="1536" dirty="0">
                <a:solidFill>
                  <a:srgbClr val="000000"/>
                </a:solidFill>
                <a:latin typeface="Georgia" panose="02040502050405020303" pitchFamily="18" charset="0"/>
                <a:ea typeface="Avenir"/>
                <a:cs typeface="Avenir"/>
              </a:rPr>
              <a:t> per </a:t>
            </a:r>
            <a:r>
              <a:rPr lang="fr-FR" sz="1536" dirty="0" err="1">
                <a:solidFill>
                  <a:srgbClr val="000000"/>
                </a:solidFill>
                <a:latin typeface="Georgia" panose="02040502050405020303" pitchFamily="18" charset="0"/>
                <a:ea typeface="Avenir"/>
                <a:cs typeface="Avenir"/>
              </a:rPr>
              <a:t>contribuire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all’edificazione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del</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Popolo</a:t>
            </a:r>
            <a:r>
              <a:rPr lang="fr-FR" sz="1536" dirty="0">
                <a:solidFill>
                  <a:srgbClr val="000000"/>
                </a:solidFill>
                <a:latin typeface="Georgia" panose="02040502050405020303" pitchFamily="18" charset="0"/>
                <a:ea typeface="Avenir"/>
                <a:cs typeface="Avenir"/>
              </a:rPr>
              <a:t> di </a:t>
            </a:r>
            <a:r>
              <a:rPr lang="fr-FR" sz="1536" dirty="0" err="1">
                <a:solidFill>
                  <a:srgbClr val="000000"/>
                </a:solidFill>
                <a:latin typeface="Georgia" panose="02040502050405020303" pitchFamily="18" charset="0"/>
                <a:ea typeface="Avenir"/>
                <a:cs typeface="Avenir"/>
              </a:rPr>
              <a:t>Dio</a:t>
            </a:r>
            <a:r>
              <a:rPr lang="fr-FR" sz="1536" dirty="0">
                <a:solidFill>
                  <a:srgbClr val="000000"/>
                </a:solidFill>
                <a:latin typeface="Georgia" panose="02040502050405020303" pitchFamily="18" charset="0"/>
                <a:ea typeface="Avenir"/>
                <a:cs typeface="Avenir"/>
              </a:rPr>
              <a:t>. </a:t>
            </a:r>
          </a:p>
          <a:p>
            <a:pPr marL="438911" lvl="0" indent="-292607" defTabSz="877823" fontAlgn="base">
              <a:lnSpc>
                <a:spcPct val="113500"/>
              </a:lnSpc>
              <a:buClr>
                <a:srgbClr val="DE8F32"/>
              </a:buClr>
              <a:buSzPts val="1500"/>
              <a:buFont typeface="Helvetica Neue"/>
              <a:buChar char="●"/>
              <a:defRPr sz="1536">
                <a:solidFill>
                  <a:srgbClr val="000000"/>
                </a:solidFill>
                <a:latin typeface="Avenir"/>
                <a:ea typeface="Avenir"/>
                <a:cs typeface="Avenir"/>
                <a:sym typeface="Avenir Roman"/>
              </a:defRPr>
            </a:pPr>
            <a:r>
              <a:rPr lang="fr-FR" sz="1536" dirty="0" err="1">
                <a:solidFill>
                  <a:srgbClr val="000000"/>
                </a:solidFill>
                <a:latin typeface="Georgia" panose="02040502050405020303" pitchFamily="18" charset="0"/>
                <a:ea typeface="Avenir"/>
                <a:cs typeface="Avenir"/>
              </a:rPr>
              <a:t>Riconoscere</a:t>
            </a:r>
            <a:r>
              <a:rPr lang="fr-FR" sz="1536" dirty="0">
                <a:solidFill>
                  <a:srgbClr val="000000"/>
                </a:solidFill>
                <a:latin typeface="Georgia" panose="02040502050405020303" pitchFamily="18" charset="0"/>
                <a:ea typeface="Avenir"/>
                <a:cs typeface="Avenir"/>
              </a:rPr>
              <a:t> e </a:t>
            </a:r>
            <a:r>
              <a:rPr lang="fr-FR" sz="1536" dirty="0" err="1">
                <a:solidFill>
                  <a:srgbClr val="000000"/>
                </a:solidFill>
                <a:latin typeface="Georgia" panose="02040502050405020303" pitchFamily="18" charset="0"/>
                <a:ea typeface="Avenir"/>
                <a:cs typeface="Avenir"/>
              </a:rPr>
              <a:t>apprezzare</a:t>
            </a:r>
            <a:r>
              <a:rPr lang="fr-FR" sz="1536" dirty="0">
                <a:solidFill>
                  <a:srgbClr val="000000"/>
                </a:solidFill>
                <a:latin typeface="Georgia" panose="02040502050405020303" pitchFamily="18" charset="0"/>
                <a:ea typeface="Avenir"/>
                <a:cs typeface="Avenir"/>
              </a:rPr>
              <a:t> la </a:t>
            </a:r>
            <a:r>
              <a:rPr lang="fr-FR" sz="1536" dirty="0" err="1">
                <a:solidFill>
                  <a:srgbClr val="000000"/>
                </a:solidFill>
                <a:latin typeface="Georgia" panose="02040502050405020303" pitchFamily="18" charset="0"/>
                <a:ea typeface="Avenir"/>
                <a:cs typeface="Avenir"/>
              </a:rPr>
              <a:t>ricchezza</a:t>
            </a:r>
            <a:r>
              <a:rPr lang="fr-FR" sz="1536" dirty="0">
                <a:solidFill>
                  <a:srgbClr val="000000"/>
                </a:solidFill>
                <a:latin typeface="Georgia" panose="02040502050405020303" pitchFamily="18" charset="0"/>
                <a:ea typeface="Avenir"/>
                <a:cs typeface="Avenir"/>
              </a:rPr>
              <a:t> e la </a:t>
            </a:r>
            <a:r>
              <a:rPr lang="fr-FR" sz="1536" dirty="0" err="1">
                <a:solidFill>
                  <a:srgbClr val="000000"/>
                </a:solidFill>
                <a:latin typeface="Georgia" panose="02040502050405020303" pitchFamily="18" charset="0"/>
                <a:ea typeface="Avenir"/>
                <a:cs typeface="Avenir"/>
              </a:rPr>
              <a:t>diversità</a:t>
            </a:r>
            <a:r>
              <a:rPr lang="fr-FR" sz="1536" dirty="0">
                <a:solidFill>
                  <a:srgbClr val="000000"/>
                </a:solidFill>
                <a:latin typeface="Georgia" panose="02040502050405020303" pitchFamily="18" charset="0"/>
                <a:ea typeface="Avenir"/>
                <a:cs typeface="Avenir"/>
              </a:rPr>
              <a:t> dei </a:t>
            </a:r>
            <a:r>
              <a:rPr lang="fr-FR" sz="1536" dirty="0" err="1">
                <a:solidFill>
                  <a:srgbClr val="000000"/>
                </a:solidFill>
                <a:latin typeface="Georgia" panose="02040502050405020303" pitchFamily="18" charset="0"/>
                <a:ea typeface="Avenir"/>
                <a:cs typeface="Avenir"/>
              </a:rPr>
              <a:t>doni</a:t>
            </a:r>
            <a:r>
              <a:rPr lang="fr-FR" sz="1536" dirty="0">
                <a:solidFill>
                  <a:srgbClr val="000000"/>
                </a:solidFill>
                <a:latin typeface="Georgia" panose="02040502050405020303" pitchFamily="18" charset="0"/>
                <a:ea typeface="Avenir"/>
                <a:cs typeface="Avenir"/>
              </a:rPr>
              <a:t> e dei </a:t>
            </a:r>
            <a:r>
              <a:rPr lang="fr-FR" sz="1536" dirty="0" err="1">
                <a:solidFill>
                  <a:srgbClr val="000000"/>
                </a:solidFill>
                <a:latin typeface="Georgia" panose="02040502050405020303" pitchFamily="18" charset="0"/>
                <a:ea typeface="Avenir"/>
                <a:cs typeface="Avenir"/>
              </a:rPr>
              <a:t>carismi</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che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lo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Spirito</a:t>
            </a:r>
            <a:r>
              <a:rPr lang="fr-FR" sz="1536" dirty="0">
                <a:solidFill>
                  <a:srgbClr val="000000"/>
                </a:solidFill>
                <a:latin typeface="Georgia" panose="02040502050405020303" pitchFamily="18" charset="0"/>
                <a:ea typeface="Avenir"/>
                <a:cs typeface="Avenir"/>
              </a:rPr>
              <a:t> dispensa </a:t>
            </a:r>
            <a:r>
              <a:rPr lang="fr-FR" sz="1536" dirty="0" err="1">
                <a:solidFill>
                  <a:srgbClr val="000000"/>
                </a:solidFill>
                <a:latin typeface="Georgia" panose="02040502050405020303" pitchFamily="18" charset="0"/>
                <a:ea typeface="Avenir"/>
                <a:cs typeface="Avenir"/>
              </a:rPr>
              <a:t>liberamente</a:t>
            </a:r>
            <a:r>
              <a:rPr lang="fr-FR" sz="1536" dirty="0">
                <a:solidFill>
                  <a:srgbClr val="000000"/>
                </a:solidFill>
                <a:latin typeface="Georgia" panose="02040502050405020303" pitchFamily="18" charset="0"/>
                <a:ea typeface="Avenir"/>
                <a:cs typeface="Avenir"/>
              </a:rPr>
              <a:t> per il bene </a:t>
            </a:r>
            <a:r>
              <a:rPr lang="fr-FR" sz="1536" dirty="0" err="1">
                <a:solidFill>
                  <a:srgbClr val="000000"/>
                </a:solidFill>
                <a:latin typeface="Georgia" panose="02040502050405020303" pitchFamily="18" charset="0"/>
                <a:ea typeface="Avenir"/>
                <a:cs typeface="Avenir"/>
              </a:rPr>
              <a:t>della</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comunità</a:t>
            </a:r>
            <a:r>
              <a:rPr lang="fr-FR" sz="1536" dirty="0">
                <a:solidFill>
                  <a:srgbClr val="000000"/>
                </a:solidFill>
                <a:latin typeface="Georgia" panose="02040502050405020303" pitchFamily="18" charset="0"/>
                <a:ea typeface="Avenir"/>
                <a:cs typeface="Avenir"/>
              </a:rPr>
              <a:t> e a </a:t>
            </a:r>
            <a:r>
              <a:rPr lang="fr-FR" sz="1536" dirty="0" err="1">
                <a:solidFill>
                  <a:srgbClr val="000000"/>
                </a:solidFill>
                <a:latin typeface="Georgia" panose="02040502050405020303" pitchFamily="18" charset="0"/>
                <a:ea typeface="Avenir"/>
                <a:cs typeface="Avenir"/>
              </a:rPr>
              <a:t>beneficio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dell’intera</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famiglia</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umana</a:t>
            </a:r>
            <a:r>
              <a:rPr lang="fr-FR" sz="1536" dirty="0">
                <a:solidFill>
                  <a:srgbClr val="000000"/>
                </a:solidFill>
                <a:latin typeface="Georgia" panose="02040502050405020303" pitchFamily="18" charset="0"/>
                <a:ea typeface="Avenir"/>
                <a:cs typeface="Avenir"/>
              </a:rPr>
              <a:t>.</a:t>
            </a:r>
          </a:p>
          <a:p>
            <a:pPr marL="438911" lvl="0" indent="-292607" defTabSz="877823" fontAlgn="base">
              <a:lnSpc>
                <a:spcPct val="113500"/>
              </a:lnSpc>
              <a:buClr>
                <a:srgbClr val="DE8F32"/>
              </a:buClr>
              <a:buSzPts val="1500"/>
              <a:buFont typeface="Helvetica Neue"/>
              <a:buChar char="●"/>
              <a:defRPr sz="1536">
                <a:solidFill>
                  <a:srgbClr val="000000"/>
                </a:solidFill>
                <a:latin typeface="Avenir"/>
                <a:ea typeface="Avenir"/>
                <a:cs typeface="Avenir"/>
                <a:sym typeface="Avenir Roman"/>
              </a:defRPr>
            </a:pPr>
            <a:r>
              <a:rPr lang="fr-FR" sz="1536" dirty="0" err="1">
                <a:solidFill>
                  <a:srgbClr val="000000"/>
                </a:solidFill>
                <a:latin typeface="Georgia" panose="02040502050405020303" pitchFamily="18" charset="0"/>
                <a:ea typeface="Avenir"/>
                <a:cs typeface="Avenir"/>
              </a:rPr>
              <a:t>Sperimentare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modalità</a:t>
            </a:r>
            <a:r>
              <a:rPr lang="fr-FR" sz="1536" dirty="0">
                <a:solidFill>
                  <a:srgbClr val="000000"/>
                </a:solidFill>
                <a:latin typeface="Georgia" panose="02040502050405020303" pitchFamily="18" charset="0"/>
                <a:ea typeface="Avenir"/>
                <a:cs typeface="Avenir"/>
              </a:rPr>
              <a:t> di </a:t>
            </a:r>
            <a:r>
              <a:rPr lang="fr-FR" sz="1536" dirty="0" err="1">
                <a:solidFill>
                  <a:srgbClr val="000000"/>
                </a:solidFill>
                <a:latin typeface="Georgia" panose="02040502050405020303" pitchFamily="18" charset="0"/>
                <a:ea typeface="Avenir"/>
                <a:cs typeface="Avenir"/>
              </a:rPr>
              <a:t>esercizio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della</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responsabilità</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che</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siano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condivise</a:t>
            </a:r>
            <a:r>
              <a:rPr lang="fr-FR" sz="1536" dirty="0">
                <a:solidFill>
                  <a:srgbClr val="000000"/>
                </a:solidFill>
                <a:latin typeface="Georgia" panose="02040502050405020303" pitchFamily="18" charset="0"/>
                <a:ea typeface="Avenir"/>
                <a:cs typeface="Avenir"/>
              </a:rPr>
              <a:t>  al </a:t>
            </a:r>
            <a:r>
              <a:rPr lang="fr-FR" sz="1536" dirty="0" err="1">
                <a:solidFill>
                  <a:srgbClr val="000000"/>
                </a:solidFill>
                <a:latin typeface="Georgia" panose="02040502050405020303" pitchFamily="18" charset="0"/>
                <a:ea typeface="Avenir"/>
                <a:cs typeface="Avenir"/>
              </a:rPr>
              <a:t>servizio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dell’annuncio</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del</a:t>
            </a:r>
            <a:r>
              <a:rPr lang="fr-FR" sz="1536" dirty="0">
                <a:solidFill>
                  <a:srgbClr val="000000"/>
                </a:solidFill>
                <a:latin typeface="Georgia" panose="02040502050405020303" pitchFamily="18" charset="0"/>
                <a:ea typeface="Avenir"/>
                <a:cs typeface="Avenir"/>
              </a:rPr>
              <a:t> </a:t>
            </a:r>
            <a:r>
              <a:rPr lang="fr-FR" sz="1536" dirty="0" err="1">
                <a:solidFill>
                  <a:srgbClr val="000000"/>
                </a:solidFill>
                <a:latin typeface="Georgia" panose="02040502050405020303" pitchFamily="18" charset="0"/>
                <a:ea typeface="Avenir"/>
                <a:cs typeface="Avenir"/>
              </a:rPr>
              <a:t>Vangelo</a:t>
            </a:r>
            <a:r>
              <a:rPr lang="fr-FR" sz="1536" dirty="0">
                <a:solidFill>
                  <a:srgbClr val="000000"/>
                </a:solidFill>
                <a:latin typeface="Georgia" panose="02040502050405020303" pitchFamily="18" charset="0"/>
                <a:ea typeface="Avenir"/>
                <a:cs typeface="Avenir"/>
              </a:rPr>
              <a:t> e </a:t>
            </a:r>
            <a:r>
              <a:rPr lang="fr-FR" sz="1536" dirty="0" err="1">
                <a:solidFill>
                  <a:srgbClr val="000000"/>
                </a:solidFill>
                <a:latin typeface="Georgia" panose="02040502050405020303" pitchFamily="18" charset="0"/>
                <a:ea typeface="Avenir"/>
                <a:cs typeface="Avenir"/>
              </a:rPr>
              <a:t>dell’impegno</a:t>
            </a:r>
            <a:r>
              <a:rPr lang="fr-FR" sz="1536" dirty="0">
                <a:solidFill>
                  <a:srgbClr val="000000"/>
                </a:solidFill>
                <a:latin typeface="Georgia" panose="02040502050405020303" pitchFamily="18" charset="0"/>
                <a:ea typeface="Avenir"/>
                <a:cs typeface="Avenir"/>
              </a:rPr>
              <a:t> a </a:t>
            </a:r>
            <a:r>
              <a:rPr lang="fr-FR" sz="1536" dirty="0" err="1">
                <a:solidFill>
                  <a:srgbClr val="000000"/>
                </a:solidFill>
                <a:latin typeface="Georgia" panose="02040502050405020303" pitchFamily="18" charset="0"/>
                <a:ea typeface="Avenir"/>
                <a:cs typeface="Avenir"/>
              </a:rPr>
              <a:t>costruire</a:t>
            </a:r>
            <a:r>
              <a:rPr lang="fr-FR" sz="1536" dirty="0">
                <a:solidFill>
                  <a:srgbClr val="000000"/>
                </a:solidFill>
                <a:latin typeface="Georgia" panose="02040502050405020303" pitchFamily="18" charset="0"/>
                <a:ea typeface="Avenir"/>
                <a:cs typeface="Avenir"/>
              </a:rPr>
              <a:t> un </a:t>
            </a:r>
            <a:r>
              <a:rPr lang="fr-FR" sz="1536" dirty="0" err="1">
                <a:solidFill>
                  <a:srgbClr val="000000"/>
                </a:solidFill>
                <a:latin typeface="Georgia" panose="02040502050405020303" pitchFamily="18" charset="0"/>
                <a:ea typeface="Avenir"/>
                <a:cs typeface="Avenir"/>
              </a:rPr>
              <a:t>mondo</a:t>
            </a:r>
            <a:r>
              <a:rPr lang="fr-FR" sz="1536" dirty="0">
                <a:solidFill>
                  <a:srgbClr val="000000"/>
                </a:solidFill>
                <a:latin typeface="Georgia" panose="02040502050405020303" pitchFamily="18" charset="0"/>
                <a:ea typeface="Avenir"/>
                <a:cs typeface="Avenir"/>
              </a:rPr>
              <a:t> più </a:t>
            </a:r>
            <a:r>
              <a:rPr lang="fr-FR" sz="1536" dirty="0" err="1">
                <a:solidFill>
                  <a:srgbClr val="000000"/>
                </a:solidFill>
                <a:latin typeface="Georgia" panose="02040502050405020303" pitchFamily="18" charset="0"/>
                <a:ea typeface="Avenir"/>
                <a:cs typeface="Avenir"/>
              </a:rPr>
              <a:t>bello</a:t>
            </a:r>
            <a:r>
              <a:rPr lang="fr-FR" sz="1536" dirty="0">
                <a:solidFill>
                  <a:srgbClr val="000000"/>
                </a:solidFill>
                <a:latin typeface="Georgia" panose="02040502050405020303" pitchFamily="18" charset="0"/>
                <a:ea typeface="Avenir"/>
                <a:cs typeface="Avenir"/>
              </a:rPr>
              <a:t> e più </a:t>
            </a:r>
            <a:r>
              <a:rPr lang="fr-FR" sz="1536" dirty="0" err="1">
                <a:solidFill>
                  <a:srgbClr val="000000"/>
                </a:solidFill>
                <a:latin typeface="Georgia" panose="02040502050405020303" pitchFamily="18" charset="0"/>
                <a:ea typeface="Avenir"/>
                <a:cs typeface="Avenir"/>
              </a:rPr>
              <a:t>ospitale</a:t>
            </a:r>
            <a:r>
              <a:rPr lang="fr-FR" sz="1536" dirty="0">
                <a:solidFill>
                  <a:srgbClr val="000000"/>
                </a:solidFill>
                <a:latin typeface="Georgia" panose="02040502050405020303" pitchFamily="18" charset="0"/>
                <a:ea typeface="Avenir"/>
                <a:cs typeface="Avenir"/>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57">
                                            <p:bg/>
                                          </p:spTgt>
                                        </p:tgtEl>
                                        <p:attrNameLst>
                                          <p:attrName>style.visibility</p:attrName>
                                        </p:attrNameLst>
                                      </p:cBhvr>
                                      <p:to>
                                        <p:strVal val="visible"/>
                                      </p:to>
                                    </p:set>
                                    <p:animEffect transition="in" filter="fade">
                                      <p:cBhvr>
                                        <p:cTn id="7" dur="500"/>
                                        <p:tgtEl>
                                          <p:spTgt spid="357">
                                            <p:bg/>
                                          </p:spTgt>
                                        </p:tgtEl>
                                      </p:cBhvr>
                                    </p:animEffect>
                                  </p:childTnLst>
                                </p:cTn>
                              </p:par>
                              <p:par>
                                <p:cTn id="8" presetID="10" presetClass="entr" presetSubtype="0" fill="hold" grpId="1" nodeType="withEffect">
                                  <p:stCondLst>
                                    <p:cond delay="0"/>
                                  </p:stCondLst>
                                  <p:iterate>
                                    <p:tmAbs val="0"/>
                                  </p:iterate>
                                  <p:childTnLst>
                                    <p:set>
                                      <p:cBhvr>
                                        <p:cTn id="9" fill="hold"/>
                                        <p:tgtEl>
                                          <p:spTgt spid="357">
                                            <p:txEl>
                                              <p:pRg st="0" end="0"/>
                                            </p:txEl>
                                          </p:spTgt>
                                        </p:tgtEl>
                                        <p:attrNameLst>
                                          <p:attrName>style.visibility</p:attrName>
                                        </p:attrNameLst>
                                      </p:cBhvr>
                                      <p:to>
                                        <p:strVal val="visible"/>
                                      </p:to>
                                    </p:set>
                                    <p:animEffect transition="in" filter="fade">
                                      <p:cBhvr>
                                        <p:cTn id="10" dur="500"/>
                                        <p:tgtEl>
                                          <p:spTgt spid="357">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357">
                                            <p:txEl>
                                              <p:pRg st="1" end="1"/>
                                            </p:txEl>
                                          </p:spTgt>
                                        </p:tgtEl>
                                        <p:attrNameLst>
                                          <p:attrName>style.visibility</p:attrName>
                                        </p:attrNameLst>
                                      </p:cBhvr>
                                      <p:to>
                                        <p:strVal val="visible"/>
                                      </p:to>
                                    </p:set>
                                    <p:animEffect transition="in" filter="fade">
                                      <p:cBhvr>
                                        <p:cTn id="13" dur="500"/>
                                        <p:tgtEl>
                                          <p:spTgt spid="357">
                                            <p:txEl>
                                              <p:pRg st="1" end="1"/>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357">
                                            <p:txEl>
                                              <p:pRg st="2" end="2"/>
                                            </p:txEl>
                                          </p:spTgt>
                                        </p:tgtEl>
                                        <p:attrNameLst>
                                          <p:attrName>style.visibility</p:attrName>
                                        </p:attrNameLst>
                                      </p:cBhvr>
                                      <p:to>
                                        <p:strVal val="visible"/>
                                      </p:to>
                                    </p:set>
                                    <p:animEffect transition="in" filter="fade">
                                      <p:cBhvr>
                                        <p:cTn id="16" dur="500"/>
                                        <p:tgtEl>
                                          <p:spTgt spid="357">
                                            <p:txEl>
                                              <p:pRg st="2" end="2"/>
                                            </p:txEl>
                                          </p:spTgt>
                                        </p:tgtEl>
                                      </p:cBhvr>
                                    </p:animEffect>
                                  </p:childTnLst>
                                </p:cTn>
                              </p:par>
                              <p:par>
                                <p:cTn id="17" presetID="10" presetClass="entr" presetSubtype="0" fill="hold" grpId="1" nodeType="withEffect">
                                  <p:stCondLst>
                                    <p:cond delay="0"/>
                                  </p:stCondLst>
                                  <p:iterate>
                                    <p:tmAbs val="0"/>
                                  </p:iterate>
                                  <p:childTnLst>
                                    <p:set>
                                      <p:cBhvr>
                                        <p:cTn id="18" fill="hold"/>
                                        <p:tgtEl>
                                          <p:spTgt spid="357">
                                            <p:txEl>
                                              <p:pRg st="3" end="3"/>
                                            </p:txEl>
                                          </p:spTgt>
                                        </p:tgtEl>
                                        <p:attrNameLst>
                                          <p:attrName>style.visibility</p:attrName>
                                        </p:attrNameLst>
                                      </p:cBhvr>
                                      <p:to>
                                        <p:strVal val="visible"/>
                                      </p:to>
                                    </p:set>
                                    <p:animEffect transition="in" filter="fade">
                                      <p:cBhvr>
                                        <p:cTn id="19" dur="500"/>
                                        <p:tgtEl>
                                          <p:spTgt spid="3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Google Shape;255;p19"/>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fr-FR" dirty="0" err="1">
                <a:solidFill>
                  <a:srgbClr val="F28E00"/>
                </a:solidFill>
                <a:latin typeface="Georgia" panose="02040502050405020303" pitchFamily="18" charset="0"/>
              </a:rPr>
              <a:t>Gli</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obiettivi</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del</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Sinodo</a:t>
            </a:r>
            <a:r>
              <a:rPr lang="fr-FR" dirty="0">
                <a:solidFill>
                  <a:srgbClr val="F28E00"/>
                </a:solidFill>
                <a:latin typeface="Georgia" panose="02040502050405020303" pitchFamily="18" charset="0"/>
              </a:rPr>
              <a:t> (DP2)</a:t>
            </a:r>
            <a:endParaRPr dirty="0">
              <a:solidFill>
                <a:srgbClr val="F28E00"/>
              </a:solidFill>
              <a:latin typeface="Georgia" panose="02040502050405020303" pitchFamily="18" charset="0"/>
            </a:endParaRPr>
          </a:p>
        </p:txBody>
      </p:sp>
      <p:sp>
        <p:nvSpPr>
          <p:cNvPr id="360" name="Google Shape;256;p19"/>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361" name="Google Shape;257;p19"/>
          <p:cNvSpPr/>
          <p:nvPr/>
        </p:nvSpPr>
        <p:spPr>
          <a:xfrm>
            <a:off x="3340410" y="4757494"/>
            <a:ext cx="2186401" cy="1"/>
          </a:xfrm>
          <a:prstGeom prst="line">
            <a:avLst/>
          </a:prstGeom>
          <a:ln w="28575">
            <a:solidFill>
              <a:schemeClr val="accent1"/>
            </a:solidFill>
            <a:prstDash val="dot"/>
          </a:ln>
        </p:spPr>
        <p:txBody>
          <a:bodyPr lIns="45719" rIns="45719"/>
          <a:lstStyle/>
          <a:p>
            <a:endParaRPr/>
          </a:p>
        </p:txBody>
      </p:sp>
      <p:sp>
        <p:nvSpPr>
          <p:cNvPr id="362" name="Google Shape;258;p19"/>
          <p:cNvSpPr txBox="1">
            <a:spLocks noGrp="1"/>
          </p:cNvSpPr>
          <p:nvPr>
            <p:ph type="body" idx="1"/>
          </p:nvPr>
        </p:nvSpPr>
        <p:spPr>
          <a:xfrm>
            <a:off x="496859" y="1009359"/>
            <a:ext cx="8026249" cy="3424420"/>
          </a:xfrm>
          <a:prstGeom prst="rect">
            <a:avLst/>
          </a:prstGeom>
        </p:spPr>
        <p:txBody>
          <a:bodyPr anchor="ctr"/>
          <a:lstStyle/>
          <a:p>
            <a:pPr marL="457200" lvl="0" indent="-304800" fontAlgn="base">
              <a:buClr>
                <a:srgbClr val="DE8F32"/>
              </a:buClr>
              <a:buSzPts val="1500"/>
              <a:buFont typeface="Helvetica Neue"/>
              <a:buChar char="●"/>
              <a:defRPr sz="1500">
                <a:solidFill>
                  <a:srgbClr val="000000"/>
                </a:solidFill>
                <a:latin typeface="Avenir"/>
                <a:ea typeface="Avenir"/>
                <a:cs typeface="Avenir"/>
                <a:sym typeface="Avenir Roman"/>
              </a:defRPr>
            </a:pPr>
            <a:r>
              <a:rPr lang="fr-FR" sz="1500" dirty="0" err="1">
                <a:solidFill>
                  <a:srgbClr val="000000"/>
                </a:solidFill>
                <a:latin typeface="Georgia" panose="02040502050405020303" pitchFamily="18" charset="0"/>
                <a:ea typeface="Avenir"/>
                <a:cs typeface="Avenir"/>
              </a:rPr>
              <a:t>Esaminare</a:t>
            </a:r>
            <a:r>
              <a:rPr lang="fr-FR" sz="1500" dirty="0">
                <a:solidFill>
                  <a:srgbClr val="000000"/>
                </a:solidFill>
                <a:latin typeface="Georgia" panose="02040502050405020303" pitchFamily="18" charset="0"/>
                <a:ea typeface="Avenir"/>
                <a:cs typeface="Avenir"/>
              </a:rPr>
              <a:t> il modo in </a:t>
            </a:r>
            <a:r>
              <a:rPr lang="fr-FR" sz="1500" dirty="0" err="1">
                <a:solidFill>
                  <a:srgbClr val="000000"/>
                </a:solidFill>
                <a:latin typeface="Georgia" panose="02040502050405020303" pitchFamily="18" charset="0"/>
                <a:ea typeface="Avenir"/>
                <a:cs typeface="Avenir"/>
              </a:rPr>
              <a:t>cui</a:t>
            </a:r>
            <a:r>
              <a:rPr lang="fr-FR" sz="1500" dirty="0">
                <a:solidFill>
                  <a:srgbClr val="000000"/>
                </a:solidFill>
                <a:latin typeface="Georgia" panose="02040502050405020303" pitchFamily="18" charset="0"/>
                <a:ea typeface="Avenir"/>
                <a:cs typeface="Avenir"/>
              </a:rPr>
              <a:t> </a:t>
            </a:r>
            <a:r>
              <a:rPr lang="fr-FR" sz="1500" dirty="0" err="1">
                <a:solidFill>
                  <a:srgbClr val="000000"/>
                </a:solidFill>
                <a:latin typeface="Georgia" panose="02040502050405020303" pitchFamily="18" charset="0"/>
                <a:ea typeface="Avenir"/>
                <a:cs typeface="Avenir"/>
              </a:rPr>
              <a:t>nella</a:t>
            </a:r>
            <a:r>
              <a:rPr lang="fr-FR" sz="1500" dirty="0">
                <a:solidFill>
                  <a:srgbClr val="000000"/>
                </a:solidFill>
                <a:latin typeface="Georgia" panose="02040502050405020303" pitchFamily="18" charset="0"/>
                <a:ea typeface="Avenir"/>
                <a:cs typeface="Avenir"/>
              </a:rPr>
              <a:t> </a:t>
            </a:r>
            <a:r>
              <a:rPr lang="fr-FR" sz="1500" dirty="0" err="1">
                <a:solidFill>
                  <a:srgbClr val="000000"/>
                </a:solidFill>
                <a:latin typeface="Georgia" panose="02040502050405020303" pitchFamily="18" charset="0"/>
                <a:ea typeface="Avenir"/>
                <a:cs typeface="Avenir"/>
              </a:rPr>
              <a:t>Chiesa</a:t>
            </a:r>
            <a:r>
              <a:rPr lang="fr-FR" sz="1500" dirty="0">
                <a:solidFill>
                  <a:srgbClr val="000000"/>
                </a:solidFill>
                <a:latin typeface="Georgia" panose="02040502050405020303" pitchFamily="18" charset="0"/>
                <a:ea typeface="Avenir"/>
                <a:cs typeface="Avenir"/>
              </a:rPr>
              <a:t> sono </a:t>
            </a:r>
            <a:r>
              <a:rPr lang="fr-FR" sz="1500" dirty="0" err="1">
                <a:solidFill>
                  <a:srgbClr val="000000"/>
                </a:solidFill>
                <a:latin typeface="Georgia" panose="02040502050405020303" pitchFamily="18" charset="0"/>
                <a:ea typeface="Avenir"/>
                <a:cs typeface="Avenir"/>
              </a:rPr>
              <a:t>vissuti</a:t>
            </a:r>
            <a:r>
              <a:rPr lang="fr-FR" sz="1500" dirty="0">
                <a:solidFill>
                  <a:srgbClr val="000000"/>
                </a:solidFill>
                <a:latin typeface="Georgia" panose="02040502050405020303" pitchFamily="18" charset="0"/>
                <a:ea typeface="Avenir"/>
                <a:cs typeface="Avenir"/>
              </a:rPr>
              <a:t> la </a:t>
            </a:r>
            <a:r>
              <a:rPr lang="fr-FR" sz="1500" dirty="0" err="1">
                <a:solidFill>
                  <a:srgbClr val="000000"/>
                </a:solidFill>
                <a:latin typeface="Georgia" panose="02040502050405020303" pitchFamily="18" charset="0"/>
                <a:ea typeface="Avenir"/>
                <a:cs typeface="Avenir"/>
              </a:rPr>
              <a:t>responsabilità</a:t>
            </a:r>
            <a:r>
              <a:rPr lang="fr-FR" sz="1500" dirty="0">
                <a:solidFill>
                  <a:srgbClr val="000000"/>
                </a:solidFill>
                <a:latin typeface="Georgia" panose="02040502050405020303" pitchFamily="18" charset="0"/>
                <a:ea typeface="Avenir"/>
                <a:cs typeface="Avenir"/>
              </a:rPr>
              <a:t> e il </a:t>
            </a:r>
            <a:r>
              <a:rPr lang="fr-FR" sz="1500" dirty="0" err="1">
                <a:solidFill>
                  <a:srgbClr val="000000"/>
                </a:solidFill>
                <a:latin typeface="Georgia" panose="02040502050405020303" pitchFamily="18" charset="0"/>
                <a:ea typeface="Avenir"/>
                <a:cs typeface="Avenir"/>
              </a:rPr>
              <a:t>potere</a:t>
            </a:r>
            <a:r>
              <a:rPr lang="fr-FR" sz="1500" dirty="0">
                <a:solidFill>
                  <a:srgbClr val="000000"/>
                </a:solidFill>
                <a:latin typeface="Georgia" panose="02040502050405020303" pitchFamily="18" charset="0"/>
                <a:ea typeface="Avenir"/>
                <a:cs typeface="Avenir"/>
              </a:rPr>
              <a:t>, </a:t>
            </a:r>
            <a:r>
              <a:rPr lang="fr-FR" sz="1500" dirty="0" err="1">
                <a:solidFill>
                  <a:srgbClr val="000000"/>
                </a:solidFill>
                <a:latin typeface="Georgia" panose="02040502050405020303" pitchFamily="18" charset="0"/>
                <a:ea typeface="Avenir"/>
                <a:cs typeface="Avenir"/>
              </a:rPr>
              <a:t>così</a:t>
            </a:r>
            <a:r>
              <a:rPr lang="fr-FR" sz="1500" dirty="0">
                <a:solidFill>
                  <a:srgbClr val="000000"/>
                </a:solidFill>
                <a:latin typeface="Georgia" panose="02040502050405020303" pitchFamily="18" charset="0"/>
                <a:ea typeface="Avenir"/>
                <a:cs typeface="Avenir"/>
              </a:rPr>
              <a:t> come le </a:t>
            </a:r>
            <a:r>
              <a:rPr lang="fr-FR" sz="1500" dirty="0" err="1">
                <a:solidFill>
                  <a:srgbClr val="000000"/>
                </a:solidFill>
                <a:latin typeface="Georgia" panose="02040502050405020303" pitchFamily="18" charset="0"/>
                <a:ea typeface="Avenir"/>
                <a:cs typeface="Avenir"/>
              </a:rPr>
              <a:t>strutture</a:t>
            </a:r>
            <a:r>
              <a:rPr lang="fr-FR" sz="1500" dirty="0">
                <a:solidFill>
                  <a:srgbClr val="000000"/>
                </a:solidFill>
                <a:latin typeface="Georgia" panose="02040502050405020303" pitchFamily="18" charset="0"/>
                <a:ea typeface="Avenir"/>
                <a:cs typeface="Avenir"/>
              </a:rPr>
              <a:t> di </a:t>
            </a:r>
            <a:r>
              <a:rPr lang="fr-FR" sz="1500" dirty="0" err="1">
                <a:solidFill>
                  <a:srgbClr val="000000"/>
                </a:solidFill>
                <a:latin typeface="Georgia" panose="02040502050405020303" pitchFamily="18" charset="0"/>
                <a:ea typeface="Avenir"/>
                <a:cs typeface="Avenir"/>
              </a:rPr>
              <a:t>governo</a:t>
            </a:r>
            <a:r>
              <a:rPr lang="fr-FR" sz="1500" dirty="0">
                <a:solidFill>
                  <a:srgbClr val="000000"/>
                </a:solidFill>
                <a:latin typeface="Georgia" panose="02040502050405020303" pitchFamily="18" charset="0"/>
                <a:ea typeface="Avenir"/>
                <a:cs typeface="Avenir"/>
              </a:rPr>
              <a:t>, </a:t>
            </a:r>
            <a:r>
              <a:rPr lang="it-IT" sz="1500" dirty="0">
                <a:solidFill>
                  <a:srgbClr val="000000"/>
                </a:solidFill>
                <a:latin typeface="Georgia" panose="02040502050405020303" pitchFamily="18" charset="0"/>
                <a:ea typeface="Avenir"/>
                <a:cs typeface="Avenir"/>
              </a:rPr>
              <a:t>evidenziando e cercando di convertire i pregiudizi e le pratiche devianti non radicate nel Vangelo </a:t>
            </a:r>
          </a:p>
          <a:p>
            <a:pPr marL="457200" lvl="0" indent="-304800" fontAlgn="base">
              <a:buClr>
                <a:srgbClr val="DE8F32"/>
              </a:buClr>
              <a:buSzPts val="1500"/>
              <a:buFont typeface="Helvetica Neue"/>
              <a:buChar char="●"/>
              <a:defRPr sz="1500">
                <a:solidFill>
                  <a:srgbClr val="000000"/>
                </a:solidFill>
                <a:latin typeface="Avenir"/>
                <a:ea typeface="Avenir"/>
                <a:cs typeface="Avenir"/>
                <a:sym typeface="Avenir Roman"/>
              </a:defRPr>
            </a:pPr>
            <a:r>
              <a:rPr lang="it-IT" sz="1500" dirty="0">
                <a:solidFill>
                  <a:srgbClr val="000000"/>
                </a:solidFill>
                <a:latin typeface="Georgia" panose="02040502050405020303" pitchFamily="18" charset="0"/>
                <a:ea typeface="Avenir"/>
                <a:cs typeface="Avenir"/>
              </a:rPr>
              <a:t>Riconoscere la comunità cristiana come un soggetto credibile e un partner affidabile per impegnarsi in cammini di dialogo sociale, di guarigione, di riconciliazione, d'inclusione e di partecipazione, di ricostruzione della democrazia, di promozione della fraternità e dell'amicizia sociale.</a:t>
            </a:r>
            <a:endParaRPr lang="fr-FR" sz="1500" dirty="0">
              <a:solidFill>
                <a:srgbClr val="000000"/>
              </a:solidFill>
              <a:latin typeface="Georgia" panose="02040502050405020303" pitchFamily="18" charset="0"/>
              <a:ea typeface="Avenir"/>
              <a:cs typeface="Avenir"/>
            </a:endParaRPr>
          </a:p>
          <a:p>
            <a:pPr marL="457200" lvl="0" indent="-304800" fontAlgn="base">
              <a:buClr>
                <a:srgbClr val="DE8F32"/>
              </a:buClr>
              <a:buSzPts val="1500"/>
              <a:buFont typeface="Helvetica Neue"/>
              <a:buChar char="●"/>
              <a:defRPr sz="1500">
                <a:solidFill>
                  <a:srgbClr val="000000"/>
                </a:solidFill>
                <a:latin typeface="Avenir"/>
                <a:ea typeface="Avenir"/>
                <a:cs typeface="Avenir"/>
                <a:sym typeface="Avenir Roman"/>
              </a:defRPr>
            </a:pPr>
            <a:r>
              <a:rPr lang="it-IT" sz="1500" dirty="0">
                <a:solidFill>
                  <a:srgbClr val="000000"/>
                </a:solidFill>
                <a:latin typeface="Georgia" panose="02040502050405020303" pitchFamily="18" charset="0"/>
                <a:ea typeface="Avenir"/>
                <a:cs typeface="Avenir"/>
              </a:rPr>
              <a:t>Rinnovare e rafforzare le relazioni tra i membri delle comunità cristiane, così come tra le comunità e altri gruppi sociali, come ad esempio comunità di credenti di altre confessioni e religioni, organizzazioni della società civile, movimenti popolari, ecc. </a:t>
            </a:r>
            <a:endParaRPr lang="fr-FR" sz="1500" dirty="0">
              <a:solidFill>
                <a:srgbClr val="000000"/>
              </a:solidFill>
              <a:latin typeface="Georgia" panose="02040502050405020303" pitchFamily="18" charset="0"/>
              <a:ea typeface="Avenir"/>
              <a:cs typeface="Avenir"/>
            </a:endParaRPr>
          </a:p>
          <a:p>
            <a:pPr marL="457200" lvl="0" indent="-304800" fontAlgn="base">
              <a:buClr>
                <a:srgbClr val="DE8F32"/>
              </a:buClr>
              <a:buSzPts val="1500"/>
              <a:buFont typeface="Helvetica Neue"/>
              <a:buChar char="●"/>
              <a:defRPr sz="1500">
                <a:solidFill>
                  <a:srgbClr val="000000"/>
                </a:solidFill>
                <a:latin typeface="Avenir"/>
                <a:ea typeface="Avenir"/>
                <a:cs typeface="Avenir"/>
                <a:sym typeface="Avenir Roman"/>
              </a:defRPr>
            </a:pPr>
            <a:r>
              <a:rPr lang="it-IT" sz="1500" dirty="0">
                <a:solidFill>
                  <a:srgbClr val="000000"/>
                </a:solidFill>
                <a:latin typeface="Georgia" panose="02040502050405020303" pitchFamily="18" charset="0"/>
                <a:ea typeface="Avenir"/>
                <a:cs typeface="Avenir"/>
              </a:rPr>
              <a:t>Promuovere la valorizzazione e l'appropriazione dei frutti delle recenti esperienze sinodali a livello universale, regionale, nazionale e locale. </a:t>
            </a:r>
            <a:endParaRPr lang="fr-FR" sz="1500" dirty="0">
              <a:solidFill>
                <a:srgbClr val="000000"/>
              </a:solidFill>
              <a:latin typeface="Georgia" panose="02040502050405020303" pitchFamily="18" charset="0"/>
              <a:ea typeface="Avenir"/>
              <a:cs typeface="Aveni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62">
                                            <p:bg/>
                                          </p:spTgt>
                                        </p:tgtEl>
                                        <p:attrNameLst>
                                          <p:attrName>style.visibility</p:attrName>
                                        </p:attrNameLst>
                                      </p:cBhvr>
                                      <p:to>
                                        <p:strVal val="visible"/>
                                      </p:to>
                                    </p:set>
                                    <p:animEffect transition="in" filter="fade">
                                      <p:cBhvr>
                                        <p:cTn id="7" dur="500"/>
                                        <p:tgtEl>
                                          <p:spTgt spid="362">
                                            <p:bg/>
                                          </p:spTgt>
                                        </p:tgtEl>
                                      </p:cBhvr>
                                    </p:animEffect>
                                  </p:childTnLst>
                                </p:cTn>
                              </p:par>
                              <p:par>
                                <p:cTn id="8" presetID="10" presetClass="entr" presetSubtype="0" fill="hold" grpId="1" nodeType="withEffect">
                                  <p:stCondLst>
                                    <p:cond delay="0"/>
                                  </p:stCondLst>
                                  <p:iterate>
                                    <p:tmAbs val="0"/>
                                  </p:iterate>
                                  <p:childTnLst>
                                    <p:set>
                                      <p:cBhvr>
                                        <p:cTn id="9" fill="hold"/>
                                        <p:tgtEl>
                                          <p:spTgt spid="362">
                                            <p:txEl>
                                              <p:pRg st="0" end="0"/>
                                            </p:txEl>
                                          </p:spTgt>
                                        </p:tgtEl>
                                        <p:attrNameLst>
                                          <p:attrName>style.visibility</p:attrName>
                                        </p:attrNameLst>
                                      </p:cBhvr>
                                      <p:to>
                                        <p:strVal val="visible"/>
                                      </p:to>
                                    </p:set>
                                    <p:animEffect transition="in" filter="fade">
                                      <p:cBhvr>
                                        <p:cTn id="10" dur="500"/>
                                        <p:tgtEl>
                                          <p:spTgt spid="362">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362">
                                            <p:txEl>
                                              <p:pRg st="1" end="1"/>
                                            </p:txEl>
                                          </p:spTgt>
                                        </p:tgtEl>
                                        <p:attrNameLst>
                                          <p:attrName>style.visibility</p:attrName>
                                        </p:attrNameLst>
                                      </p:cBhvr>
                                      <p:to>
                                        <p:strVal val="visible"/>
                                      </p:to>
                                    </p:set>
                                    <p:animEffect transition="in" filter="fade">
                                      <p:cBhvr>
                                        <p:cTn id="13" dur="500"/>
                                        <p:tgtEl>
                                          <p:spTgt spid="362">
                                            <p:txEl>
                                              <p:pRg st="1" end="1"/>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362">
                                            <p:txEl>
                                              <p:pRg st="2" end="2"/>
                                            </p:txEl>
                                          </p:spTgt>
                                        </p:tgtEl>
                                        <p:attrNameLst>
                                          <p:attrName>style.visibility</p:attrName>
                                        </p:attrNameLst>
                                      </p:cBhvr>
                                      <p:to>
                                        <p:strVal val="visible"/>
                                      </p:to>
                                    </p:set>
                                    <p:animEffect transition="in" filter="fade">
                                      <p:cBhvr>
                                        <p:cTn id="16" dur="500"/>
                                        <p:tgtEl>
                                          <p:spTgt spid="362">
                                            <p:txEl>
                                              <p:pRg st="2" end="2"/>
                                            </p:txEl>
                                          </p:spTgt>
                                        </p:tgtEl>
                                      </p:cBhvr>
                                    </p:animEffect>
                                  </p:childTnLst>
                                </p:cTn>
                              </p:par>
                              <p:par>
                                <p:cTn id="17" presetID="10" presetClass="entr" presetSubtype="0" fill="hold" grpId="1" nodeType="withEffect">
                                  <p:stCondLst>
                                    <p:cond delay="0"/>
                                  </p:stCondLst>
                                  <p:iterate>
                                    <p:tmAbs val="0"/>
                                  </p:iterate>
                                  <p:childTnLst>
                                    <p:set>
                                      <p:cBhvr>
                                        <p:cTn id="18" fill="hold"/>
                                        <p:tgtEl>
                                          <p:spTgt spid="362">
                                            <p:txEl>
                                              <p:pRg st="3" end="3"/>
                                            </p:txEl>
                                          </p:spTgt>
                                        </p:tgtEl>
                                        <p:attrNameLst>
                                          <p:attrName>style.visibility</p:attrName>
                                        </p:attrNameLst>
                                      </p:cBhvr>
                                      <p:to>
                                        <p:strVal val="visible"/>
                                      </p:to>
                                    </p:set>
                                    <p:animEffect transition="in" filter="fade">
                                      <p:cBhvr>
                                        <p:cTn id="19" dur="500"/>
                                        <p:tgtEl>
                                          <p:spTgt spid="3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1"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Google Shape;127;p2"/>
          <p:cNvSpPr txBox="1">
            <a:spLocks noGrp="1"/>
          </p:cNvSpPr>
          <p:nvPr>
            <p:ph type="body" sz="quarter" idx="1"/>
          </p:nvPr>
        </p:nvSpPr>
        <p:spPr>
          <a:xfrm>
            <a:off x="6751984" y="1057771"/>
            <a:ext cx="2392018" cy="3029414"/>
          </a:xfrm>
          <a:prstGeom prst="rect">
            <a:avLst/>
          </a:prstGeom>
        </p:spPr>
        <p:txBody>
          <a:bodyPr anchor="ctr">
            <a:noAutofit/>
          </a:bodyPr>
          <a:lstStyle/>
          <a:p>
            <a:pPr marL="0" indent="0" defTabSz="804672">
              <a:buClr>
                <a:schemeClr val="accent1"/>
              </a:buClr>
              <a:buSzTx/>
              <a:buNone/>
              <a:defRPr sz="1760">
                <a:latin typeface="Avenir"/>
                <a:ea typeface="Avenir"/>
                <a:cs typeface="Avenir"/>
                <a:sym typeface="Avenir Roman"/>
              </a:defRPr>
            </a:pPr>
            <a:r>
              <a:rPr lang="fr-FR" sz="2400" dirty="0">
                <a:latin typeface="Georgia" panose="02040502050405020303" pitchFamily="18" charset="0"/>
                <a:ea typeface="Avenir"/>
                <a:cs typeface="Avenir"/>
              </a:rPr>
              <a:t>Dal </a:t>
            </a:r>
            <a:r>
              <a:rPr lang="fr-FR" sz="2400" dirty="0" err="1">
                <a:latin typeface="Georgia" panose="02040502050405020303" pitchFamily="18" charset="0"/>
                <a:ea typeface="Avenir"/>
                <a:cs typeface="Avenir"/>
              </a:rPr>
              <a:t>sinodo</a:t>
            </a:r>
            <a:r>
              <a:rPr lang="fr-FR" sz="2400" dirty="0">
                <a:latin typeface="Georgia" panose="02040502050405020303" pitchFamily="18" charset="0"/>
                <a:ea typeface="Avenir"/>
                <a:cs typeface="Avenir"/>
              </a:rPr>
              <a:t> dei </a:t>
            </a:r>
            <a:r>
              <a:rPr lang="fr-FR" sz="2400" dirty="0" err="1">
                <a:latin typeface="Georgia" panose="02040502050405020303" pitchFamily="18" charset="0"/>
                <a:ea typeface="Avenir"/>
                <a:cs typeface="Avenir"/>
              </a:rPr>
              <a:t>giovani</a:t>
            </a:r>
            <a:r>
              <a:rPr lang="fr-FR" sz="2400" dirty="0">
                <a:latin typeface="Georgia" panose="02040502050405020303" pitchFamily="18" charset="0"/>
                <a:ea typeface="Avenir"/>
                <a:cs typeface="Avenir"/>
              </a:rPr>
              <a:t>  </a:t>
            </a:r>
          </a:p>
          <a:p>
            <a:pPr marL="0" indent="0" defTabSz="804672">
              <a:buClr>
                <a:schemeClr val="accent1"/>
              </a:buClr>
              <a:buSzTx/>
              <a:buNone/>
              <a:defRPr sz="1760">
                <a:latin typeface="Avenir"/>
                <a:ea typeface="Avenir"/>
                <a:cs typeface="Avenir"/>
                <a:sym typeface="Avenir Roman"/>
              </a:defRPr>
            </a:pPr>
            <a:r>
              <a:rPr lang="fr-FR" sz="2400" dirty="0">
                <a:latin typeface="Georgia" panose="02040502050405020303" pitchFamily="18" charset="0"/>
                <a:ea typeface="Avenir"/>
                <a:cs typeface="Avenir"/>
              </a:rPr>
              <a:t>e dal </a:t>
            </a:r>
            <a:r>
              <a:rPr lang="fr-FR" sz="2400" dirty="0" err="1">
                <a:latin typeface="Georgia" panose="02040502050405020303" pitchFamily="18" charset="0"/>
                <a:ea typeface="Avenir"/>
                <a:cs typeface="Avenir"/>
              </a:rPr>
              <a:t>sinodo</a:t>
            </a:r>
            <a:r>
              <a:rPr lang="fr-FR" sz="2400" dirty="0">
                <a:latin typeface="Georgia" panose="02040502050405020303" pitchFamily="18" charset="0"/>
                <a:ea typeface="Avenir"/>
                <a:cs typeface="Avenir"/>
              </a:rPr>
              <a:t> </a:t>
            </a:r>
            <a:r>
              <a:rPr lang="fr-FR" sz="2400" dirty="0" err="1">
                <a:latin typeface="Georgia" panose="02040502050405020303" pitchFamily="18" charset="0"/>
                <a:ea typeface="Avenir"/>
                <a:cs typeface="Avenir"/>
              </a:rPr>
              <a:t>sull’Amazzonia</a:t>
            </a:r>
            <a:endParaRPr lang="fr-FR" sz="2400" dirty="0">
              <a:latin typeface="Georgia" panose="02040502050405020303" pitchFamily="18" charset="0"/>
              <a:ea typeface="Avenir"/>
              <a:cs typeface="Avenir"/>
            </a:endParaRPr>
          </a:p>
          <a:p>
            <a:pPr marL="0" indent="0" defTabSz="804672">
              <a:buClr>
                <a:schemeClr val="accent1"/>
              </a:buClr>
              <a:buSzTx/>
              <a:buNone/>
              <a:defRPr sz="1760">
                <a:latin typeface="Avenir"/>
                <a:ea typeface="Avenir"/>
                <a:cs typeface="Avenir"/>
                <a:sym typeface="Avenir Roman"/>
              </a:defRPr>
            </a:pPr>
            <a:r>
              <a:rPr lang="fr-FR" sz="2400" dirty="0">
                <a:latin typeface="Georgia" panose="02040502050405020303" pitchFamily="18" charset="0"/>
                <a:ea typeface="Avenir"/>
                <a:cs typeface="Avenir"/>
              </a:rPr>
              <a:t>al </a:t>
            </a:r>
            <a:r>
              <a:rPr lang="fr-FR" sz="2400" dirty="0" err="1">
                <a:latin typeface="Georgia" panose="02040502050405020303" pitchFamily="18" charset="0"/>
                <a:ea typeface="Avenir"/>
                <a:cs typeface="Avenir"/>
              </a:rPr>
              <a:t>sinodo</a:t>
            </a:r>
            <a:r>
              <a:rPr lang="fr-FR" sz="2400" dirty="0">
                <a:latin typeface="Georgia" panose="02040502050405020303" pitchFamily="18" charset="0"/>
                <a:ea typeface="Avenir"/>
                <a:cs typeface="Avenir"/>
              </a:rPr>
              <a:t> </a:t>
            </a:r>
            <a:r>
              <a:rPr lang="fr-FR" sz="2400" dirty="0" err="1">
                <a:latin typeface="Georgia" panose="02040502050405020303" pitchFamily="18" charset="0"/>
                <a:ea typeface="Avenir"/>
                <a:cs typeface="Avenir"/>
              </a:rPr>
              <a:t>sulla</a:t>
            </a:r>
            <a:r>
              <a:rPr lang="fr-FR" sz="2400" dirty="0">
                <a:latin typeface="Georgia" panose="02040502050405020303" pitchFamily="18" charset="0"/>
                <a:ea typeface="Avenir"/>
                <a:cs typeface="Avenir"/>
              </a:rPr>
              <a:t> </a:t>
            </a:r>
            <a:r>
              <a:rPr lang="fr-FR" sz="2400" dirty="0" err="1">
                <a:latin typeface="Georgia" panose="02040502050405020303" pitchFamily="18" charset="0"/>
                <a:ea typeface="Avenir"/>
                <a:cs typeface="Avenir"/>
              </a:rPr>
              <a:t>sinodalità</a:t>
            </a:r>
            <a:endParaRPr lang="fr-FR" sz="2400" dirty="0">
              <a:latin typeface="Georgia" panose="02040502050405020303" pitchFamily="18" charset="0"/>
              <a:ea typeface="Avenir"/>
              <a:cs typeface="Avenir"/>
            </a:endParaRPr>
          </a:p>
        </p:txBody>
      </p:sp>
      <p:sp>
        <p:nvSpPr>
          <p:cNvPr id="273" name="Google Shape;128;p2"/>
          <p:cNvSpPr txBox="1">
            <a:spLocks noGrp="1"/>
          </p:cNvSpPr>
          <p:nvPr>
            <p:ph type="sldNum" sz="quarter" idx="2"/>
          </p:nvPr>
        </p:nvSpPr>
        <p:spPr>
          <a:xfrm>
            <a:off x="8823859" y="4685836"/>
            <a:ext cx="252041"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pic>
        <p:nvPicPr>
          <p:cNvPr id="274" name="Google Shape;129;p2" descr="Google Shape;129;p2"/>
          <p:cNvPicPr>
            <a:picLocks noChangeAspect="1"/>
          </p:cNvPicPr>
          <p:nvPr/>
        </p:nvPicPr>
        <p:blipFill>
          <a:blip r:embed="rId2"/>
          <a:stretch>
            <a:fillRect/>
          </a:stretch>
        </p:blipFill>
        <p:spPr>
          <a:xfrm>
            <a:off x="-178905" y="1458"/>
            <a:ext cx="6842235" cy="5142042"/>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Google Shape;263;p20" descr="Google Shape;263;p20"/>
          <p:cNvPicPr>
            <a:picLocks noChangeAspect="1"/>
          </p:cNvPicPr>
          <p:nvPr/>
        </p:nvPicPr>
        <p:blipFill>
          <a:blip r:embed="rId2"/>
          <a:stretch>
            <a:fillRect/>
          </a:stretch>
        </p:blipFill>
        <p:spPr>
          <a:xfrm>
            <a:off x="2354419" y="3462349"/>
            <a:ext cx="2084358" cy="1543877"/>
          </a:xfrm>
          <a:prstGeom prst="rect">
            <a:avLst/>
          </a:prstGeom>
          <a:ln>
            <a:noFill/>
          </a:ln>
          <a:effectLst>
            <a:outerShdw blurRad="190500" algn="tl" rotWithShape="0">
              <a:srgbClr val="000000">
                <a:alpha val="70000"/>
              </a:srgbClr>
            </a:outerShdw>
          </a:effectLst>
        </p:spPr>
      </p:pic>
      <p:pic>
        <p:nvPicPr>
          <p:cNvPr id="365" name="Google Shape;264;p20" descr="Google Shape;264;p20"/>
          <p:cNvPicPr>
            <a:picLocks noChangeAspect="1"/>
          </p:cNvPicPr>
          <p:nvPr/>
        </p:nvPicPr>
        <p:blipFill>
          <a:blip r:embed="rId3"/>
          <a:srcRect t="14000" b="4505"/>
          <a:stretch>
            <a:fillRect/>
          </a:stretch>
        </p:blipFill>
        <p:spPr>
          <a:xfrm>
            <a:off x="4572000" y="0"/>
            <a:ext cx="4585073" cy="2486749"/>
          </a:xfrm>
          <a:prstGeom prst="rect">
            <a:avLst/>
          </a:prstGeom>
          <a:ln>
            <a:noFill/>
          </a:ln>
          <a:effectLst>
            <a:outerShdw blurRad="190500" algn="tl" rotWithShape="0">
              <a:srgbClr val="000000">
                <a:alpha val="70000"/>
              </a:srgbClr>
            </a:outerShdw>
          </a:effectLst>
        </p:spPr>
      </p:pic>
      <p:pic>
        <p:nvPicPr>
          <p:cNvPr id="366" name="Google Shape;265;p20" descr="Google Shape;265;p20"/>
          <p:cNvPicPr>
            <a:picLocks noChangeAspect="1"/>
          </p:cNvPicPr>
          <p:nvPr/>
        </p:nvPicPr>
        <p:blipFill>
          <a:blip r:embed="rId4"/>
          <a:srcRect l="5736" r="5734"/>
          <a:stretch>
            <a:fillRect/>
          </a:stretch>
        </p:blipFill>
        <p:spPr>
          <a:xfrm>
            <a:off x="183725" y="3459924"/>
            <a:ext cx="2035918" cy="1548727"/>
          </a:xfrm>
          <a:prstGeom prst="rect">
            <a:avLst/>
          </a:prstGeom>
          <a:ln>
            <a:noFill/>
          </a:ln>
          <a:effectLst>
            <a:outerShdw blurRad="190500" algn="tl" rotWithShape="0">
              <a:srgbClr val="000000">
                <a:alpha val="70000"/>
              </a:srgbClr>
            </a:outerShdw>
          </a:effectLst>
        </p:spPr>
      </p:pic>
      <p:pic>
        <p:nvPicPr>
          <p:cNvPr id="367" name="Google Shape;266;p20" descr="Google Shape;266;p20"/>
          <p:cNvPicPr>
            <a:picLocks noChangeAspect="1"/>
          </p:cNvPicPr>
          <p:nvPr/>
        </p:nvPicPr>
        <p:blipFill>
          <a:blip r:embed="rId5"/>
          <a:srcRect t="9317" b="9308"/>
          <a:stretch>
            <a:fillRect/>
          </a:stretch>
        </p:blipFill>
        <p:spPr>
          <a:xfrm>
            <a:off x="4572000" y="2656750"/>
            <a:ext cx="4585073" cy="2486751"/>
          </a:xfrm>
          <a:prstGeom prst="rect">
            <a:avLst/>
          </a:prstGeom>
          <a:ln>
            <a:noFill/>
          </a:ln>
          <a:effectLst>
            <a:outerShdw blurRad="190500" algn="tl" rotWithShape="0">
              <a:srgbClr val="000000">
                <a:alpha val="70000"/>
              </a:srgbClr>
            </a:outerShdw>
          </a:effectLst>
        </p:spPr>
      </p:pic>
      <p:sp>
        <p:nvSpPr>
          <p:cNvPr id="368" name="Google Shape;267;p20"/>
          <p:cNvSpPr txBox="1">
            <a:spLocks noGrp="1"/>
          </p:cNvSpPr>
          <p:nvPr>
            <p:ph type="body" sz="half" idx="1"/>
          </p:nvPr>
        </p:nvSpPr>
        <p:spPr>
          <a:xfrm>
            <a:off x="183724" y="279159"/>
            <a:ext cx="4194302" cy="3098663"/>
          </a:xfrm>
          <a:prstGeom prst="rect">
            <a:avLst/>
          </a:prstGeom>
        </p:spPr>
        <p:txBody>
          <a:bodyPr anchor="ctr"/>
          <a:lstStyle/>
          <a:p>
            <a:pPr marL="0" indent="0" algn="ctr" defTabSz="877823">
              <a:buClr>
                <a:schemeClr val="accent1"/>
              </a:buClr>
              <a:buSzTx/>
              <a:buNone/>
              <a:defRPr sz="1440" u="sng">
                <a:latin typeface="Avenir"/>
                <a:ea typeface="Avenir"/>
                <a:cs typeface="Avenir"/>
                <a:sym typeface="Avenir Roman"/>
              </a:defRPr>
            </a:pPr>
            <a:r>
              <a:rPr lang="fr-FR" sz="1440" b="1" u="sng" dirty="0" err="1">
                <a:solidFill>
                  <a:srgbClr val="F28E00"/>
                </a:solidFill>
                <a:latin typeface="Georgia" panose="02040502050405020303" pitchFamily="18" charset="0"/>
                <a:ea typeface="Avenir"/>
                <a:cs typeface="Avenir"/>
              </a:rPr>
              <a:t>Idee</a:t>
            </a:r>
            <a:r>
              <a:rPr lang="fr-FR" sz="1440" b="1" u="sng" dirty="0">
                <a:solidFill>
                  <a:srgbClr val="F28E00"/>
                </a:solidFill>
                <a:latin typeface="Georgia" panose="02040502050405020303" pitchFamily="18" charset="0"/>
                <a:ea typeface="Avenir"/>
                <a:cs typeface="Avenir"/>
              </a:rPr>
              <a:t> </a:t>
            </a:r>
            <a:r>
              <a:rPr lang="fr-FR" sz="1440" b="1" u="sng" dirty="0" err="1">
                <a:solidFill>
                  <a:srgbClr val="F28E00"/>
                </a:solidFill>
                <a:latin typeface="Georgia" panose="02040502050405020303" pitchFamily="18" charset="0"/>
                <a:ea typeface="Avenir"/>
                <a:cs typeface="Avenir"/>
              </a:rPr>
              <a:t>chiave</a:t>
            </a:r>
            <a:r>
              <a:rPr lang="fr-FR" sz="1440" b="1" u="sng" dirty="0">
                <a:solidFill>
                  <a:srgbClr val="F28E00"/>
                </a:solidFill>
                <a:latin typeface="Georgia" panose="02040502050405020303" pitchFamily="18" charset="0"/>
                <a:ea typeface="Avenir"/>
                <a:cs typeface="Avenir"/>
              </a:rPr>
              <a:t> per </a:t>
            </a:r>
            <a:r>
              <a:rPr lang="fr-FR" sz="1440" b="1" u="sng" dirty="0" err="1">
                <a:solidFill>
                  <a:srgbClr val="F28E00"/>
                </a:solidFill>
                <a:latin typeface="Georgia" panose="02040502050405020303" pitchFamily="18" charset="0"/>
                <a:ea typeface="Avenir"/>
                <a:cs typeface="Avenir"/>
              </a:rPr>
              <a:t>una</a:t>
            </a:r>
            <a:r>
              <a:rPr lang="fr-FR" sz="1440" b="1" u="sng" dirty="0">
                <a:solidFill>
                  <a:srgbClr val="F28E00"/>
                </a:solidFill>
                <a:latin typeface="Georgia" panose="02040502050405020303" pitchFamily="18" charset="0"/>
                <a:ea typeface="Avenir"/>
                <a:cs typeface="Avenir"/>
              </a:rPr>
              <a:t> </a:t>
            </a:r>
            <a:r>
              <a:rPr lang="fr-FR" sz="1440" b="1" u="sng" dirty="0" err="1">
                <a:solidFill>
                  <a:srgbClr val="F28E00"/>
                </a:solidFill>
                <a:latin typeface="Georgia" panose="02040502050405020303" pitchFamily="18" charset="0"/>
                <a:ea typeface="Avenir"/>
                <a:cs typeface="Avenir"/>
              </a:rPr>
              <a:t>Chiesa</a:t>
            </a:r>
            <a:r>
              <a:rPr lang="fr-FR" sz="1440" b="1" u="sng" dirty="0">
                <a:solidFill>
                  <a:srgbClr val="F28E00"/>
                </a:solidFill>
                <a:latin typeface="Georgia" panose="02040502050405020303" pitchFamily="18" charset="0"/>
                <a:ea typeface="Avenir"/>
                <a:cs typeface="Avenir"/>
              </a:rPr>
              <a:t> </a:t>
            </a:r>
            <a:r>
              <a:rPr lang="fr-FR" sz="1440" b="1" u="sng" dirty="0" err="1">
                <a:solidFill>
                  <a:srgbClr val="F28E00"/>
                </a:solidFill>
                <a:latin typeface="Georgia" panose="02040502050405020303" pitchFamily="18" charset="0"/>
                <a:ea typeface="Avenir"/>
                <a:cs typeface="Avenir"/>
              </a:rPr>
              <a:t>sinodale</a:t>
            </a:r>
            <a:endParaRPr lang="fr-FR" sz="1440" b="1" u="sng" dirty="0">
              <a:solidFill>
                <a:srgbClr val="F28E00"/>
              </a:solidFill>
              <a:latin typeface="Georgia" panose="02040502050405020303" pitchFamily="18" charset="0"/>
              <a:ea typeface="Avenir"/>
              <a:cs typeface="Avenir"/>
            </a:endParaRPr>
          </a:p>
          <a:p>
            <a:pPr marL="0" indent="0" algn="ctr" defTabSz="877823">
              <a:buSzTx/>
              <a:buNone/>
              <a:defRPr sz="1440" u="sng">
                <a:latin typeface="Avenir"/>
                <a:ea typeface="Avenir"/>
                <a:cs typeface="Avenir"/>
                <a:sym typeface="Avenir Roman"/>
              </a:defRPr>
            </a:pPr>
            <a:endParaRPr lang="it-IT" sz="768" dirty="0">
              <a:latin typeface="Georgia" panose="02040502050405020303" pitchFamily="18" charset="0"/>
            </a:endParaRPr>
          </a:p>
          <a:p>
            <a:pPr marL="0" indent="0" algn="ctr" defTabSz="877823">
              <a:buSzTx/>
              <a:buNone/>
              <a:defRPr sz="1440" u="sng">
                <a:latin typeface="Avenir"/>
                <a:ea typeface="Avenir"/>
                <a:cs typeface="Avenir"/>
                <a:sym typeface="Avenir Roman"/>
              </a:defRPr>
            </a:pPr>
            <a:endParaRPr sz="768" dirty="0">
              <a:latin typeface="Georgia" panose="02040502050405020303" pitchFamily="18" charset="0"/>
            </a:endParaRPr>
          </a:p>
          <a:p>
            <a:pPr marL="164592" lvl="0" indent="-164592" defTabSz="877823">
              <a:buClr>
                <a:srgbClr val="000000"/>
              </a:buClr>
              <a:buSzPts val="1400"/>
              <a:defRPr sz="1440">
                <a:latin typeface="Avenir"/>
                <a:ea typeface="Avenir"/>
                <a:cs typeface="Avenir"/>
                <a:sym typeface="Avenir Roman"/>
              </a:defRPr>
            </a:pPr>
            <a:r>
              <a:rPr lang="fr-FR" sz="1440" dirty="0" err="1">
                <a:latin typeface="Georgia" panose="02040502050405020303" pitchFamily="18" charset="0"/>
                <a:ea typeface="Avenir"/>
                <a:cs typeface="Avenir"/>
              </a:rPr>
              <a:t>Ascoltarsi</a:t>
            </a:r>
            <a:r>
              <a:rPr lang="fr-FR" sz="1440" dirty="0">
                <a:latin typeface="Georgia" panose="02040502050405020303" pitchFamily="18" charset="0"/>
                <a:ea typeface="Avenir"/>
                <a:cs typeface="Avenir"/>
              </a:rPr>
              <a:t> </a:t>
            </a:r>
            <a:r>
              <a:rPr lang="fr-FR" sz="1440" dirty="0" err="1">
                <a:latin typeface="Georgia" panose="02040502050405020303" pitchFamily="18" charset="0"/>
                <a:ea typeface="Avenir"/>
                <a:cs typeface="Avenir"/>
              </a:rPr>
              <a:t>vicendevolmente</a:t>
            </a:r>
            <a:r>
              <a:rPr lang="fr-FR" sz="1440" dirty="0">
                <a:latin typeface="Georgia" panose="02040502050405020303" pitchFamily="18" charset="0"/>
                <a:ea typeface="Avenir"/>
                <a:cs typeface="Avenir"/>
              </a:rPr>
              <a:t> per </a:t>
            </a:r>
            <a:r>
              <a:rPr lang="fr-FR" sz="1440" dirty="0" err="1">
                <a:latin typeface="Georgia" panose="02040502050405020303" pitchFamily="18" charset="0"/>
                <a:ea typeface="Avenir"/>
                <a:cs typeface="Avenir"/>
              </a:rPr>
              <a:t>ascoltare</a:t>
            </a:r>
            <a:r>
              <a:rPr lang="fr-FR" sz="1440" dirty="0">
                <a:latin typeface="Georgia" panose="02040502050405020303" pitchFamily="18" charset="0"/>
                <a:ea typeface="Avenir"/>
                <a:cs typeface="Avenir"/>
              </a:rPr>
              <a:t> </a:t>
            </a:r>
            <a:r>
              <a:rPr lang="fr-FR" sz="1440" dirty="0" err="1">
                <a:latin typeface="Georgia" panose="02040502050405020303" pitchFamily="18" charset="0"/>
                <a:ea typeface="Avenir"/>
                <a:cs typeface="Avenir"/>
              </a:rPr>
              <a:t>lo</a:t>
            </a:r>
            <a:r>
              <a:rPr lang="fr-FR" sz="1440" dirty="0">
                <a:latin typeface="Georgia" panose="02040502050405020303" pitchFamily="18" charset="0"/>
                <a:ea typeface="Avenir"/>
                <a:cs typeface="Avenir"/>
              </a:rPr>
              <a:t> </a:t>
            </a:r>
            <a:r>
              <a:rPr lang="fr-FR" sz="1440" dirty="0" err="1">
                <a:latin typeface="Georgia" panose="02040502050405020303" pitchFamily="18" charset="0"/>
                <a:ea typeface="Avenir"/>
                <a:cs typeface="Avenir"/>
              </a:rPr>
              <a:t>Spirito</a:t>
            </a:r>
            <a:r>
              <a:rPr lang="fr-FR" sz="1440" dirty="0">
                <a:latin typeface="Georgia" panose="02040502050405020303" pitchFamily="18" charset="0"/>
                <a:ea typeface="Avenir"/>
                <a:cs typeface="Avenir"/>
              </a:rPr>
              <a:t> Santo</a:t>
            </a:r>
          </a:p>
          <a:p>
            <a:pPr marL="164592" lvl="0" indent="-164592" defTabSz="877823">
              <a:buClr>
                <a:srgbClr val="000000"/>
              </a:buClr>
              <a:buSzPts val="1400"/>
              <a:defRPr sz="1440">
                <a:latin typeface="Avenir"/>
                <a:ea typeface="Avenir"/>
                <a:cs typeface="Avenir"/>
                <a:sym typeface="Avenir Roman"/>
              </a:defRPr>
            </a:pPr>
            <a:r>
              <a:rPr lang="it-IT" sz="1440" dirty="0">
                <a:latin typeface="Georgia" panose="02040502050405020303" pitchFamily="18" charset="0"/>
                <a:ea typeface="Avenir"/>
                <a:cs typeface="Avenir"/>
              </a:rPr>
              <a:t>In un contesto spirituale, radicato nella liturgia, nella Parola di Dio e nella preghiera</a:t>
            </a:r>
          </a:p>
          <a:p>
            <a:pPr marL="164592" lvl="0" indent="-164592" defTabSz="877823">
              <a:buClr>
                <a:srgbClr val="000000"/>
              </a:buClr>
              <a:buSzPts val="1400"/>
              <a:defRPr sz="1440">
                <a:latin typeface="Avenir"/>
                <a:ea typeface="Avenir"/>
                <a:cs typeface="Avenir"/>
                <a:sym typeface="Avenir Roman"/>
              </a:defRPr>
            </a:pPr>
            <a:r>
              <a:rPr lang="it-IT" sz="1440" dirty="0">
                <a:latin typeface="Georgia" panose="02040502050405020303" pitchFamily="18" charset="0"/>
                <a:ea typeface="Avenir"/>
                <a:cs typeface="Avenir"/>
              </a:rPr>
              <a:t>Un’esperienza vissuta insieme, non solo un semplice questionario</a:t>
            </a:r>
            <a:endParaRPr lang="fr-FR" sz="1440" dirty="0">
              <a:latin typeface="Georgia" panose="02040502050405020303" pitchFamily="18" charset="0"/>
              <a:ea typeface="Avenir"/>
              <a:cs typeface="Avenir"/>
            </a:endParaRPr>
          </a:p>
          <a:p>
            <a:pPr marL="164592" lvl="0" indent="-164592" defTabSz="877823">
              <a:buClr>
                <a:srgbClr val="000000"/>
              </a:buClr>
              <a:buSzPts val="1400"/>
              <a:defRPr sz="1440">
                <a:latin typeface="Avenir"/>
                <a:ea typeface="Avenir"/>
                <a:cs typeface="Avenir"/>
                <a:sym typeface="Avenir Roman"/>
              </a:defRPr>
            </a:pPr>
            <a:r>
              <a:rPr lang="fr-FR" sz="1440" dirty="0">
                <a:latin typeface="Georgia" panose="02040502050405020303" pitchFamily="18" charset="0"/>
                <a:ea typeface="Avenir"/>
                <a:cs typeface="Avenir"/>
              </a:rPr>
              <a:t>Un </a:t>
            </a:r>
            <a:r>
              <a:rPr lang="fr-FR" sz="1440" dirty="0" err="1">
                <a:latin typeface="Georgia" panose="02040502050405020303" pitchFamily="18" charset="0"/>
                <a:ea typeface="Avenir"/>
                <a:cs typeface="Avenir"/>
              </a:rPr>
              <a:t>processo</a:t>
            </a:r>
            <a:r>
              <a:rPr lang="fr-FR" sz="1440" dirty="0">
                <a:latin typeface="Georgia" panose="02040502050405020303" pitchFamily="18" charset="0"/>
                <a:ea typeface="Avenir"/>
                <a:cs typeface="Avenir"/>
              </a:rPr>
              <a:t>, non solo un </a:t>
            </a:r>
            <a:r>
              <a:rPr lang="fr-FR" sz="1440" dirty="0" err="1">
                <a:latin typeface="Georgia" panose="02040502050405020303" pitchFamily="18" charset="0"/>
                <a:ea typeface="Avenir"/>
                <a:cs typeface="Avenir"/>
              </a:rPr>
              <a:t>avvenimento</a:t>
            </a:r>
            <a:endParaRPr lang="fr-FR" sz="1440" dirty="0">
              <a:latin typeface="Georgia" panose="02040502050405020303" pitchFamily="18" charset="0"/>
              <a:ea typeface="Avenir"/>
              <a:cs typeface="Avenir"/>
            </a:endParaRPr>
          </a:p>
          <a:p>
            <a:pPr marL="164592" lvl="0" indent="-164592" defTabSz="877823">
              <a:buClr>
                <a:srgbClr val="000000"/>
              </a:buClr>
              <a:buSzPts val="1400"/>
              <a:defRPr sz="1440">
                <a:latin typeface="Avenir"/>
                <a:ea typeface="Avenir"/>
                <a:cs typeface="Avenir"/>
                <a:sym typeface="Avenir Roman"/>
              </a:defRPr>
            </a:pPr>
            <a:r>
              <a:rPr lang="fr-FR" sz="1440" dirty="0" err="1">
                <a:latin typeface="Georgia" panose="02040502050405020303" pitchFamily="18" charset="0"/>
                <a:ea typeface="Avenir"/>
                <a:cs typeface="Avenir"/>
              </a:rPr>
              <a:t>Discernere</a:t>
            </a:r>
            <a:r>
              <a:rPr lang="fr-FR" sz="1440" dirty="0">
                <a:latin typeface="Georgia" panose="02040502050405020303" pitchFamily="18" charset="0"/>
                <a:ea typeface="Avenir"/>
                <a:cs typeface="Avenir"/>
              </a:rPr>
              <a:t> </a:t>
            </a:r>
            <a:r>
              <a:rPr lang="fr-FR" sz="1440" dirty="0" err="1">
                <a:latin typeface="Georgia" panose="02040502050405020303" pitchFamily="18" charset="0"/>
                <a:ea typeface="Avenir"/>
                <a:cs typeface="Avenir"/>
              </a:rPr>
              <a:t>insieme</a:t>
            </a:r>
            <a:r>
              <a:rPr lang="fr-FR" sz="1440" dirty="0">
                <a:latin typeface="Georgia" panose="02040502050405020303" pitchFamily="18" charset="0"/>
                <a:ea typeface="Avenir"/>
                <a:cs typeface="Avenir"/>
              </a:rPr>
              <a:t>, </a:t>
            </a:r>
            <a:r>
              <a:rPr lang="fr-FR" sz="1440" dirty="0" err="1">
                <a:latin typeface="Georgia" panose="02040502050405020303" pitchFamily="18" charset="0"/>
                <a:ea typeface="Avenir"/>
                <a:cs typeface="Avenir"/>
              </a:rPr>
              <a:t>affinché</a:t>
            </a:r>
            <a:r>
              <a:rPr lang="fr-FR" sz="1440" dirty="0">
                <a:latin typeface="Georgia" panose="02040502050405020303" pitchFamily="18" charset="0"/>
                <a:ea typeface="Avenir"/>
                <a:cs typeface="Avenir"/>
              </a:rPr>
              <a:t> le </a:t>
            </a:r>
            <a:r>
              <a:rPr lang="fr-FR" sz="1440" dirty="0" err="1">
                <a:latin typeface="Georgia" panose="02040502050405020303" pitchFamily="18" charset="0"/>
                <a:ea typeface="Avenir"/>
                <a:cs typeface="Avenir"/>
              </a:rPr>
              <a:t>decisioni</a:t>
            </a:r>
            <a:r>
              <a:rPr lang="fr-FR" sz="1440" dirty="0">
                <a:latin typeface="Georgia" panose="02040502050405020303" pitchFamily="18" charset="0"/>
                <a:ea typeface="Avenir"/>
                <a:cs typeface="Avenir"/>
              </a:rPr>
              <a:t> </a:t>
            </a:r>
            <a:r>
              <a:rPr lang="fr-FR" sz="1440" dirty="0" err="1">
                <a:latin typeface="Georgia" panose="02040502050405020303" pitchFamily="18" charset="0"/>
                <a:ea typeface="Avenir"/>
                <a:cs typeface="Avenir"/>
              </a:rPr>
              <a:t>siano</a:t>
            </a:r>
            <a:r>
              <a:rPr lang="fr-FR" sz="1440" dirty="0">
                <a:latin typeface="Georgia" panose="02040502050405020303" pitchFamily="18" charset="0"/>
                <a:ea typeface="Avenir"/>
                <a:cs typeface="Avenir"/>
              </a:rPr>
              <a:t> per il bene di tutti</a:t>
            </a:r>
          </a:p>
        </p:txBody>
      </p:sp>
      <p:sp>
        <p:nvSpPr>
          <p:cNvPr id="369" name="Google Shape;268;p20"/>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Google Shape;273;p21" descr="Google Shape;273;p21"/>
          <p:cNvPicPr>
            <a:picLocks noChangeAspect="1"/>
          </p:cNvPicPr>
          <p:nvPr/>
        </p:nvPicPr>
        <p:blipFill>
          <a:blip r:embed="rId2"/>
          <a:srcRect t="8151" b="8150"/>
          <a:stretch>
            <a:fillRect/>
          </a:stretch>
        </p:blipFill>
        <p:spPr>
          <a:xfrm>
            <a:off x="-76251" y="0"/>
            <a:ext cx="9220252" cy="5143502"/>
          </a:xfrm>
          <a:prstGeom prst="rect">
            <a:avLst/>
          </a:prstGeom>
          <a:ln w="12700">
            <a:miter lim="400000"/>
          </a:ln>
        </p:spPr>
      </p:pic>
      <p:sp>
        <p:nvSpPr>
          <p:cNvPr id="372" name="Google Shape;274;p21"/>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Google Shape;279;p22"/>
          <p:cNvSpPr txBox="1">
            <a:spLocks noGrp="1"/>
          </p:cNvSpPr>
          <p:nvPr>
            <p:ph type="body" sz="half" idx="1"/>
          </p:nvPr>
        </p:nvSpPr>
        <p:spPr>
          <a:xfrm>
            <a:off x="4805916" y="1567696"/>
            <a:ext cx="4142433" cy="3131149"/>
          </a:xfrm>
          <a:prstGeom prst="rect">
            <a:avLst/>
          </a:prstGeom>
        </p:spPr>
        <p:txBody>
          <a:bodyPr anchor="ctr"/>
          <a:lstStyle/>
          <a:p>
            <a:pPr marL="342900" lvl="0" indent="-342900" defTabSz="795527">
              <a:buClr>
                <a:srgbClr val="000000"/>
              </a:buClr>
              <a:buSzPts val="1100"/>
              <a:buFont typeface="Helvetica Neue"/>
              <a:buAutoNum type="arabicPeriod"/>
            </a:pPr>
            <a:r>
              <a:rPr lang="fr-CA" sz="1218" dirty="0">
                <a:solidFill>
                  <a:srgbClr val="000000"/>
                </a:solidFill>
                <a:latin typeface="Georgia" panose="02040502050405020303" pitchFamily="18" charset="0"/>
                <a:ea typeface="Avenir"/>
                <a:cs typeface="Avenir"/>
              </a:rPr>
              <a:t>La </a:t>
            </a:r>
            <a:r>
              <a:rPr lang="fr-CA" sz="1218" dirty="0" err="1">
                <a:solidFill>
                  <a:srgbClr val="000000"/>
                </a:solidFill>
                <a:latin typeface="Georgia" panose="02040502050405020303" pitchFamily="18" charset="0"/>
                <a:ea typeface="Avenir"/>
                <a:cs typeface="Avenir"/>
              </a:rPr>
              <a:t>tragedia</a:t>
            </a:r>
            <a:r>
              <a:rPr lang="fr-CA" sz="1218" dirty="0">
                <a:solidFill>
                  <a:srgbClr val="000000"/>
                </a:solidFill>
                <a:latin typeface="Georgia" panose="02040502050405020303" pitchFamily="18" charset="0"/>
                <a:ea typeface="Avenir"/>
                <a:cs typeface="Avenir"/>
              </a:rPr>
              <a:t> globale </a:t>
            </a:r>
            <a:r>
              <a:rPr lang="fr-CA" sz="1218" dirty="0" err="1">
                <a:solidFill>
                  <a:srgbClr val="000000"/>
                </a:solidFill>
                <a:latin typeface="Georgia" panose="02040502050405020303" pitchFamily="18" charset="0"/>
                <a:ea typeface="Avenir"/>
                <a:cs typeface="Avenir"/>
              </a:rPr>
              <a:t>della</a:t>
            </a:r>
            <a:r>
              <a:rPr lang="fr-CA" sz="1218" dirty="0">
                <a:solidFill>
                  <a:srgbClr val="000000"/>
                </a:solidFill>
                <a:latin typeface="Georgia" panose="02040502050405020303" pitchFamily="18" charset="0"/>
                <a:ea typeface="Avenir"/>
                <a:cs typeface="Avenir"/>
              </a:rPr>
              <a:t> </a:t>
            </a:r>
            <a:r>
              <a:rPr lang="fr-CA" sz="1218" dirty="0" err="1">
                <a:solidFill>
                  <a:srgbClr val="000000"/>
                </a:solidFill>
                <a:latin typeface="Georgia" panose="02040502050405020303" pitchFamily="18" charset="0"/>
                <a:ea typeface="Avenir"/>
                <a:cs typeface="Avenir"/>
              </a:rPr>
              <a:t>pandemia</a:t>
            </a:r>
            <a:r>
              <a:rPr lang="fr-CA" sz="1218" dirty="0">
                <a:solidFill>
                  <a:srgbClr val="000000"/>
                </a:solidFill>
                <a:latin typeface="Georgia" panose="02040502050405020303" pitchFamily="18" charset="0"/>
                <a:ea typeface="Avenir"/>
                <a:cs typeface="Avenir"/>
              </a:rPr>
              <a:t> di Covid-19</a:t>
            </a:r>
          </a:p>
          <a:p>
            <a:pPr marL="342900" lvl="0" indent="-342900" defTabSz="795527">
              <a:buClr>
                <a:srgbClr val="000000"/>
              </a:buClr>
              <a:buSzPts val="1100"/>
              <a:buFont typeface="+mj-lt"/>
              <a:buAutoNum type="arabicPeriod"/>
            </a:pPr>
            <a:endParaRPr lang="fr-CA" sz="1218" dirty="0">
              <a:solidFill>
                <a:srgbClr val="000000"/>
              </a:solidFill>
              <a:latin typeface="Georgia" panose="02040502050405020303" pitchFamily="18" charset="0"/>
              <a:ea typeface="Avenir"/>
              <a:cs typeface="Avenir"/>
            </a:endParaRPr>
          </a:p>
          <a:p>
            <a:pPr marL="342900" lvl="0" indent="-342900" defTabSz="795527">
              <a:buClr>
                <a:srgbClr val="000000"/>
              </a:buClr>
              <a:buSzPts val="1100"/>
              <a:buFont typeface="Helvetica Neue"/>
              <a:buAutoNum type="arabicPeriod"/>
            </a:pPr>
            <a:r>
              <a:rPr lang="fr-CA" sz="1218" dirty="0">
                <a:solidFill>
                  <a:srgbClr val="000000"/>
                </a:solidFill>
                <a:latin typeface="Georgia" panose="02040502050405020303" pitchFamily="18" charset="0"/>
                <a:ea typeface="Avenir"/>
                <a:cs typeface="Avenir"/>
              </a:rPr>
              <a:t>Le </a:t>
            </a:r>
            <a:r>
              <a:rPr lang="fr-CA" sz="1218" dirty="0" err="1">
                <a:solidFill>
                  <a:srgbClr val="000000"/>
                </a:solidFill>
                <a:latin typeface="Georgia" panose="02040502050405020303" pitchFamily="18" charset="0"/>
                <a:ea typeface="Avenir"/>
                <a:cs typeface="Avenir"/>
              </a:rPr>
              <a:t>disuguaglianze</a:t>
            </a:r>
            <a:r>
              <a:rPr lang="fr-CA" sz="1218" dirty="0">
                <a:solidFill>
                  <a:srgbClr val="000000"/>
                </a:solidFill>
                <a:latin typeface="Georgia" panose="02040502050405020303" pitchFamily="18" charset="0"/>
                <a:ea typeface="Avenir"/>
                <a:cs typeface="Avenir"/>
              </a:rPr>
              <a:t> e le </a:t>
            </a:r>
            <a:r>
              <a:rPr lang="fr-CA" sz="1218" dirty="0" err="1">
                <a:solidFill>
                  <a:srgbClr val="000000"/>
                </a:solidFill>
                <a:latin typeface="Georgia" panose="02040502050405020303" pitchFamily="18" charset="0"/>
                <a:ea typeface="Avenir"/>
                <a:cs typeface="Avenir"/>
              </a:rPr>
              <a:t>ingiustizie</a:t>
            </a:r>
            <a:r>
              <a:rPr lang="fr-CA" sz="1218" dirty="0">
                <a:solidFill>
                  <a:srgbClr val="000000"/>
                </a:solidFill>
                <a:latin typeface="Georgia" panose="02040502050405020303" pitchFamily="18" charset="0"/>
                <a:ea typeface="Avenir"/>
                <a:cs typeface="Avenir"/>
              </a:rPr>
              <a:t>: </a:t>
            </a:r>
            <a:r>
              <a:rPr lang="fr-CA" sz="1218" dirty="0" err="1">
                <a:solidFill>
                  <a:srgbClr val="000000"/>
                </a:solidFill>
                <a:latin typeface="Georgia" panose="02040502050405020303" pitchFamily="18" charset="0"/>
                <a:ea typeface="Avenir"/>
                <a:cs typeface="Avenir"/>
              </a:rPr>
              <a:t>massificazione</a:t>
            </a:r>
            <a:r>
              <a:rPr lang="fr-CA" sz="1218" dirty="0">
                <a:solidFill>
                  <a:srgbClr val="000000"/>
                </a:solidFill>
                <a:latin typeface="Georgia" panose="02040502050405020303" pitchFamily="18" charset="0"/>
                <a:ea typeface="Avenir"/>
                <a:cs typeface="Avenir"/>
              </a:rPr>
              <a:t>, </a:t>
            </a:r>
            <a:r>
              <a:rPr lang="fr-CA" sz="1218" dirty="0" err="1">
                <a:solidFill>
                  <a:srgbClr val="000000"/>
                </a:solidFill>
                <a:latin typeface="Georgia" panose="02040502050405020303" pitchFamily="18" charset="0"/>
                <a:ea typeface="Avenir"/>
                <a:cs typeface="Avenir"/>
              </a:rPr>
              <a:t>frammentazione</a:t>
            </a:r>
            <a:r>
              <a:rPr lang="fr-CA" sz="1218" dirty="0">
                <a:solidFill>
                  <a:srgbClr val="000000"/>
                </a:solidFill>
                <a:latin typeface="Georgia" panose="02040502050405020303" pitchFamily="18" charset="0"/>
                <a:ea typeface="Avenir"/>
                <a:cs typeface="Avenir"/>
              </a:rPr>
              <a:t>, la </a:t>
            </a:r>
            <a:r>
              <a:rPr lang="fr-CA" sz="1218" dirty="0" err="1">
                <a:solidFill>
                  <a:srgbClr val="000000"/>
                </a:solidFill>
                <a:latin typeface="Georgia" panose="02040502050405020303" pitchFamily="18" charset="0"/>
                <a:ea typeface="Avenir"/>
                <a:cs typeface="Avenir"/>
              </a:rPr>
              <a:t>condizione</a:t>
            </a:r>
            <a:r>
              <a:rPr lang="fr-CA" sz="1218" dirty="0">
                <a:solidFill>
                  <a:srgbClr val="000000"/>
                </a:solidFill>
                <a:latin typeface="Georgia" panose="02040502050405020303" pitchFamily="18" charset="0"/>
                <a:ea typeface="Avenir"/>
                <a:cs typeface="Avenir"/>
              </a:rPr>
              <a:t> dei </a:t>
            </a:r>
            <a:r>
              <a:rPr lang="fr-CA" sz="1218" dirty="0" err="1">
                <a:solidFill>
                  <a:srgbClr val="000000"/>
                </a:solidFill>
                <a:latin typeface="Georgia" panose="02040502050405020303" pitchFamily="18" charset="0"/>
                <a:ea typeface="Avenir"/>
                <a:cs typeface="Avenir"/>
              </a:rPr>
              <a:t>migranti</a:t>
            </a:r>
            <a:r>
              <a:rPr lang="fr-CA" sz="1218" dirty="0">
                <a:solidFill>
                  <a:srgbClr val="000000"/>
                </a:solidFill>
                <a:latin typeface="Georgia" panose="02040502050405020303" pitchFamily="18" charset="0"/>
                <a:ea typeface="Avenir"/>
                <a:cs typeface="Avenir"/>
              </a:rPr>
              <a:t>, le </a:t>
            </a:r>
            <a:r>
              <a:rPr lang="fr-CA" sz="1218" dirty="0" err="1">
                <a:solidFill>
                  <a:srgbClr val="000000"/>
                </a:solidFill>
                <a:latin typeface="Georgia" panose="02040502050405020303" pitchFamily="18" charset="0"/>
                <a:ea typeface="Avenir"/>
                <a:cs typeface="Avenir"/>
              </a:rPr>
              <a:t>divisioni</a:t>
            </a:r>
            <a:r>
              <a:rPr lang="fr-CA" sz="1218" dirty="0">
                <a:solidFill>
                  <a:srgbClr val="000000"/>
                </a:solidFill>
                <a:latin typeface="Georgia" panose="02040502050405020303" pitchFamily="18" charset="0"/>
                <a:ea typeface="Avenir"/>
                <a:cs typeface="Avenir"/>
              </a:rPr>
              <a:t> </a:t>
            </a:r>
            <a:r>
              <a:rPr lang="fr-CA" sz="1218" dirty="0" err="1">
                <a:solidFill>
                  <a:srgbClr val="000000"/>
                </a:solidFill>
                <a:latin typeface="Georgia" panose="02040502050405020303" pitchFamily="18" charset="0"/>
                <a:ea typeface="Avenir"/>
                <a:cs typeface="Avenir"/>
              </a:rPr>
              <a:t>al’interno</a:t>
            </a:r>
            <a:r>
              <a:rPr lang="fr-CA" sz="1218" dirty="0">
                <a:solidFill>
                  <a:srgbClr val="000000"/>
                </a:solidFill>
                <a:latin typeface="Georgia" panose="02040502050405020303" pitchFamily="18" charset="0"/>
                <a:ea typeface="Avenir"/>
                <a:cs typeface="Avenir"/>
              </a:rPr>
              <a:t> </a:t>
            </a:r>
            <a:r>
              <a:rPr lang="fr-CA" sz="1218" dirty="0" err="1">
                <a:solidFill>
                  <a:srgbClr val="000000"/>
                </a:solidFill>
                <a:latin typeface="Georgia" panose="02040502050405020303" pitchFamily="18" charset="0"/>
                <a:ea typeface="Avenir"/>
                <a:cs typeface="Avenir"/>
              </a:rPr>
              <a:t>dell’unica</a:t>
            </a:r>
            <a:r>
              <a:rPr lang="fr-CA" sz="1218" dirty="0">
                <a:solidFill>
                  <a:srgbClr val="000000"/>
                </a:solidFill>
                <a:latin typeface="Georgia" panose="02040502050405020303" pitchFamily="18" charset="0"/>
                <a:ea typeface="Avenir"/>
                <a:cs typeface="Avenir"/>
              </a:rPr>
              <a:t> </a:t>
            </a:r>
            <a:r>
              <a:rPr lang="fr-CA" sz="1218" dirty="0" err="1">
                <a:solidFill>
                  <a:srgbClr val="000000"/>
                </a:solidFill>
                <a:latin typeface="Georgia" panose="02040502050405020303" pitchFamily="18" charset="0"/>
                <a:ea typeface="Avenir"/>
                <a:cs typeface="Avenir"/>
              </a:rPr>
              <a:t>famiglia</a:t>
            </a:r>
            <a:r>
              <a:rPr lang="fr-CA" sz="1218" dirty="0">
                <a:solidFill>
                  <a:srgbClr val="000000"/>
                </a:solidFill>
                <a:latin typeface="Georgia" panose="02040502050405020303" pitchFamily="18" charset="0"/>
                <a:ea typeface="Avenir"/>
                <a:cs typeface="Avenir"/>
              </a:rPr>
              <a:t> </a:t>
            </a:r>
            <a:r>
              <a:rPr lang="fr-CA" sz="1218" dirty="0" err="1">
                <a:solidFill>
                  <a:srgbClr val="000000"/>
                </a:solidFill>
                <a:latin typeface="Georgia" panose="02040502050405020303" pitchFamily="18" charset="0"/>
                <a:ea typeface="Avenir"/>
                <a:cs typeface="Avenir"/>
              </a:rPr>
              <a:t>umana</a:t>
            </a:r>
            <a:endParaRPr lang="fr-CA" sz="1218" dirty="0">
              <a:solidFill>
                <a:srgbClr val="000000"/>
              </a:solidFill>
              <a:latin typeface="Georgia" panose="02040502050405020303" pitchFamily="18" charset="0"/>
              <a:ea typeface="Avenir"/>
              <a:cs typeface="Avenir"/>
            </a:endParaRPr>
          </a:p>
          <a:p>
            <a:pPr marL="342900" lvl="0" indent="-342900" defTabSz="795527">
              <a:buClr>
                <a:srgbClr val="000000"/>
              </a:buClr>
              <a:buSzPts val="1100"/>
              <a:buFont typeface="+mj-lt"/>
              <a:buAutoNum type="arabicPeriod"/>
            </a:pPr>
            <a:endParaRPr lang="fr-FR" sz="1218" dirty="0">
              <a:solidFill>
                <a:srgbClr val="000000"/>
              </a:solidFill>
              <a:latin typeface="Georgia" panose="02040502050405020303" pitchFamily="18" charset="0"/>
              <a:ea typeface="Avenir"/>
              <a:cs typeface="Avenir"/>
            </a:endParaRPr>
          </a:p>
          <a:p>
            <a:pPr marL="342900" lvl="0" indent="-342900" defTabSz="795527">
              <a:buClr>
                <a:srgbClr val="000000"/>
              </a:buClr>
              <a:buSzPts val="1100"/>
              <a:buFont typeface="Helvetica Neue"/>
              <a:buAutoNum type="arabicPeriod"/>
            </a:pPr>
            <a:r>
              <a:rPr lang="fr-FR" sz="1218" dirty="0">
                <a:solidFill>
                  <a:srgbClr val="000000"/>
                </a:solidFill>
                <a:latin typeface="Georgia" panose="02040502050405020303" pitchFamily="18" charset="0"/>
                <a:ea typeface="Avenir"/>
                <a:cs typeface="Avenir"/>
              </a:rPr>
              <a:t>Il </a:t>
            </a:r>
            <a:r>
              <a:rPr lang="fr-FR" sz="1218" dirty="0" err="1">
                <a:solidFill>
                  <a:srgbClr val="000000"/>
                </a:solidFill>
                <a:latin typeface="Georgia" panose="02040502050405020303" pitchFamily="18" charset="0"/>
                <a:ea typeface="Avenir"/>
                <a:cs typeface="Avenir"/>
              </a:rPr>
              <a:t>grido</a:t>
            </a:r>
            <a:r>
              <a:rPr lang="fr-FR" sz="1218" dirty="0">
                <a:solidFill>
                  <a:srgbClr val="000000"/>
                </a:solidFill>
                <a:latin typeface="Georgia" panose="02040502050405020303" pitchFamily="18" charset="0"/>
                <a:ea typeface="Avenir"/>
                <a:cs typeface="Avenir"/>
              </a:rPr>
              <a:t> dei </a:t>
            </a:r>
            <a:r>
              <a:rPr lang="fr-FR" sz="1218" dirty="0" err="1">
                <a:solidFill>
                  <a:srgbClr val="000000"/>
                </a:solidFill>
                <a:latin typeface="Georgia" panose="02040502050405020303" pitchFamily="18" charset="0"/>
                <a:ea typeface="Avenir"/>
                <a:cs typeface="Avenir"/>
              </a:rPr>
              <a:t>poveri</a:t>
            </a:r>
            <a:r>
              <a:rPr lang="fr-FR" sz="1218" dirty="0">
                <a:solidFill>
                  <a:srgbClr val="000000"/>
                </a:solidFill>
                <a:latin typeface="Georgia" panose="02040502050405020303" pitchFamily="18" charset="0"/>
                <a:ea typeface="Avenir"/>
                <a:cs typeface="Avenir"/>
              </a:rPr>
              <a:t> e il </a:t>
            </a:r>
            <a:r>
              <a:rPr lang="fr-FR" sz="1218" dirty="0" err="1">
                <a:solidFill>
                  <a:srgbClr val="000000"/>
                </a:solidFill>
                <a:latin typeface="Georgia" panose="02040502050405020303" pitchFamily="18" charset="0"/>
                <a:ea typeface="Avenir"/>
                <a:cs typeface="Avenir"/>
              </a:rPr>
              <a:t>grido</a:t>
            </a:r>
            <a:r>
              <a:rPr lang="fr-FR" sz="1218" dirty="0">
                <a:solidFill>
                  <a:srgbClr val="000000"/>
                </a:solidFill>
                <a:latin typeface="Georgia" panose="02040502050405020303" pitchFamily="18" charset="0"/>
                <a:ea typeface="Avenir"/>
                <a:cs typeface="Avenir"/>
              </a:rPr>
              <a:t> </a:t>
            </a:r>
            <a:r>
              <a:rPr lang="fr-FR" sz="1218" dirty="0" err="1">
                <a:solidFill>
                  <a:srgbClr val="000000"/>
                </a:solidFill>
                <a:latin typeface="Georgia" panose="02040502050405020303" pitchFamily="18" charset="0"/>
                <a:ea typeface="Avenir"/>
                <a:cs typeface="Avenir"/>
              </a:rPr>
              <a:t>della</a:t>
            </a:r>
            <a:r>
              <a:rPr lang="fr-FR" sz="1218" dirty="0">
                <a:solidFill>
                  <a:srgbClr val="000000"/>
                </a:solidFill>
                <a:latin typeface="Georgia" panose="02040502050405020303" pitchFamily="18" charset="0"/>
                <a:ea typeface="Avenir"/>
                <a:cs typeface="Avenir"/>
              </a:rPr>
              <a:t> terra</a:t>
            </a:r>
          </a:p>
          <a:p>
            <a:pPr marL="0" indent="0" defTabSz="795527">
              <a:buClr>
                <a:srgbClr val="000000"/>
              </a:buClr>
              <a:buSzPts val="1200"/>
              <a:defRPr sz="1218">
                <a:solidFill>
                  <a:srgbClr val="000000"/>
                </a:solidFill>
                <a:latin typeface="Avenir"/>
                <a:ea typeface="Avenir"/>
                <a:cs typeface="Avenir"/>
                <a:sym typeface="Avenir Roman"/>
              </a:defRPr>
            </a:pPr>
            <a:endParaRPr lang="it-IT" sz="1044" dirty="0">
              <a:latin typeface="Georgia" panose="02040502050405020303" pitchFamily="18" charset="0"/>
              <a:sym typeface="Helvetica Neue"/>
            </a:endParaRPr>
          </a:p>
          <a:p>
            <a:pPr marL="0" lvl="0" indent="0" defTabSz="795527">
              <a:buClr>
                <a:srgbClr val="000000"/>
              </a:buClr>
              <a:buSzPts val="1200"/>
              <a:defRPr sz="1218">
                <a:solidFill>
                  <a:srgbClr val="000000"/>
                </a:solidFill>
                <a:latin typeface="Avenir"/>
                <a:ea typeface="Avenir"/>
                <a:cs typeface="Avenir"/>
                <a:sym typeface="Avenir Roman"/>
              </a:defRPr>
            </a:pPr>
            <a:r>
              <a:rPr lang="fr-FR" sz="1218" i="1" dirty="0" err="1">
                <a:solidFill>
                  <a:srgbClr val="000000"/>
                </a:solidFill>
                <a:latin typeface="Georgia" panose="02040502050405020303" pitchFamily="18" charset="0"/>
                <a:ea typeface="Avenir"/>
                <a:cs typeface="Avenir"/>
              </a:rPr>
              <a:t>Siamo</a:t>
            </a:r>
            <a:r>
              <a:rPr lang="fr-FR" sz="1218" i="1" dirty="0">
                <a:solidFill>
                  <a:srgbClr val="000000"/>
                </a:solidFill>
                <a:latin typeface="Georgia" panose="02040502050405020303" pitchFamily="18" charset="0"/>
                <a:ea typeface="Avenir"/>
                <a:cs typeface="Avenir"/>
              </a:rPr>
              <a:t> tutti </a:t>
            </a:r>
            <a:r>
              <a:rPr lang="fr-FR" sz="1218" i="1" dirty="0" err="1">
                <a:solidFill>
                  <a:srgbClr val="000000"/>
                </a:solidFill>
                <a:latin typeface="Georgia" panose="02040502050405020303" pitchFamily="18" charset="0"/>
                <a:ea typeface="Avenir"/>
                <a:cs typeface="Avenir"/>
              </a:rPr>
              <a:t>nella</a:t>
            </a:r>
            <a:r>
              <a:rPr lang="fr-FR" sz="1218" i="1" dirty="0">
                <a:solidFill>
                  <a:srgbClr val="000000"/>
                </a:solidFill>
                <a:latin typeface="Georgia" panose="02040502050405020303" pitchFamily="18" charset="0"/>
                <a:ea typeface="Avenir"/>
                <a:cs typeface="Avenir"/>
              </a:rPr>
              <a:t> </a:t>
            </a:r>
            <a:r>
              <a:rPr lang="fr-FR" sz="1218" i="1" dirty="0" err="1">
                <a:solidFill>
                  <a:srgbClr val="000000"/>
                </a:solidFill>
                <a:latin typeface="Georgia" panose="02040502050405020303" pitchFamily="18" charset="0"/>
                <a:ea typeface="Avenir"/>
                <a:cs typeface="Avenir"/>
              </a:rPr>
              <a:t>stessa</a:t>
            </a:r>
            <a:r>
              <a:rPr lang="fr-FR" sz="1218" i="1" dirty="0">
                <a:solidFill>
                  <a:srgbClr val="000000"/>
                </a:solidFill>
                <a:latin typeface="Georgia" panose="02040502050405020303" pitchFamily="18" charset="0"/>
                <a:ea typeface="Avenir"/>
                <a:cs typeface="Avenir"/>
              </a:rPr>
              <a:t> barca… L’</a:t>
            </a:r>
            <a:r>
              <a:rPr lang="fr-FR" sz="1218" i="1" dirty="0" err="1">
                <a:solidFill>
                  <a:srgbClr val="000000"/>
                </a:solidFill>
                <a:latin typeface="Georgia" panose="02040502050405020303" pitchFamily="18" charset="0"/>
                <a:ea typeface="Avenir"/>
                <a:cs typeface="Avenir"/>
              </a:rPr>
              <a:t>unica</a:t>
            </a:r>
            <a:r>
              <a:rPr lang="fr-FR" sz="1218" i="1" dirty="0">
                <a:solidFill>
                  <a:srgbClr val="000000"/>
                </a:solidFill>
                <a:latin typeface="Georgia" panose="02040502050405020303" pitchFamily="18" charset="0"/>
                <a:ea typeface="Avenir"/>
                <a:cs typeface="Avenir"/>
              </a:rPr>
              <a:t> </a:t>
            </a:r>
            <a:r>
              <a:rPr lang="fr-FR" sz="1218" i="1" dirty="0" err="1">
                <a:solidFill>
                  <a:srgbClr val="000000"/>
                </a:solidFill>
                <a:latin typeface="Georgia" panose="02040502050405020303" pitchFamily="18" charset="0"/>
                <a:ea typeface="Avenir"/>
                <a:cs typeface="Avenir"/>
              </a:rPr>
              <a:t>famiglia</a:t>
            </a:r>
            <a:r>
              <a:rPr lang="fr-FR" sz="1218" i="1" dirty="0">
                <a:solidFill>
                  <a:srgbClr val="000000"/>
                </a:solidFill>
                <a:latin typeface="Georgia" panose="02040502050405020303" pitchFamily="18" charset="0"/>
                <a:ea typeface="Avenir"/>
                <a:cs typeface="Avenir"/>
              </a:rPr>
              <a:t> </a:t>
            </a:r>
            <a:r>
              <a:rPr lang="fr-FR" sz="1218" i="1" dirty="0" err="1">
                <a:solidFill>
                  <a:srgbClr val="000000"/>
                </a:solidFill>
                <a:latin typeface="Georgia" panose="02040502050405020303" pitchFamily="18" charset="0"/>
                <a:ea typeface="Avenir"/>
                <a:cs typeface="Avenir"/>
              </a:rPr>
              <a:t>umana</a:t>
            </a:r>
            <a:r>
              <a:rPr lang="fr-FR" sz="1218" i="1" dirty="0">
                <a:solidFill>
                  <a:srgbClr val="000000"/>
                </a:solidFill>
                <a:latin typeface="Georgia" panose="02040502050405020303" pitchFamily="18" charset="0"/>
                <a:ea typeface="Avenir"/>
                <a:cs typeface="Avenir"/>
              </a:rPr>
              <a:t> </a:t>
            </a:r>
            <a:r>
              <a:rPr lang="fr-FR" sz="1218" i="1" dirty="0" err="1">
                <a:solidFill>
                  <a:srgbClr val="000000"/>
                </a:solidFill>
                <a:latin typeface="Georgia" panose="02040502050405020303" pitchFamily="18" charset="0"/>
                <a:ea typeface="Avenir"/>
                <a:cs typeface="Avenir"/>
              </a:rPr>
              <a:t>nella</a:t>
            </a:r>
            <a:r>
              <a:rPr lang="fr-FR" sz="1218" i="1" dirty="0">
                <a:solidFill>
                  <a:srgbClr val="000000"/>
                </a:solidFill>
                <a:latin typeface="Georgia" panose="02040502050405020303" pitchFamily="18" charset="0"/>
                <a:ea typeface="Avenir"/>
                <a:cs typeface="Avenir"/>
              </a:rPr>
              <a:t> </a:t>
            </a:r>
            <a:r>
              <a:rPr lang="fr-FR" sz="1218" i="1" dirty="0" err="1">
                <a:solidFill>
                  <a:srgbClr val="000000"/>
                </a:solidFill>
                <a:latin typeface="Georgia" panose="02040502050405020303" pitchFamily="18" charset="0"/>
                <a:ea typeface="Avenir"/>
                <a:cs typeface="Avenir"/>
              </a:rPr>
              <a:t>nostra</a:t>
            </a:r>
            <a:r>
              <a:rPr lang="fr-FR" sz="1218" i="1" dirty="0">
                <a:solidFill>
                  <a:srgbClr val="000000"/>
                </a:solidFill>
                <a:latin typeface="Georgia" panose="02040502050405020303" pitchFamily="18" charset="0"/>
                <a:ea typeface="Avenir"/>
                <a:cs typeface="Avenir"/>
              </a:rPr>
              <a:t> casa </a:t>
            </a:r>
            <a:r>
              <a:rPr lang="fr-FR" sz="1218" i="1" dirty="0" err="1">
                <a:solidFill>
                  <a:srgbClr val="000000"/>
                </a:solidFill>
                <a:latin typeface="Georgia" panose="02040502050405020303" pitchFamily="18" charset="0"/>
                <a:ea typeface="Avenir"/>
                <a:cs typeface="Avenir"/>
              </a:rPr>
              <a:t>comune</a:t>
            </a:r>
            <a:r>
              <a:rPr lang="fr-FR" sz="1218" i="1" dirty="0">
                <a:solidFill>
                  <a:srgbClr val="000000"/>
                </a:solidFill>
                <a:latin typeface="Georgia" panose="02040502050405020303" pitchFamily="18" charset="0"/>
                <a:ea typeface="Avenir"/>
                <a:cs typeface="Avenir"/>
              </a:rPr>
              <a:t>.</a:t>
            </a:r>
          </a:p>
          <a:p>
            <a:pPr marL="0" indent="0" algn="r" defTabSz="795527">
              <a:defRPr sz="1218">
                <a:solidFill>
                  <a:srgbClr val="000000"/>
                </a:solidFill>
                <a:latin typeface="Avenir"/>
                <a:ea typeface="Avenir"/>
                <a:cs typeface="Avenir"/>
                <a:sym typeface="Avenir Roman"/>
              </a:defRPr>
            </a:pPr>
            <a:r>
              <a:rPr dirty="0">
                <a:latin typeface="Georgia" panose="02040502050405020303" pitchFamily="18" charset="0"/>
              </a:rPr>
              <a:t>	</a:t>
            </a:r>
            <a:r>
              <a:rPr dirty="0" err="1">
                <a:solidFill>
                  <a:srgbClr val="F28E00"/>
                </a:solidFill>
                <a:latin typeface="Georgia" panose="02040502050405020303" pitchFamily="18" charset="0"/>
              </a:rPr>
              <a:t>Laudato</a:t>
            </a:r>
            <a:r>
              <a:rPr dirty="0">
                <a:solidFill>
                  <a:srgbClr val="F28E00"/>
                </a:solidFill>
                <a:latin typeface="Georgia" panose="02040502050405020303" pitchFamily="18" charset="0"/>
              </a:rPr>
              <a:t> Si’ e </a:t>
            </a:r>
            <a:r>
              <a:rPr dirty="0" err="1">
                <a:solidFill>
                  <a:srgbClr val="F28E00"/>
                </a:solidFill>
                <a:latin typeface="Georgia" panose="02040502050405020303" pitchFamily="18" charset="0"/>
              </a:rPr>
              <a:t>Fratelli</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Tutti</a:t>
            </a:r>
            <a:endParaRPr dirty="0">
              <a:solidFill>
                <a:srgbClr val="F28E00"/>
              </a:solidFill>
              <a:latin typeface="Georgia" panose="02040502050405020303" pitchFamily="18" charset="0"/>
            </a:endParaRPr>
          </a:p>
        </p:txBody>
      </p:sp>
      <p:sp>
        <p:nvSpPr>
          <p:cNvPr id="375" name="Google Shape;280;p22"/>
          <p:cNvSpPr txBox="1">
            <a:spLocks noGrp="1"/>
          </p:cNvSpPr>
          <p:nvPr>
            <p:ph type="title"/>
          </p:nvPr>
        </p:nvSpPr>
        <p:spPr>
          <a:xfrm>
            <a:off x="398688" y="404829"/>
            <a:ext cx="8298634" cy="637202"/>
          </a:xfrm>
          <a:prstGeom prst="rect">
            <a:avLst/>
          </a:prstGeom>
        </p:spPr>
        <p:txBody>
          <a:bodyPr>
            <a:normAutofit fontScale="90000"/>
          </a:bodyPr>
          <a:lstStyle>
            <a:lvl1pPr>
              <a:defRPr b="0">
                <a:latin typeface="Avenir"/>
                <a:ea typeface="Avenir"/>
                <a:cs typeface="Avenir"/>
                <a:sym typeface="Avenir Roman"/>
              </a:defRPr>
            </a:lvl1pPr>
          </a:lstStyle>
          <a:p>
            <a:r>
              <a:rPr lang="fr-FR" dirty="0" err="1">
                <a:solidFill>
                  <a:srgbClr val="F28E00"/>
                </a:solidFill>
                <a:latin typeface="Georgia" panose="02040502050405020303" pitchFamily="18" charset="0"/>
              </a:rPr>
              <a:t>Fare</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Discernimento</a:t>
            </a:r>
            <a:r>
              <a:rPr lang="fr-FR" dirty="0">
                <a:solidFill>
                  <a:srgbClr val="F28E00"/>
                </a:solidFill>
                <a:latin typeface="Georgia" panose="02040502050405020303" pitchFamily="18" charset="0"/>
              </a:rPr>
              <a:t> sui </a:t>
            </a:r>
            <a:r>
              <a:rPr lang="fr-FR" dirty="0" err="1">
                <a:solidFill>
                  <a:srgbClr val="F28E00"/>
                </a:solidFill>
                <a:latin typeface="Georgia" panose="02040502050405020303" pitchFamily="18" charset="0"/>
              </a:rPr>
              <a:t>segni</a:t>
            </a:r>
            <a:r>
              <a:rPr lang="fr-FR" dirty="0">
                <a:solidFill>
                  <a:srgbClr val="F28E00"/>
                </a:solidFill>
                <a:latin typeface="Georgia" panose="02040502050405020303" pitchFamily="18" charset="0"/>
              </a:rPr>
              <a:t> dei tempi alla </a:t>
            </a:r>
            <a:r>
              <a:rPr lang="fr-FR" dirty="0" err="1">
                <a:solidFill>
                  <a:srgbClr val="F28E00"/>
                </a:solidFill>
                <a:latin typeface="Georgia" panose="02040502050405020303" pitchFamily="18" charset="0"/>
              </a:rPr>
              <a:t>luce</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del</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Vangelo</a:t>
            </a:r>
            <a:endParaRPr dirty="0">
              <a:solidFill>
                <a:srgbClr val="F28E00"/>
              </a:solidFill>
              <a:latin typeface="Georgia" panose="02040502050405020303" pitchFamily="18" charset="0"/>
            </a:endParaRPr>
          </a:p>
        </p:txBody>
      </p:sp>
      <p:sp>
        <p:nvSpPr>
          <p:cNvPr id="376" name="Google Shape;281;p22"/>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377" name="Google Shape;282;p22"/>
          <p:cNvSpPr/>
          <p:nvPr/>
        </p:nvSpPr>
        <p:spPr>
          <a:xfrm>
            <a:off x="3490791" y="4537137"/>
            <a:ext cx="2186402" cy="1"/>
          </a:xfrm>
          <a:prstGeom prst="line">
            <a:avLst/>
          </a:prstGeom>
          <a:ln w="28575">
            <a:solidFill>
              <a:schemeClr val="accent1"/>
            </a:solidFill>
            <a:prstDash val="dot"/>
          </a:ln>
        </p:spPr>
        <p:txBody>
          <a:bodyPr lIns="45719" rIns="45719"/>
          <a:lstStyle/>
          <a:p>
            <a:endParaRPr/>
          </a:p>
        </p:txBody>
      </p:sp>
      <p:sp>
        <p:nvSpPr>
          <p:cNvPr id="378" name="Google Shape;283;p22"/>
          <p:cNvSpPr txBox="1">
            <a:spLocks noGrp="1"/>
          </p:cNvSpPr>
          <p:nvPr>
            <p:ph type="body" idx="21"/>
          </p:nvPr>
        </p:nvSpPr>
        <p:spPr>
          <a:xfrm>
            <a:off x="575883" y="1048639"/>
            <a:ext cx="3790554" cy="3020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normAutofit lnSpcReduction="10000"/>
          </a:bodyPr>
          <a:lstStyle/>
          <a:p>
            <a:pPr marL="0" indent="152400">
              <a:lnSpc>
                <a:spcPct val="103500"/>
              </a:lnSpc>
              <a:buSzTx/>
              <a:buNone/>
              <a:defRPr sz="1500">
                <a:latin typeface="+mn-lt"/>
                <a:ea typeface="+mn-ea"/>
                <a:cs typeface="+mn-cs"/>
                <a:sym typeface="Arial"/>
              </a:defRPr>
            </a:pPr>
            <a:r>
              <a:rPr i="1" dirty="0" smtClean="0">
                <a:latin typeface="Georgia" panose="02040502050405020303" pitchFamily="18" charset="0"/>
              </a:rPr>
              <a:t>“</a:t>
            </a:r>
            <a:r>
              <a:rPr lang="it-IT" sz="1500" i="1" dirty="0">
                <a:latin typeface="Georgia" panose="02040502050405020303" pitchFamily="18" charset="0"/>
                <a:sym typeface="Arial"/>
              </a:rPr>
              <a:t>Il cammino sinodale si snoda all’interno di un contesto storico segnato da cambiamenti epocali della società e da un passaggio cruciale della vita della Chiesa, che non è possibile ignorare: è nelle pieghe della complessità di questo contesto, nelle sue tensioni e contraddizioni, che siamo chiamati a «scrutare i segni dei tempi ed interpretarli alla luce del Vangelo</a:t>
            </a:r>
            <a:r>
              <a:rPr i="1" dirty="0" smtClean="0">
                <a:latin typeface="Georgia" panose="02040502050405020303" pitchFamily="18" charset="0"/>
              </a:rPr>
              <a:t>»</a:t>
            </a:r>
            <a:r>
              <a:rPr sz="1200" i="1" dirty="0" smtClean="0">
                <a:latin typeface="Georgia" panose="02040502050405020303" pitchFamily="18" charset="0"/>
              </a:rPr>
              <a:t>(</a:t>
            </a:r>
            <a:r>
              <a:rPr sz="1200" i="1" dirty="0">
                <a:latin typeface="Georgia" panose="02040502050405020303" pitchFamily="18" charset="0"/>
              </a:rPr>
              <a:t>GS, n. 4)”</a:t>
            </a:r>
            <a:r>
              <a:rPr i="1" dirty="0">
                <a:latin typeface="Georgia" panose="02040502050405020303" pitchFamily="18" charset="0"/>
              </a:rPr>
              <a:t>.</a:t>
            </a:r>
          </a:p>
          <a:p>
            <a:pPr marL="0" indent="152400" algn="r">
              <a:lnSpc>
                <a:spcPct val="103500"/>
              </a:lnSpc>
              <a:buSzTx/>
              <a:buNone/>
              <a:defRPr sz="1500">
                <a:latin typeface="+mn-lt"/>
                <a:ea typeface="+mn-ea"/>
                <a:cs typeface="+mn-cs"/>
                <a:sym typeface="Arial"/>
              </a:defRPr>
            </a:pPr>
            <a:r>
              <a:rPr i="1" dirty="0">
                <a:latin typeface="Georgia" panose="02040502050405020303" pitchFamily="18" charset="0"/>
              </a:rPr>
              <a:t>(PD, 4)</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Google Shape;288;p23"/>
          <p:cNvSpPr txBox="1">
            <a:spLocks noGrp="1"/>
          </p:cNvSpPr>
          <p:nvPr>
            <p:ph type="title"/>
          </p:nvPr>
        </p:nvSpPr>
        <p:spPr>
          <a:xfrm>
            <a:off x="218484" y="574535"/>
            <a:ext cx="8569467" cy="1666958"/>
          </a:xfrm>
          <a:prstGeom prst="rect">
            <a:avLst/>
          </a:prstGeom>
        </p:spPr>
        <p:txBody>
          <a:bodyPr anchor="ctr"/>
          <a:lstStyle/>
          <a:p>
            <a:pPr algn="just">
              <a:defRPr b="0">
                <a:latin typeface="Avenir"/>
                <a:ea typeface="Avenir"/>
                <a:cs typeface="Avenir"/>
                <a:sym typeface="Avenir Roman"/>
              </a:defRPr>
            </a:pPr>
            <a:r>
              <a:rPr dirty="0" smtClean="0">
                <a:solidFill>
                  <a:srgbClr val="F28E00"/>
                </a:solidFill>
                <a:latin typeface="Georgia" panose="02040502050405020303" pitchFamily="18" charset="0"/>
              </a:rPr>
              <a:t>“</a:t>
            </a:r>
            <a:r>
              <a:rPr lang="fr-FR" b="0" dirty="0">
                <a:solidFill>
                  <a:srgbClr val="F28E00"/>
                </a:solidFill>
                <a:latin typeface="Georgia" panose="02040502050405020303" pitchFamily="18" charset="0"/>
                <a:ea typeface="Avenir"/>
                <a:cs typeface="Avenir"/>
              </a:rPr>
              <a:t>In </a:t>
            </a:r>
            <a:r>
              <a:rPr lang="fr-FR" b="0" dirty="0" err="1">
                <a:solidFill>
                  <a:srgbClr val="F28E00"/>
                </a:solidFill>
                <a:latin typeface="Georgia" panose="02040502050405020303" pitchFamily="18" charset="0"/>
                <a:ea typeface="Avenir"/>
                <a:cs typeface="Avenir"/>
              </a:rPr>
              <a:t>questo</a:t>
            </a:r>
            <a:r>
              <a:rPr lang="fr-FR" b="0" dirty="0">
                <a:solidFill>
                  <a:srgbClr val="F28E00"/>
                </a:solidFill>
                <a:latin typeface="Georgia" panose="02040502050405020303" pitchFamily="18" charset="0"/>
                <a:ea typeface="Avenir"/>
                <a:cs typeface="Avenir"/>
              </a:rPr>
              <a:t> </a:t>
            </a:r>
            <a:r>
              <a:rPr lang="fr-FR" b="0" dirty="0" err="1">
                <a:solidFill>
                  <a:srgbClr val="F28E00"/>
                </a:solidFill>
                <a:latin typeface="Georgia" panose="02040502050405020303" pitchFamily="18" charset="0"/>
                <a:ea typeface="Avenir"/>
                <a:cs typeface="Avenir"/>
              </a:rPr>
              <a:t>contesto</a:t>
            </a:r>
            <a:r>
              <a:rPr lang="fr-FR" b="0" dirty="0">
                <a:solidFill>
                  <a:srgbClr val="F28E00"/>
                </a:solidFill>
                <a:latin typeface="Georgia" panose="02040502050405020303" pitchFamily="18" charset="0"/>
                <a:ea typeface="Avenir"/>
                <a:cs typeface="Avenir"/>
              </a:rPr>
              <a:t>, la </a:t>
            </a:r>
            <a:r>
              <a:rPr lang="fr-FR" b="0" dirty="0" err="1">
                <a:solidFill>
                  <a:srgbClr val="F28E00"/>
                </a:solidFill>
                <a:latin typeface="Georgia" panose="02040502050405020303" pitchFamily="18" charset="0"/>
                <a:ea typeface="Avenir"/>
                <a:cs typeface="Avenir"/>
              </a:rPr>
              <a:t>sinodalità</a:t>
            </a:r>
            <a:r>
              <a:rPr lang="fr-FR" b="0" dirty="0">
                <a:solidFill>
                  <a:srgbClr val="F28E00"/>
                </a:solidFill>
                <a:latin typeface="Georgia" panose="02040502050405020303" pitchFamily="18" charset="0"/>
                <a:ea typeface="Avenir"/>
                <a:cs typeface="Avenir"/>
              </a:rPr>
              <a:t> </a:t>
            </a:r>
            <a:r>
              <a:rPr lang="fr-FR" b="0" dirty="0" err="1">
                <a:solidFill>
                  <a:srgbClr val="F28E00"/>
                </a:solidFill>
                <a:latin typeface="Georgia" panose="02040502050405020303" pitchFamily="18" charset="0"/>
                <a:ea typeface="Avenir"/>
                <a:cs typeface="Avenir"/>
              </a:rPr>
              <a:t>costituisce</a:t>
            </a:r>
            <a:r>
              <a:rPr lang="fr-FR" b="0" dirty="0">
                <a:solidFill>
                  <a:srgbClr val="F28E00"/>
                </a:solidFill>
                <a:latin typeface="Georgia" panose="02040502050405020303" pitchFamily="18" charset="0"/>
                <a:ea typeface="Avenir"/>
                <a:cs typeface="Avenir"/>
              </a:rPr>
              <a:t> la via </a:t>
            </a:r>
            <a:r>
              <a:rPr lang="fr-FR" b="0" dirty="0" err="1">
                <a:solidFill>
                  <a:srgbClr val="F28E00"/>
                </a:solidFill>
                <a:latin typeface="Georgia" panose="02040502050405020303" pitchFamily="18" charset="0"/>
                <a:ea typeface="Avenir"/>
                <a:cs typeface="Avenir"/>
              </a:rPr>
              <a:t>regale</a:t>
            </a:r>
            <a:r>
              <a:rPr lang="fr-FR" b="0" dirty="0">
                <a:solidFill>
                  <a:srgbClr val="F28E00"/>
                </a:solidFill>
                <a:latin typeface="Georgia" panose="02040502050405020303" pitchFamily="18" charset="0"/>
                <a:ea typeface="Avenir"/>
                <a:cs typeface="Avenir"/>
              </a:rPr>
              <a:t> per la </a:t>
            </a:r>
            <a:r>
              <a:rPr lang="fr-FR" b="0" dirty="0" err="1">
                <a:solidFill>
                  <a:srgbClr val="F28E00"/>
                </a:solidFill>
                <a:latin typeface="Georgia" panose="02040502050405020303" pitchFamily="18" charset="0"/>
                <a:ea typeface="Avenir"/>
                <a:cs typeface="Avenir"/>
              </a:rPr>
              <a:t>Chiesa</a:t>
            </a:r>
            <a:r>
              <a:rPr lang="fr-FR" b="0" dirty="0">
                <a:solidFill>
                  <a:srgbClr val="F28E00"/>
                </a:solidFill>
                <a:latin typeface="Georgia" panose="02040502050405020303" pitchFamily="18" charset="0"/>
                <a:ea typeface="Avenir"/>
                <a:cs typeface="Avenir"/>
              </a:rPr>
              <a:t>, </a:t>
            </a:r>
            <a:r>
              <a:rPr lang="fr-FR" b="0" dirty="0" err="1">
                <a:solidFill>
                  <a:srgbClr val="F28E00"/>
                </a:solidFill>
                <a:latin typeface="Georgia" panose="02040502050405020303" pitchFamily="18" charset="0"/>
                <a:ea typeface="Avenir"/>
                <a:cs typeface="Avenir"/>
              </a:rPr>
              <a:t>chiamata</a:t>
            </a:r>
            <a:r>
              <a:rPr lang="fr-FR" b="0" dirty="0">
                <a:solidFill>
                  <a:srgbClr val="F28E00"/>
                </a:solidFill>
                <a:latin typeface="Georgia" panose="02040502050405020303" pitchFamily="18" charset="0"/>
                <a:ea typeface="Avenir"/>
                <a:cs typeface="Avenir"/>
              </a:rPr>
              <a:t> a </a:t>
            </a:r>
            <a:r>
              <a:rPr lang="fr-FR" b="0" dirty="0" err="1">
                <a:solidFill>
                  <a:srgbClr val="F28E00"/>
                </a:solidFill>
                <a:latin typeface="Georgia" panose="02040502050405020303" pitchFamily="18" charset="0"/>
                <a:ea typeface="Avenir"/>
                <a:cs typeface="Avenir"/>
              </a:rPr>
              <a:t>rinnovarsi</a:t>
            </a:r>
            <a:r>
              <a:rPr lang="fr-FR" b="0" dirty="0">
                <a:solidFill>
                  <a:srgbClr val="F28E00"/>
                </a:solidFill>
                <a:latin typeface="Georgia" panose="02040502050405020303" pitchFamily="18" charset="0"/>
                <a:ea typeface="Avenir"/>
                <a:cs typeface="Avenir"/>
              </a:rPr>
              <a:t> </a:t>
            </a:r>
            <a:r>
              <a:rPr lang="fr-FR" b="0" dirty="0" err="1">
                <a:solidFill>
                  <a:srgbClr val="F28E00"/>
                </a:solidFill>
                <a:latin typeface="Georgia" panose="02040502050405020303" pitchFamily="18" charset="0"/>
                <a:ea typeface="Avenir"/>
                <a:cs typeface="Avenir"/>
              </a:rPr>
              <a:t>sotto</a:t>
            </a:r>
            <a:r>
              <a:rPr lang="fr-FR" b="0" dirty="0">
                <a:solidFill>
                  <a:srgbClr val="F28E00"/>
                </a:solidFill>
                <a:latin typeface="Georgia" panose="02040502050405020303" pitchFamily="18" charset="0"/>
                <a:ea typeface="Avenir"/>
                <a:cs typeface="Avenir"/>
              </a:rPr>
              <a:t> l’</a:t>
            </a:r>
            <a:r>
              <a:rPr lang="fr-FR" b="0" dirty="0" err="1">
                <a:solidFill>
                  <a:srgbClr val="F28E00"/>
                </a:solidFill>
                <a:latin typeface="Georgia" panose="02040502050405020303" pitchFamily="18" charset="0"/>
                <a:ea typeface="Avenir"/>
                <a:cs typeface="Avenir"/>
              </a:rPr>
              <a:t>azione</a:t>
            </a:r>
            <a:r>
              <a:rPr lang="fr-FR" b="0" dirty="0">
                <a:solidFill>
                  <a:srgbClr val="F28E00"/>
                </a:solidFill>
                <a:latin typeface="Georgia" panose="02040502050405020303" pitchFamily="18" charset="0"/>
                <a:ea typeface="Avenir"/>
                <a:cs typeface="Avenir"/>
              </a:rPr>
              <a:t> </a:t>
            </a:r>
            <a:r>
              <a:rPr lang="fr-FR" b="0" dirty="0" err="1">
                <a:solidFill>
                  <a:srgbClr val="F28E00"/>
                </a:solidFill>
                <a:latin typeface="Georgia" panose="02040502050405020303" pitchFamily="18" charset="0"/>
                <a:ea typeface="Avenir"/>
                <a:cs typeface="Avenir"/>
              </a:rPr>
              <a:t>dello</a:t>
            </a:r>
            <a:r>
              <a:rPr lang="fr-FR" b="0" dirty="0">
                <a:solidFill>
                  <a:srgbClr val="F28E00"/>
                </a:solidFill>
                <a:latin typeface="Georgia" panose="02040502050405020303" pitchFamily="18" charset="0"/>
                <a:ea typeface="Avenir"/>
                <a:cs typeface="Avenir"/>
              </a:rPr>
              <a:t> </a:t>
            </a:r>
            <a:r>
              <a:rPr lang="fr-FR" b="0" dirty="0" err="1">
                <a:solidFill>
                  <a:srgbClr val="F28E00"/>
                </a:solidFill>
                <a:latin typeface="Georgia" panose="02040502050405020303" pitchFamily="18" charset="0"/>
                <a:ea typeface="Avenir"/>
                <a:cs typeface="Avenir"/>
              </a:rPr>
              <a:t>Spirito</a:t>
            </a:r>
            <a:r>
              <a:rPr lang="fr-FR" b="0" dirty="0">
                <a:solidFill>
                  <a:srgbClr val="F28E00"/>
                </a:solidFill>
                <a:latin typeface="Georgia" panose="02040502050405020303" pitchFamily="18" charset="0"/>
                <a:ea typeface="Avenir"/>
                <a:cs typeface="Avenir"/>
              </a:rPr>
              <a:t> e </a:t>
            </a:r>
            <a:r>
              <a:rPr lang="fr-FR" b="0" dirty="0" err="1">
                <a:solidFill>
                  <a:srgbClr val="F28E00"/>
                </a:solidFill>
                <a:latin typeface="Georgia" panose="02040502050405020303" pitchFamily="18" charset="0"/>
                <a:ea typeface="Avenir"/>
                <a:cs typeface="Avenir"/>
              </a:rPr>
              <a:t>grazie</a:t>
            </a:r>
            <a:r>
              <a:rPr lang="fr-FR" b="0" dirty="0">
                <a:solidFill>
                  <a:srgbClr val="F28E00"/>
                </a:solidFill>
                <a:latin typeface="Georgia" panose="02040502050405020303" pitchFamily="18" charset="0"/>
                <a:ea typeface="Avenir"/>
                <a:cs typeface="Avenir"/>
              </a:rPr>
              <a:t> </a:t>
            </a:r>
            <a:r>
              <a:rPr lang="fr-FR" b="0" dirty="0" err="1">
                <a:solidFill>
                  <a:srgbClr val="F28E00"/>
                </a:solidFill>
                <a:latin typeface="Georgia" panose="02040502050405020303" pitchFamily="18" charset="0"/>
                <a:ea typeface="Avenir"/>
                <a:cs typeface="Avenir"/>
              </a:rPr>
              <a:t>all’ascolto</a:t>
            </a:r>
            <a:r>
              <a:rPr lang="fr-FR" b="0" dirty="0">
                <a:solidFill>
                  <a:srgbClr val="F28E00"/>
                </a:solidFill>
                <a:latin typeface="Georgia" panose="02040502050405020303" pitchFamily="18" charset="0"/>
                <a:ea typeface="Avenir"/>
                <a:cs typeface="Avenir"/>
              </a:rPr>
              <a:t> </a:t>
            </a:r>
            <a:r>
              <a:rPr lang="fr-FR" b="0" dirty="0" err="1">
                <a:solidFill>
                  <a:srgbClr val="F28E00"/>
                </a:solidFill>
                <a:latin typeface="Georgia" panose="02040502050405020303" pitchFamily="18" charset="0"/>
                <a:ea typeface="Avenir"/>
                <a:cs typeface="Avenir"/>
              </a:rPr>
              <a:t>della</a:t>
            </a:r>
            <a:r>
              <a:rPr lang="fr-FR" b="0" dirty="0">
                <a:solidFill>
                  <a:srgbClr val="F28E00"/>
                </a:solidFill>
                <a:latin typeface="Georgia" panose="02040502050405020303" pitchFamily="18" charset="0"/>
                <a:ea typeface="Avenir"/>
                <a:cs typeface="Avenir"/>
              </a:rPr>
              <a:t> </a:t>
            </a:r>
            <a:r>
              <a:rPr lang="fr-FR" b="0" dirty="0" err="1">
                <a:solidFill>
                  <a:srgbClr val="F28E00"/>
                </a:solidFill>
                <a:latin typeface="Georgia" panose="02040502050405020303" pitchFamily="18" charset="0"/>
                <a:ea typeface="Avenir"/>
                <a:cs typeface="Avenir"/>
              </a:rPr>
              <a:t>Parola</a:t>
            </a:r>
            <a:r>
              <a:rPr lang="fr-FR" b="0" dirty="0">
                <a:solidFill>
                  <a:srgbClr val="F28E00"/>
                </a:solidFill>
                <a:latin typeface="Georgia" panose="02040502050405020303" pitchFamily="18" charset="0"/>
                <a:ea typeface="Avenir"/>
                <a:cs typeface="Avenir"/>
              </a:rPr>
              <a:t> </a:t>
            </a:r>
            <a:r>
              <a:rPr dirty="0" smtClean="0">
                <a:solidFill>
                  <a:srgbClr val="F28E00"/>
                </a:solidFill>
                <a:latin typeface="Georgia" panose="02040502050405020303" pitchFamily="18" charset="0"/>
                <a:sym typeface="Helvetica Neue"/>
              </a:rPr>
              <a:t>…</a:t>
            </a:r>
            <a:r>
              <a:rPr dirty="0" smtClean="0">
                <a:solidFill>
                  <a:srgbClr val="F28E00"/>
                </a:solidFill>
                <a:latin typeface="Georgia" panose="02040502050405020303" pitchFamily="18" charset="0"/>
              </a:rPr>
              <a:t>” </a:t>
            </a:r>
            <a:r>
              <a:rPr sz="1500" dirty="0" smtClean="0">
                <a:solidFill>
                  <a:srgbClr val="F28E00"/>
                </a:solidFill>
                <a:latin typeface="Georgia" panose="02040502050405020303" pitchFamily="18" charset="0"/>
              </a:rPr>
              <a:t>(DP, 9)</a:t>
            </a:r>
            <a:endParaRPr sz="1500" dirty="0">
              <a:solidFill>
                <a:srgbClr val="F28E00"/>
              </a:solidFill>
              <a:latin typeface="Georgia" panose="02040502050405020303" pitchFamily="18" charset="0"/>
            </a:endParaRPr>
          </a:p>
        </p:txBody>
      </p:sp>
      <p:sp>
        <p:nvSpPr>
          <p:cNvPr id="381" name="Google Shape;289;p23"/>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382" name="Google Shape;290;p23"/>
          <p:cNvSpPr txBox="1">
            <a:spLocks noGrp="1"/>
          </p:cNvSpPr>
          <p:nvPr>
            <p:ph type="body" sz="half" idx="1"/>
          </p:nvPr>
        </p:nvSpPr>
        <p:spPr>
          <a:xfrm>
            <a:off x="589084" y="2723950"/>
            <a:ext cx="7853817" cy="1395510"/>
          </a:xfrm>
          <a:prstGeom prst="rect">
            <a:avLst/>
          </a:prstGeom>
        </p:spPr>
        <p:txBody>
          <a:bodyPr/>
          <a:lstStyle/>
          <a:p>
            <a:pPr marL="457200" lvl="0" indent="-304800">
              <a:buClr>
                <a:srgbClr val="DE8F32"/>
              </a:buClr>
              <a:buSzPts val="2000"/>
              <a:buFont typeface="Helvetica Neue"/>
              <a:buChar char="●"/>
              <a:defRPr sz="2000">
                <a:solidFill>
                  <a:srgbClr val="000000"/>
                </a:solidFill>
                <a:latin typeface="Avenir"/>
                <a:ea typeface="Avenir"/>
                <a:cs typeface="Avenir"/>
                <a:sym typeface="Avenir Roman"/>
              </a:defRPr>
            </a:pPr>
            <a:r>
              <a:rPr lang="fr-FR" sz="2000" dirty="0">
                <a:solidFill>
                  <a:srgbClr val="000000"/>
                </a:solidFill>
                <a:latin typeface="Georgia" panose="02040502050405020303" pitchFamily="18" charset="0"/>
                <a:ea typeface="Avenir"/>
                <a:cs typeface="Avenir"/>
              </a:rPr>
              <a:t>Per </a:t>
            </a:r>
            <a:r>
              <a:rPr lang="fr-FR" sz="2000" dirty="0" err="1">
                <a:solidFill>
                  <a:srgbClr val="000000"/>
                </a:solidFill>
                <a:latin typeface="Georgia" panose="02040502050405020303" pitchFamily="18" charset="0"/>
                <a:ea typeface="Avenir"/>
                <a:cs typeface="Avenir"/>
              </a:rPr>
              <a:t>immaginare</a:t>
            </a:r>
            <a:r>
              <a:rPr lang="fr-FR" sz="2000" dirty="0">
                <a:solidFill>
                  <a:srgbClr val="000000"/>
                </a:solidFill>
                <a:latin typeface="Georgia" panose="02040502050405020303" pitchFamily="18" charset="0"/>
                <a:ea typeface="Avenir"/>
                <a:cs typeface="Avenir"/>
              </a:rPr>
              <a:t> un </a:t>
            </a:r>
            <a:r>
              <a:rPr lang="fr-FR" sz="2000" dirty="0" err="1">
                <a:solidFill>
                  <a:srgbClr val="000000"/>
                </a:solidFill>
                <a:latin typeface="Georgia" panose="02040502050405020303" pitchFamily="18" charset="0"/>
                <a:ea typeface="Avenir"/>
                <a:cs typeface="Avenir"/>
              </a:rPr>
              <a:t>futuro</a:t>
            </a:r>
            <a:r>
              <a:rPr lang="fr-FR" sz="2000" dirty="0">
                <a:solidFill>
                  <a:srgbClr val="000000"/>
                </a:solidFill>
                <a:latin typeface="Georgia" panose="02040502050405020303" pitchFamily="18" charset="0"/>
                <a:ea typeface="Avenir"/>
                <a:cs typeface="Avenir"/>
              </a:rPr>
              <a:t> </a:t>
            </a:r>
            <a:r>
              <a:rPr lang="fr-FR" sz="2000" dirty="0" err="1">
                <a:solidFill>
                  <a:srgbClr val="000000"/>
                </a:solidFill>
                <a:latin typeface="Georgia" panose="02040502050405020303" pitchFamily="18" charset="0"/>
                <a:ea typeface="Avenir"/>
                <a:cs typeface="Avenir"/>
              </a:rPr>
              <a:t>diverso</a:t>
            </a:r>
            <a:r>
              <a:rPr lang="fr-FR" sz="2000" dirty="0">
                <a:solidFill>
                  <a:srgbClr val="000000"/>
                </a:solidFill>
                <a:latin typeface="Georgia" panose="02040502050405020303" pitchFamily="18" charset="0"/>
                <a:ea typeface="Avenir"/>
                <a:cs typeface="Avenir"/>
              </a:rPr>
              <a:t> per la </a:t>
            </a:r>
            <a:r>
              <a:rPr lang="fr-FR" sz="2000" dirty="0" err="1">
                <a:solidFill>
                  <a:srgbClr val="000000"/>
                </a:solidFill>
                <a:latin typeface="Georgia" panose="02040502050405020303" pitchFamily="18" charset="0"/>
                <a:ea typeface="Avenir"/>
                <a:cs typeface="Avenir"/>
              </a:rPr>
              <a:t>Chiesa</a:t>
            </a:r>
            <a:endParaRPr lang="fr-FR" sz="2000" dirty="0">
              <a:solidFill>
                <a:srgbClr val="000000"/>
              </a:solidFill>
              <a:latin typeface="Georgia" panose="02040502050405020303" pitchFamily="18" charset="0"/>
              <a:ea typeface="Avenir"/>
              <a:cs typeface="Avenir"/>
            </a:endParaRPr>
          </a:p>
          <a:p>
            <a:pPr marL="457200" lvl="0" indent="-304800">
              <a:buClr>
                <a:srgbClr val="DE8F32"/>
              </a:buClr>
              <a:buSzPts val="2000"/>
              <a:buFont typeface="Helvetica Neue"/>
              <a:buChar char="●"/>
              <a:defRPr sz="2000">
                <a:solidFill>
                  <a:srgbClr val="000000"/>
                </a:solidFill>
                <a:latin typeface="Avenir"/>
                <a:ea typeface="Avenir"/>
                <a:cs typeface="Avenir"/>
                <a:sym typeface="Avenir Roman"/>
              </a:defRPr>
            </a:pPr>
            <a:r>
              <a:rPr lang="fr-FR" sz="2000" dirty="0" err="1">
                <a:solidFill>
                  <a:srgbClr val="000000"/>
                </a:solidFill>
                <a:latin typeface="Georgia" panose="02040502050405020303" pitchFamily="18" charset="0"/>
                <a:ea typeface="Avenir"/>
                <a:cs typeface="Avenir"/>
              </a:rPr>
              <a:t>Essere</a:t>
            </a:r>
            <a:r>
              <a:rPr lang="fr-FR" sz="2000" dirty="0">
                <a:solidFill>
                  <a:srgbClr val="000000"/>
                </a:solidFill>
                <a:latin typeface="Georgia" panose="02040502050405020303" pitchFamily="18" charset="0"/>
                <a:ea typeface="Avenir"/>
                <a:cs typeface="Avenir"/>
              </a:rPr>
              <a:t> un segno </a:t>
            </a:r>
            <a:r>
              <a:rPr lang="fr-FR" sz="2000" dirty="0" err="1">
                <a:solidFill>
                  <a:srgbClr val="000000"/>
                </a:solidFill>
                <a:latin typeface="Georgia" panose="02040502050405020303" pitchFamily="18" charset="0"/>
                <a:ea typeface="Avenir"/>
                <a:cs typeface="Avenir"/>
              </a:rPr>
              <a:t>profetico</a:t>
            </a:r>
            <a:r>
              <a:rPr lang="fr-FR" sz="2000" dirty="0">
                <a:solidFill>
                  <a:srgbClr val="000000"/>
                </a:solidFill>
                <a:latin typeface="Georgia" panose="02040502050405020303" pitchFamily="18" charset="0"/>
                <a:ea typeface="Avenir"/>
                <a:cs typeface="Avenir"/>
              </a:rPr>
              <a:t> per la </a:t>
            </a:r>
            <a:r>
              <a:rPr lang="fr-FR" sz="2000" dirty="0" err="1">
                <a:solidFill>
                  <a:srgbClr val="000000"/>
                </a:solidFill>
                <a:latin typeface="Georgia" panose="02040502050405020303" pitchFamily="18" charset="0"/>
                <a:ea typeface="Avenir"/>
                <a:cs typeface="Avenir"/>
              </a:rPr>
              <a:t>unica</a:t>
            </a:r>
            <a:r>
              <a:rPr lang="fr-FR" sz="2000" dirty="0">
                <a:solidFill>
                  <a:srgbClr val="000000"/>
                </a:solidFill>
                <a:latin typeface="Georgia" panose="02040502050405020303" pitchFamily="18" charset="0"/>
                <a:ea typeface="Avenir"/>
                <a:cs typeface="Avenir"/>
              </a:rPr>
              <a:t> </a:t>
            </a:r>
            <a:r>
              <a:rPr lang="fr-FR" sz="2000" dirty="0" err="1">
                <a:solidFill>
                  <a:srgbClr val="000000"/>
                </a:solidFill>
                <a:latin typeface="Georgia" panose="02040502050405020303" pitchFamily="18" charset="0"/>
                <a:ea typeface="Avenir"/>
                <a:cs typeface="Avenir"/>
              </a:rPr>
              <a:t>famiglia</a:t>
            </a:r>
            <a:r>
              <a:rPr lang="fr-FR" sz="2000" dirty="0">
                <a:solidFill>
                  <a:srgbClr val="000000"/>
                </a:solidFill>
                <a:latin typeface="Georgia" panose="02040502050405020303" pitchFamily="18" charset="0"/>
                <a:ea typeface="Avenir"/>
                <a:cs typeface="Avenir"/>
              </a:rPr>
              <a:t> </a:t>
            </a:r>
            <a:r>
              <a:rPr lang="fr-FR" sz="2000" dirty="0" err="1">
                <a:solidFill>
                  <a:srgbClr val="000000"/>
                </a:solidFill>
                <a:latin typeface="Georgia" panose="02040502050405020303" pitchFamily="18" charset="0"/>
                <a:ea typeface="Avenir"/>
                <a:cs typeface="Avenir"/>
              </a:rPr>
              <a:t>umana</a:t>
            </a:r>
            <a:r>
              <a:rPr lang="fr-FR" sz="2000" dirty="0">
                <a:solidFill>
                  <a:srgbClr val="000000"/>
                </a:solidFill>
                <a:latin typeface="Georgia" panose="02040502050405020303" pitchFamily="18" charset="0"/>
                <a:ea typeface="Avenir"/>
                <a:cs typeface="Avenir"/>
              </a:rPr>
              <a:t> </a:t>
            </a:r>
            <a:r>
              <a:rPr lang="fr-FR" sz="2000" dirty="0" err="1">
                <a:solidFill>
                  <a:srgbClr val="000000"/>
                </a:solidFill>
                <a:latin typeface="Georgia" panose="02040502050405020303" pitchFamily="18" charset="0"/>
                <a:ea typeface="Avenir"/>
                <a:cs typeface="Avenir"/>
              </a:rPr>
              <a:t>che</a:t>
            </a:r>
            <a:r>
              <a:rPr lang="fr-FR" sz="2000" dirty="0">
                <a:solidFill>
                  <a:srgbClr val="000000"/>
                </a:solidFill>
                <a:latin typeface="Georgia" panose="02040502050405020303" pitchFamily="18" charset="0"/>
                <a:ea typeface="Avenir"/>
                <a:cs typeface="Avenir"/>
              </a:rPr>
              <a:t> ha </a:t>
            </a:r>
            <a:r>
              <a:rPr lang="fr-FR" sz="2000" dirty="0" err="1">
                <a:solidFill>
                  <a:srgbClr val="000000"/>
                </a:solidFill>
                <a:latin typeface="Georgia" panose="02040502050405020303" pitchFamily="18" charset="0"/>
                <a:ea typeface="Avenir"/>
                <a:cs typeface="Avenir"/>
              </a:rPr>
              <a:t>bisogno</a:t>
            </a:r>
            <a:r>
              <a:rPr lang="fr-FR" sz="2000" dirty="0">
                <a:solidFill>
                  <a:srgbClr val="000000"/>
                </a:solidFill>
                <a:latin typeface="Georgia" panose="02040502050405020303" pitchFamily="18" charset="0"/>
                <a:ea typeface="Avenir"/>
                <a:cs typeface="Avenir"/>
              </a:rPr>
              <a:t> di un </a:t>
            </a:r>
            <a:r>
              <a:rPr lang="fr-FR" sz="2000" dirty="0" err="1">
                <a:solidFill>
                  <a:srgbClr val="000000"/>
                </a:solidFill>
                <a:latin typeface="Georgia" panose="02040502050405020303" pitchFamily="18" charset="0"/>
                <a:ea typeface="Avenir"/>
                <a:cs typeface="Avenir"/>
              </a:rPr>
              <a:t>progetto</a:t>
            </a:r>
            <a:r>
              <a:rPr lang="fr-FR" sz="2000" dirty="0">
                <a:solidFill>
                  <a:srgbClr val="000000"/>
                </a:solidFill>
                <a:latin typeface="Georgia" panose="02040502050405020303" pitchFamily="18" charset="0"/>
                <a:ea typeface="Avenir"/>
                <a:cs typeface="Avenir"/>
              </a:rPr>
              <a:t> </a:t>
            </a:r>
            <a:r>
              <a:rPr lang="fr-FR" sz="2000" dirty="0" err="1">
                <a:solidFill>
                  <a:srgbClr val="000000"/>
                </a:solidFill>
                <a:latin typeface="Georgia" panose="02040502050405020303" pitchFamily="18" charset="0"/>
                <a:ea typeface="Avenir"/>
                <a:cs typeface="Avenir"/>
              </a:rPr>
              <a:t>comune</a:t>
            </a:r>
            <a:endParaRPr lang="fr-FR" sz="2000" dirty="0">
              <a:solidFill>
                <a:srgbClr val="000000"/>
              </a:solidFill>
              <a:latin typeface="Georgia" panose="02040502050405020303" pitchFamily="18" charset="0"/>
              <a:ea typeface="Avenir"/>
              <a:cs typeface="Aveni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Google Shape;295;p24"/>
          <p:cNvSpPr txBox="1">
            <a:spLocks noGrp="1"/>
          </p:cNvSpPr>
          <p:nvPr>
            <p:ph type="body" idx="1"/>
          </p:nvPr>
        </p:nvSpPr>
        <p:spPr>
          <a:xfrm>
            <a:off x="4710434" y="147696"/>
            <a:ext cx="4296979" cy="4582151"/>
          </a:xfrm>
          <a:prstGeom prst="rect">
            <a:avLst/>
          </a:prstGeom>
        </p:spPr>
        <p:txBody>
          <a:bodyPr anchor="ctr"/>
          <a:lstStyle/>
          <a:p>
            <a:pPr marL="0" lvl="0" indent="0" algn="ctr">
              <a:buClr>
                <a:schemeClr val="accent1"/>
              </a:buClr>
              <a:buSzTx/>
              <a:buNone/>
              <a:defRPr sz="1700">
                <a:latin typeface="Avenir"/>
                <a:ea typeface="Avenir"/>
                <a:cs typeface="Avenir"/>
                <a:sym typeface="Avenir Roman"/>
              </a:defRPr>
            </a:pPr>
            <a:r>
              <a:rPr lang="fr-FR" sz="1700" b="1" dirty="0">
                <a:solidFill>
                  <a:srgbClr val="F28E00"/>
                </a:solidFill>
                <a:latin typeface="Georgia" panose="02040502050405020303" pitchFamily="18" charset="0"/>
                <a:ea typeface="Avenir"/>
                <a:cs typeface="Avenir"/>
              </a:rPr>
              <a:t>In </a:t>
            </a:r>
            <a:r>
              <a:rPr lang="fr-FR" sz="1700" b="1" dirty="0" err="1">
                <a:solidFill>
                  <a:srgbClr val="F28E00"/>
                </a:solidFill>
                <a:latin typeface="Georgia" panose="02040502050405020303" pitchFamily="18" charset="0"/>
                <a:ea typeface="Avenir"/>
                <a:cs typeface="Avenir"/>
              </a:rPr>
              <a:t>ascolto</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rPr>
              <a:t>alle</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rPr>
              <a:t>Scritture</a:t>
            </a:r>
            <a:endParaRPr lang="fr-FR" sz="1700" b="1" dirty="0">
              <a:solidFill>
                <a:srgbClr val="F28E00"/>
              </a:solidFill>
              <a:latin typeface="Georgia" panose="02040502050405020303" pitchFamily="18" charset="0"/>
              <a:ea typeface="Avenir"/>
              <a:cs typeface="Avenir"/>
            </a:endParaRPr>
          </a:p>
          <a:p>
            <a:pPr marL="0" indent="0" algn="ctr">
              <a:buSzTx/>
              <a:buNone/>
              <a:defRPr>
                <a:latin typeface="Avenir"/>
                <a:ea typeface="Avenir"/>
                <a:cs typeface="Avenir"/>
                <a:sym typeface="Avenir Roman"/>
              </a:defRPr>
            </a:pPr>
            <a:endParaRPr dirty="0">
              <a:latin typeface="Georgia" panose="02040502050405020303" pitchFamily="18" charset="0"/>
            </a:endParaRPr>
          </a:p>
          <a:p>
            <a:pPr marL="0" lvl="0" indent="0" algn="ctr">
              <a:buClr>
                <a:schemeClr val="accent1"/>
              </a:buClr>
              <a:buSzTx/>
              <a:buNone/>
              <a:defRPr sz="1500">
                <a:latin typeface="Avenir"/>
                <a:ea typeface="Avenir"/>
                <a:cs typeface="Avenir"/>
                <a:sym typeface="Avenir Roman"/>
              </a:defRPr>
            </a:pPr>
            <a:endParaRPr lang="fr-FR" sz="1500" dirty="0">
              <a:solidFill>
                <a:srgbClr val="F28E00"/>
              </a:solidFill>
              <a:latin typeface="Georgia" panose="02040502050405020303" pitchFamily="18" charset="0"/>
              <a:ea typeface="Avenir"/>
              <a:cs typeface="Avenir"/>
            </a:endParaRPr>
          </a:p>
          <a:p>
            <a:pPr marL="0" lvl="0" indent="0" algn="ctr">
              <a:buClr>
                <a:schemeClr val="accent1"/>
              </a:buClr>
              <a:buSzTx/>
              <a:buNone/>
              <a:defRPr sz="1500">
                <a:latin typeface="Avenir"/>
                <a:ea typeface="Avenir"/>
                <a:cs typeface="Avenir"/>
                <a:sym typeface="Avenir Roman"/>
              </a:defRPr>
            </a:pPr>
            <a:r>
              <a:rPr lang="fr-FR" sz="1500" dirty="0" err="1">
                <a:solidFill>
                  <a:srgbClr val="F28E00"/>
                </a:solidFill>
                <a:latin typeface="Georgia" panose="02040502050405020303" pitchFamily="18" charset="0"/>
                <a:ea typeface="Avenir"/>
                <a:cs typeface="Avenir"/>
              </a:rPr>
              <a:t>Gesù</a:t>
            </a:r>
            <a:r>
              <a:rPr lang="fr-FR" sz="1500" dirty="0">
                <a:solidFill>
                  <a:srgbClr val="F28E00"/>
                </a:solidFill>
                <a:latin typeface="Georgia" panose="02040502050405020303" pitchFamily="18" charset="0"/>
                <a:ea typeface="Avenir"/>
                <a:cs typeface="Avenir"/>
              </a:rPr>
              <a:t>,  la </a:t>
            </a:r>
            <a:r>
              <a:rPr lang="fr-FR" sz="1500" dirty="0" err="1">
                <a:solidFill>
                  <a:srgbClr val="F28E00"/>
                </a:solidFill>
                <a:latin typeface="Georgia" panose="02040502050405020303" pitchFamily="18" charset="0"/>
                <a:ea typeface="Avenir"/>
                <a:cs typeface="Avenir"/>
              </a:rPr>
              <a:t>folla</a:t>
            </a:r>
            <a:r>
              <a:rPr lang="fr-FR" sz="1500" dirty="0">
                <a:solidFill>
                  <a:srgbClr val="F28E00"/>
                </a:solidFill>
                <a:latin typeface="Georgia" panose="02040502050405020303" pitchFamily="18" charset="0"/>
                <a:ea typeface="Avenir"/>
                <a:cs typeface="Avenir"/>
              </a:rPr>
              <a:t>, </a:t>
            </a:r>
            <a:r>
              <a:rPr lang="fr-FR" sz="1500" dirty="0" err="1">
                <a:solidFill>
                  <a:srgbClr val="F28E00"/>
                </a:solidFill>
                <a:latin typeface="Georgia" panose="02040502050405020303" pitchFamily="18" charset="0"/>
                <a:ea typeface="Avenir"/>
                <a:cs typeface="Avenir"/>
              </a:rPr>
              <a:t>gli</a:t>
            </a:r>
            <a:r>
              <a:rPr lang="fr-FR" sz="1500" dirty="0">
                <a:solidFill>
                  <a:srgbClr val="F28E00"/>
                </a:solidFill>
                <a:latin typeface="Georgia" panose="02040502050405020303" pitchFamily="18" charset="0"/>
                <a:ea typeface="Avenir"/>
                <a:cs typeface="Avenir"/>
              </a:rPr>
              <a:t> </a:t>
            </a:r>
            <a:r>
              <a:rPr lang="fr-FR" sz="1500" dirty="0" err="1">
                <a:solidFill>
                  <a:srgbClr val="F28E00"/>
                </a:solidFill>
                <a:latin typeface="Georgia" panose="02040502050405020303" pitchFamily="18" charset="0"/>
                <a:ea typeface="Avenir"/>
                <a:cs typeface="Avenir"/>
              </a:rPr>
              <a:t>apostoli</a:t>
            </a:r>
            <a:endParaRPr lang="fr-FR" sz="1500" dirty="0">
              <a:solidFill>
                <a:srgbClr val="F28E00"/>
              </a:solidFill>
              <a:latin typeface="Georgia" panose="02040502050405020303" pitchFamily="18" charset="0"/>
              <a:ea typeface="Avenir"/>
              <a:cs typeface="Avenir"/>
            </a:endParaRPr>
          </a:p>
          <a:p>
            <a:pPr marL="0" indent="0" algn="ctr">
              <a:buSzTx/>
              <a:buNone/>
              <a:defRPr sz="1500">
                <a:latin typeface="Avenir"/>
                <a:ea typeface="Avenir"/>
                <a:cs typeface="Avenir"/>
                <a:sym typeface="Avenir Roman"/>
              </a:defRPr>
            </a:pPr>
            <a:endParaRPr dirty="0">
              <a:latin typeface="Georgia" panose="02040502050405020303" pitchFamily="18" charset="0"/>
            </a:endParaRPr>
          </a:p>
          <a:p>
            <a:pPr marL="0" lvl="0" indent="0" algn="just">
              <a:buClr>
                <a:srgbClr val="DE8F32"/>
              </a:buClr>
              <a:buSzTx/>
              <a:buNone/>
            </a:pPr>
            <a:r>
              <a:rPr lang="fr-FR" sz="1300" dirty="0">
                <a:latin typeface="Georgia" panose="02040502050405020303" pitchFamily="18" charset="0"/>
                <a:ea typeface="Avenir"/>
                <a:cs typeface="Avenir"/>
              </a:rPr>
              <a:t>« </a:t>
            </a:r>
            <a:r>
              <a:rPr lang="it-IT" sz="1300" dirty="0">
                <a:latin typeface="Georgia" panose="02040502050405020303" pitchFamily="18" charset="0"/>
                <a:ea typeface="Avenir"/>
                <a:cs typeface="Avenir"/>
              </a:rPr>
              <a:t>L’azione di evangelizzazione e il messaggio di salvezza, in effetti, non sarebbero comprensibili senza la costante apertura di Gesù all’interlocutore più ampio possibile, che i Vangeli indicano come la folla, ossia l’insieme delle persone che lo seguono lungo il cammino... L’annuncio evangelico non è rivolto solo a pochi illuminati o prescelti</a:t>
            </a:r>
            <a:r>
              <a:rPr lang="fr-FR" sz="1300" dirty="0">
                <a:latin typeface="Georgia" panose="02040502050405020303" pitchFamily="18" charset="0"/>
                <a:ea typeface="Avenir"/>
                <a:cs typeface="Avenir"/>
              </a:rPr>
              <a:t>. » (PD, 18) </a:t>
            </a:r>
          </a:p>
          <a:p>
            <a:pPr marL="0" indent="0">
              <a:buSzTx/>
              <a:buNone/>
              <a:defRPr sz="1300">
                <a:latin typeface="Avenir"/>
                <a:ea typeface="Avenir"/>
                <a:cs typeface="Avenir"/>
                <a:sym typeface="Avenir Roman"/>
              </a:defRPr>
            </a:pPr>
            <a:endParaRPr dirty="0">
              <a:latin typeface="Georgia" panose="02040502050405020303" pitchFamily="18" charset="0"/>
            </a:endParaRPr>
          </a:p>
          <a:p>
            <a:pPr marL="285750" lvl="0" indent="-285750">
              <a:lnSpc>
                <a:spcPct val="125000"/>
              </a:lnSpc>
              <a:buClr>
                <a:schemeClr val="accent1"/>
              </a:buClr>
              <a:buSzTx/>
              <a:buFont typeface="Wingdings" panose="05000000000000000000" pitchFamily="2" charset="2"/>
              <a:buChar char="Ø"/>
              <a:defRPr sz="1300">
                <a:latin typeface="Avenir"/>
                <a:ea typeface="Avenir"/>
                <a:cs typeface="Avenir"/>
                <a:sym typeface="Avenir Roman"/>
              </a:defRPr>
            </a:pPr>
            <a:r>
              <a:rPr dirty="0" smtClean="0">
                <a:latin typeface="Georgia" panose="02040502050405020303" pitchFamily="18" charset="0"/>
              </a:rPr>
              <a:t> </a:t>
            </a:r>
            <a:r>
              <a:rPr lang="it-IT" sz="1300" dirty="0">
                <a:latin typeface="Georgia" panose="02040502050405020303" pitchFamily="18" charset="0"/>
                <a:ea typeface="Avenir"/>
                <a:cs typeface="Avenir"/>
                <a:sym typeface="Wingdings"/>
              </a:rPr>
              <a:t>Perché la Chiesa sia se stessa e perché la sua missione porti frutto, tutti e tre devono essere sempre presenti: Gesù, la folla e gli apostoli</a:t>
            </a:r>
            <a:r>
              <a:rPr lang="fr-FR" sz="1300" dirty="0">
                <a:latin typeface="Georgia" panose="02040502050405020303" pitchFamily="18" charset="0"/>
                <a:ea typeface="Avenir"/>
                <a:cs typeface="Avenir"/>
                <a:sym typeface="Wingdings"/>
              </a:rPr>
              <a:t>! </a:t>
            </a:r>
            <a:endParaRPr lang="fr-FR" sz="1300" dirty="0">
              <a:latin typeface="Georgia" panose="02040502050405020303" pitchFamily="18" charset="0"/>
              <a:ea typeface="Avenir"/>
              <a:cs typeface="Avenir"/>
            </a:endParaRPr>
          </a:p>
        </p:txBody>
      </p:sp>
      <p:sp>
        <p:nvSpPr>
          <p:cNvPr id="385" name="Google Shape;296;p24"/>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pic>
        <p:nvPicPr>
          <p:cNvPr id="386" name="Google Shape;297;p24" descr="Google Shape;297;p24"/>
          <p:cNvPicPr>
            <a:picLocks noChangeAspect="1"/>
          </p:cNvPicPr>
          <p:nvPr/>
        </p:nvPicPr>
        <p:blipFill>
          <a:blip r:embed="rId2"/>
          <a:srcRect t="17140" b="7880"/>
          <a:stretch>
            <a:fillRect/>
          </a:stretch>
        </p:blipFill>
        <p:spPr>
          <a:xfrm>
            <a:off x="0" y="0"/>
            <a:ext cx="4571999" cy="5143502"/>
          </a:xfrm>
          <a:prstGeom prst="rect">
            <a:avLst/>
          </a:prstGeom>
          <a:ln w="12700">
            <a:miter lim="400000"/>
          </a:ln>
        </p:spPr>
      </p:pic>
      <p:sp>
        <p:nvSpPr>
          <p:cNvPr id="387" name="Google Shape;298;p24"/>
          <p:cNvSpPr/>
          <p:nvPr/>
        </p:nvSpPr>
        <p:spPr>
          <a:xfrm>
            <a:off x="5886841" y="4852594"/>
            <a:ext cx="1685701"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Google Shape;303;p25"/>
          <p:cNvSpPr txBox="1">
            <a:spLocks noGrp="1"/>
          </p:cNvSpPr>
          <p:nvPr>
            <p:ph type="body" idx="1"/>
          </p:nvPr>
        </p:nvSpPr>
        <p:spPr>
          <a:xfrm>
            <a:off x="4710434" y="147696"/>
            <a:ext cx="4296979" cy="4582151"/>
          </a:xfrm>
          <a:prstGeom prst="rect">
            <a:avLst/>
          </a:prstGeom>
        </p:spPr>
        <p:txBody>
          <a:bodyPr anchor="ctr"/>
          <a:lstStyle/>
          <a:p>
            <a:pPr marL="0" indent="0" algn="ctr">
              <a:buClr>
                <a:schemeClr val="accent1"/>
              </a:buClr>
              <a:buSzTx/>
              <a:buNone/>
              <a:defRPr sz="1700">
                <a:latin typeface="Avenir"/>
                <a:ea typeface="Avenir"/>
                <a:cs typeface="Avenir"/>
                <a:sym typeface="Avenir Roman"/>
              </a:defRPr>
            </a:pPr>
            <a:r>
              <a:rPr lang="fr-FR" sz="1700" b="1" dirty="0">
                <a:solidFill>
                  <a:srgbClr val="F28E00"/>
                </a:solidFill>
                <a:latin typeface="Georgia" panose="02040502050405020303" pitchFamily="18" charset="0"/>
                <a:ea typeface="Avenir"/>
                <a:cs typeface="Avenir"/>
              </a:rPr>
              <a:t>In </a:t>
            </a:r>
            <a:r>
              <a:rPr lang="fr-FR" sz="1700" b="1" dirty="0" err="1">
                <a:solidFill>
                  <a:srgbClr val="F28E00"/>
                </a:solidFill>
                <a:latin typeface="Georgia" panose="02040502050405020303" pitchFamily="18" charset="0"/>
                <a:ea typeface="Avenir"/>
                <a:cs typeface="Avenir"/>
              </a:rPr>
              <a:t>ascolto</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rPr>
              <a:t>alle</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rPr>
              <a:t>Scritture</a:t>
            </a:r>
            <a:endParaRPr lang="fr-FR" sz="1700" b="1" dirty="0">
              <a:solidFill>
                <a:srgbClr val="F28E00"/>
              </a:solidFill>
              <a:latin typeface="Georgia" panose="02040502050405020303" pitchFamily="18" charset="0"/>
              <a:ea typeface="Avenir"/>
              <a:cs typeface="Avenir"/>
            </a:endParaRPr>
          </a:p>
          <a:p>
            <a:pPr marL="0" indent="0">
              <a:buSzTx/>
              <a:buNone/>
              <a:defRPr sz="1300">
                <a:latin typeface="Avenir"/>
                <a:ea typeface="Avenir"/>
                <a:cs typeface="Avenir"/>
                <a:sym typeface="Avenir Roman"/>
              </a:defRPr>
            </a:pPr>
            <a:r>
              <a:rPr dirty="0">
                <a:latin typeface="Georgia" panose="02040502050405020303" pitchFamily="18" charset="0"/>
              </a:rPr>
              <a:t/>
            </a:r>
            <a:br>
              <a:rPr dirty="0">
                <a:latin typeface="Georgia" panose="02040502050405020303" pitchFamily="18" charset="0"/>
              </a:rPr>
            </a:br>
            <a:endParaRPr dirty="0">
              <a:latin typeface="Georgia" panose="02040502050405020303" pitchFamily="18" charset="0"/>
            </a:endParaRPr>
          </a:p>
          <a:p>
            <a:pPr marL="0" lvl="0" indent="0" algn="ctr">
              <a:buClr>
                <a:schemeClr val="accent1"/>
              </a:buClr>
              <a:buSzTx/>
              <a:buNone/>
              <a:defRPr sz="1500">
                <a:latin typeface="Avenir"/>
                <a:ea typeface="Avenir"/>
                <a:cs typeface="Avenir"/>
                <a:sym typeface="Avenir Roman"/>
              </a:defRPr>
            </a:pPr>
            <a:r>
              <a:rPr lang="it-IT" sz="1500" dirty="0">
                <a:solidFill>
                  <a:srgbClr val="F28E00"/>
                </a:solidFill>
                <a:latin typeface="Georgia" panose="02040502050405020303" pitchFamily="18" charset="0"/>
                <a:ea typeface="Avenir"/>
                <a:cs typeface="Avenir"/>
              </a:rPr>
              <a:t>Una duplice dinamica di conversione: </a:t>
            </a:r>
          </a:p>
          <a:p>
            <a:pPr marL="0" lvl="0" indent="0" algn="ctr">
              <a:buClr>
                <a:schemeClr val="accent1"/>
              </a:buClr>
              <a:buSzTx/>
              <a:buNone/>
              <a:defRPr sz="1500">
                <a:latin typeface="Avenir"/>
                <a:ea typeface="Avenir"/>
                <a:cs typeface="Avenir"/>
                <a:sym typeface="Avenir Roman"/>
              </a:defRPr>
            </a:pPr>
            <a:r>
              <a:rPr lang="it-IT" sz="1500" dirty="0">
                <a:solidFill>
                  <a:srgbClr val="F28E00"/>
                </a:solidFill>
                <a:latin typeface="Georgia" panose="02040502050405020303" pitchFamily="18" charset="0"/>
                <a:ea typeface="Avenir"/>
                <a:cs typeface="Avenir"/>
              </a:rPr>
              <a:t>Pietro e Cornelio (At 10)</a:t>
            </a:r>
          </a:p>
          <a:p>
            <a:pPr marL="0" indent="0">
              <a:buSzTx/>
              <a:buNone/>
              <a:defRPr sz="1500">
                <a:latin typeface="Avenir"/>
                <a:ea typeface="Avenir"/>
                <a:cs typeface="Avenir"/>
                <a:sym typeface="Avenir Roman"/>
              </a:defRPr>
            </a:pPr>
            <a:endParaRPr dirty="0">
              <a:latin typeface="Georgia" panose="02040502050405020303" pitchFamily="18" charset="0"/>
            </a:endParaRPr>
          </a:p>
          <a:p>
            <a:pPr marL="0" lvl="0" indent="0" algn="just">
              <a:buClr>
                <a:srgbClr val="DE8F32"/>
              </a:buClr>
              <a:buSzTx/>
              <a:buNone/>
              <a:defRPr>
                <a:latin typeface="Avenir"/>
                <a:ea typeface="Avenir"/>
                <a:cs typeface="Avenir"/>
                <a:sym typeface="Avenir Roman"/>
              </a:defRPr>
            </a:pPr>
            <a:r>
              <a:rPr lang="fr-FR" dirty="0">
                <a:latin typeface="Georgia" panose="02040502050405020303" pitchFamily="18" charset="0"/>
                <a:ea typeface="Avenir"/>
                <a:cs typeface="Avenir"/>
                <a:sym typeface="Avenir Roman"/>
              </a:rPr>
              <a:t>«</a:t>
            </a:r>
            <a:r>
              <a:rPr lang="it-IT" dirty="0">
                <a:latin typeface="Georgia" panose="02040502050405020303" pitchFamily="18" charset="0"/>
                <a:ea typeface="Avenir"/>
                <a:cs typeface="Avenir"/>
                <a:sym typeface="Avenir Roman"/>
              </a:rPr>
              <a:t>È nell’incontro con le persone, accogliendole, camminando insieme a loro ed entrando nelle loro case, che si rende conto del significato della sua visione: nessun essere umano è indegno agli occhi di Dio e la differenza istituita dall’elezione non è preferenza esclusiva, ma servizio e testimonianza di respiro universale</a:t>
            </a:r>
            <a:r>
              <a:rPr lang="fr-FR" dirty="0">
                <a:latin typeface="Georgia" panose="02040502050405020303" pitchFamily="18" charset="0"/>
                <a:ea typeface="Avenir"/>
                <a:cs typeface="Avenir"/>
                <a:sym typeface="Avenir Roman"/>
              </a:rPr>
              <a:t>.» </a:t>
            </a:r>
            <a:r>
              <a:rPr dirty="0" smtClean="0">
                <a:latin typeface="Georgia" panose="02040502050405020303" pitchFamily="18" charset="0"/>
              </a:rPr>
              <a:t>(</a:t>
            </a:r>
            <a:r>
              <a:rPr dirty="0">
                <a:latin typeface="Georgia" panose="02040502050405020303" pitchFamily="18" charset="0"/>
              </a:rPr>
              <a:t>DP, 23)</a:t>
            </a:r>
          </a:p>
        </p:txBody>
      </p:sp>
      <p:sp>
        <p:nvSpPr>
          <p:cNvPr id="390" name="Google Shape;304;p25"/>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392" name="Google Shape;306;p25"/>
          <p:cNvSpPr/>
          <p:nvPr/>
        </p:nvSpPr>
        <p:spPr>
          <a:xfrm>
            <a:off x="5911117" y="4884961"/>
            <a:ext cx="1685701" cy="1"/>
          </a:xfrm>
          <a:prstGeom prst="line">
            <a:avLst/>
          </a:prstGeom>
          <a:ln w="28575">
            <a:solidFill>
              <a:schemeClr val="accent1"/>
            </a:solidFill>
            <a:prstDash val="dot"/>
          </a:ln>
        </p:spPr>
        <p:txBody>
          <a:bodyPr lIns="45719" rIns="45719"/>
          <a:lstStyle/>
          <a:p>
            <a:endParaRP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20143" r="16513"/>
          <a:stretch/>
        </p:blipFill>
        <p:spPr>
          <a:xfrm>
            <a:off x="-322351" y="-18312"/>
            <a:ext cx="4904510" cy="5161812"/>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Google Shape;312;p26"/>
          <p:cNvSpPr txBox="1">
            <a:spLocks noGrp="1"/>
          </p:cNvSpPr>
          <p:nvPr>
            <p:ph type="title"/>
          </p:nvPr>
        </p:nvSpPr>
        <p:spPr>
          <a:xfrm>
            <a:off x="311699" y="445025"/>
            <a:ext cx="8520602" cy="914438"/>
          </a:xfrm>
          <a:prstGeom prst="rect">
            <a:avLst/>
          </a:prstGeom>
        </p:spPr>
        <p:txBody>
          <a:bodyPr>
            <a:normAutofit/>
          </a:bodyPr>
          <a:lstStyle>
            <a:lvl1pPr defTabSz="813816">
              <a:defRPr sz="2046" b="0">
                <a:latin typeface="Avenir"/>
                <a:ea typeface="Avenir"/>
                <a:cs typeface="Avenir"/>
                <a:sym typeface="Avenir Roman"/>
              </a:defRPr>
            </a:lvl1pPr>
          </a:lstStyle>
          <a:p>
            <a:r>
              <a:rPr lang="fr-FR" sz="1800" b="1" dirty="0">
                <a:solidFill>
                  <a:srgbClr val="F28E00"/>
                </a:solidFill>
                <a:latin typeface="Georgia" panose="02040502050405020303" pitchFamily="18" charset="0"/>
                <a:sym typeface="Helvetica Neue"/>
              </a:rPr>
              <a:t>La </a:t>
            </a:r>
            <a:r>
              <a:rPr lang="fr-FR" sz="1800" b="1" dirty="0" err="1">
                <a:solidFill>
                  <a:srgbClr val="F28E00"/>
                </a:solidFill>
                <a:latin typeface="Georgia" panose="02040502050405020303" pitchFamily="18" charset="0"/>
                <a:sym typeface="Helvetica Neue"/>
              </a:rPr>
              <a:t>sinodalità</a:t>
            </a:r>
            <a:r>
              <a:rPr lang="fr-FR" sz="1800" b="1" dirty="0">
                <a:solidFill>
                  <a:srgbClr val="F28E00"/>
                </a:solidFill>
                <a:latin typeface="Georgia" panose="02040502050405020303" pitchFamily="18" charset="0"/>
                <a:sym typeface="Helvetica Neue"/>
              </a:rPr>
              <a:t> in </a:t>
            </a:r>
            <a:r>
              <a:rPr lang="fr-FR" sz="1800" b="1" dirty="0" err="1">
                <a:solidFill>
                  <a:srgbClr val="F28E00"/>
                </a:solidFill>
                <a:latin typeface="Georgia" panose="02040502050405020303" pitchFamily="18" charset="0"/>
                <a:sym typeface="Helvetica Neue"/>
              </a:rPr>
              <a:t>azione</a:t>
            </a:r>
            <a:r>
              <a:rPr lang="fr-FR" sz="1800" b="1" dirty="0">
                <a:solidFill>
                  <a:srgbClr val="F28E00"/>
                </a:solidFill>
                <a:latin typeface="Georgia" panose="02040502050405020303" pitchFamily="18" charset="0"/>
                <a:sym typeface="Helvetica Neue"/>
              </a:rPr>
              <a:t>: piste per la </a:t>
            </a:r>
            <a:r>
              <a:rPr lang="fr-FR" sz="1800" b="1" dirty="0" err="1">
                <a:solidFill>
                  <a:srgbClr val="F28E00"/>
                </a:solidFill>
                <a:latin typeface="Georgia" panose="02040502050405020303" pitchFamily="18" charset="0"/>
                <a:sym typeface="Helvetica Neue"/>
              </a:rPr>
              <a:t>consultazione</a:t>
            </a:r>
            <a:r>
              <a:rPr lang="fr-FR" sz="1800" b="1" dirty="0">
                <a:solidFill>
                  <a:srgbClr val="F28E00"/>
                </a:solidFill>
                <a:latin typeface="Georgia" panose="02040502050405020303" pitchFamily="18" charset="0"/>
                <a:sym typeface="Helvetica Neue"/>
              </a:rPr>
              <a:t> </a:t>
            </a:r>
            <a:r>
              <a:rPr lang="fr-FR" sz="1800" b="1" dirty="0" err="1">
                <a:solidFill>
                  <a:srgbClr val="F28E00"/>
                </a:solidFill>
                <a:latin typeface="Georgia" panose="02040502050405020303" pitchFamily="18" charset="0"/>
                <a:sym typeface="Helvetica Neue"/>
              </a:rPr>
              <a:t>del</a:t>
            </a:r>
            <a:r>
              <a:rPr lang="fr-FR" sz="1800" b="1" dirty="0">
                <a:solidFill>
                  <a:srgbClr val="F28E00"/>
                </a:solidFill>
                <a:latin typeface="Georgia" panose="02040502050405020303" pitchFamily="18" charset="0"/>
                <a:sym typeface="Helvetica Neue"/>
              </a:rPr>
              <a:t> </a:t>
            </a:r>
            <a:r>
              <a:rPr lang="fr-FR" sz="1800" b="1" dirty="0" err="1">
                <a:solidFill>
                  <a:srgbClr val="F28E00"/>
                </a:solidFill>
                <a:latin typeface="Georgia" panose="02040502050405020303" pitchFamily="18" charset="0"/>
                <a:sym typeface="Helvetica Neue"/>
              </a:rPr>
              <a:t>Popolo</a:t>
            </a:r>
            <a:r>
              <a:rPr lang="fr-FR" sz="1800" b="1" dirty="0">
                <a:solidFill>
                  <a:srgbClr val="F28E00"/>
                </a:solidFill>
                <a:latin typeface="Georgia" panose="02040502050405020303" pitchFamily="18" charset="0"/>
                <a:sym typeface="Helvetica Neue"/>
              </a:rPr>
              <a:t> di </a:t>
            </a:r>
            <a:r>
              <a:rPr lang="fr-FR" sz="1800" b="1" dirty="0" err="1">
                <a:solidFill>
                  <a:srgbClr val="F28E00"/>
                </a:solidFill>
                <a:latin typeface="Georgia" panose="02040502050405020303" pitchFamily="18" charset="0"/>
                <a:sym typeface="Helvetica Neue"/>
              </a:rPr>
              <a:t>Dio</a:t>
            </a:r>
            <a:endParaRPr b="1" dirty="0">
              <a:solidFill>
                <a:srgbClr val="F28E00"/>
              </a:solidFill>
              <a:latin typeface="Georgia" panose="02040502050405020303" pitchFamily="18" charset="0"/>
            </a:endParaRPr>
          </a:p>
        </p:txBody>
      </p:sp>
      <p:sp>
        <p:nvSpPr>
          <p:cNvPr id="395" name="Google Shape;313;p26"/>
          <p:cNvSpPr txBox="1">
            <a:spLocks noGrp="1"/>
          </p:cNvSpPr>
          <p:nvPr>
            <p:ph type="body" idx="1"/>
          </p:nvPr>
        </p:nvSpPr>
        <p:spPr>
          <a:xfrm>
            <a:off x="311699" y="1485986"/>
            <a:ext cx="8520602" cy="2976559"/>
          </a:xfrm>
          <a:prstGeom prst="rect">
            <a:avLst/>
          </a:prstGeom>
        </p:spPr>
        <p:txBody>
          <a:bodyPr anchor="ctr"/>
          <a:lstStyle/>
          <a:p>
            <a:pPr>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Per </a:t>
            </a:r>
            <a:r>
              <a:rPr lang="fr-FR" sz="1400" dirty="0" err="1">
                <a:latin typeface="Georgia" panose="02040502050405020303" pitchFamily="18" charset="0"/>
                <a:ea typeface="Avenir"/>
                <a:cs typeface="Avenir"/>
              </a:rPr>
              <a:t>rispondere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siete</a:t>
            </a:r>
            <a:r>
              <a:rPr lang="fr-FR" sz="1400" dirty="0">
                <a:latin typeface="Georgia" panose="02040502050405020303" pitchFamily="18" charset="0"/>
                <a:ea typeface="Avenir"/>
                <a:cs typeface="Avenir"/>
              </a:rPr>
              <a:t> </a:t>
            </a:r>
            <a:r>
              <a:rPr lang="fr-FR" sz="1400" dirty="0" err="1" smtClean="0">
                <a:latin typeface="Georgia" panose="02040502050405020303" pitchFamily="18" charset="0"/>
                <a:ea typeface="Avenir"/>
                <a:cs typeface="Avenir"/>
              </a:rPr>
              <a:t>invitati</a:t>
            </a:r>
            <a:r>
              <a:rPr lang="fr-FR" sz="1400" dirty="0" smtClean="0">
                <a:latin typeface="Georgia" panose="02040502050405020303" pitchFamily="18" charset="0"/>
                <a:ea typeface="Avenir"/>
                <a:cs typeface="Avenir"/>
              </a:rPr>
              <a:t> </a:t>
            </a:r>
            <a:r>
              <a:rPr lang="fr-FR" sz="1400" dirty="0">
                <a:latin typeface="Georgia" panose="02040502050405020303" pitchFamily="18" charset="0"/>
                <a:ea typeface="Avenir"/>
                <a:cs typeface="Avenir"/>
              </a:rPr>
              <a:t>a:</a:t>
            </a:r>
          </a:p>
          <a:p>
            <a:pPr lvl="1" fontAlgn="base">
              <a:buSzPts val="1400"/>
              <a:defRPr sz="1400">
                <a:latin typeface="Avenir"/>
                <a:ea typeface="Avenir"/>
                <a:cs typeface="Avenir"/>
                <a:sym typeface="Avenir Roman"/>
              </a:defRPr>
            </a:pPr>
            <a:r>
              <a:rPr lang="fr-FR" sz="1400" dirty="0" err="1">
                <a:latin typeface="Georgia" panose="02040502050405020303" pitchFamily="18" charset="0"/>
                <a:ea typeface="Avenir"/>
                <a:cs typeface="Avenir"/>
              </a:rPr>
              <a:t>Chiedervi</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quali</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esperienze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della</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vostra</a:t>
            </a:r>
            <a:r>
              <a:rPr lang="fr-FR" sz="1400" dirty="0">
                <a:latin typeface="Georgia" panose="02040502050405020303" pitchFamily="18" charset="0"/>
                <a:ea typeface="Avenir"/>
                <a:cs typeface="Avenir"/>
              </a:rPr>
              <a:t> </a:t>
            </a:r>
            <a:r>
              <a:rPr lang="fr-FR" sz="1400" dirty="0" err="1" smtClean="0">
                <a:latin typeface="Georgia" panose="02040502050405020303" pitchFamily="18" charset="0"/>
                <a:ea typeface="Avenir"/>
                <a:cs typeface="Avenir"/>
              </a:rPr>
              <a:t>Chiesa</a:t>
            </a:r>
            <a:r>
              <a:rPr lang="fr-FR" sz="1400" dirty="0" smtClean="0">
                <a:latin typeface="Georgia" panose="02040502050405020303" pitchFamily="18" charset="0"/>
                <a:ea typeface="Avenir"/>
                <a:cs typeface="Avenir"/>
              </a:rPr>
              <a:t> </a:t>
            </a:r>
            <a:r>
              <a:rPr lang="fr-FR" sz="1400" dirty="0" err="1" smtClean="0">
                <a:latin typeface="Georgia" panose="02040502050405020303" pitchFamily="18" charset="0"/>
                <a:ea typeface="Avenir"/>
                <a:cs typeface="Avenir"/>
              </a:rPr>
              <a:t>particolare</a:t>
            </a:r>
            <a:r>
              <a:rPr lang="fr-FR" sz="1400" dirty="0" smtClean="0">
                <a:latin typeface="Georgia" panose="02040502050405020303" pitchFamily="18" charset="0"/>
                <a:ea typeface="Avenir"/>
                <a:cs typeface="Avenir"/>
              </a:rPr>
              <a:t> </a:t>
            </a:r>
            <a:r>
              <a:rPr lang="fr-FR" sz="1400" dirty="0">
                <a:latin typeface="Georgia" panose="02040502050405020303" pitchFamily="18" charset="0"/>
                <a:ea typeface="Avenir"/>
                <a:cs typeface="Avenir"/>
              </a:rPr>
              <a:t>l’</a:t>
            </a:r>
            <a:r>
              <a:rPr lang="fr-FR" sz="1400" dirty="0" err="1">
                <a:latin typeface="Georgia" panose="02040502050405020303" pitchFamily="18" charset="0"/>
                <a:ea typeface="Avenir"/>
                <a:cs typeface="Avenir"/>
              </a:rPr>
              <a:t>interrogativo</a:t>
            </a:r>
            <a:r>
              <a:rPr lang="fr-FR" sz="1400" dirty="0">
                <a:latin typeface="Georgia" panose="02040502050405020303" pitchFamily="18" charset="0"/>
                <a:ea typeface="Avenir"/>
                <a:cs typeface="Avenir"/>
              </a:rPr>
              <a:t> fondamentale </a:t>
            </a:r>
            <a:r>
              <a:rPr lang="fr-FR" sz="1400" dirty="0" err="1">
                <a:latin typeface="Georgia" panose="02040502050405020303" pitchFamily="18" charset="0"/>
                <a:ea typeface="Avenir"/>
                <a:cs typeface="Avenir"/>
              </a:rPr>
              <a:t>richiama</a:t>
            </a:r>
            <a:r>
              <a:rPr lang="fr-FR" sz="1400" dirty="0">
                <a:latin typeface="Georgia" panose="02040502050405020303" pitchFamily="18" charset="0"/>
                <a:ea typeface="Avenir"/>
                <a:cs typeface="Avenir"/>
              </a:rPr>
              <a:t> alla </a:t>
            </a:r>
            <a:r>
              <a:rPr lang="fr-FR" sz="1400" dirty="0" err="1">
                <a:latin typeface="Georgia" panose="02040502050405020303" pitchFamily="18" charset="0"/>
                <a:ea typeface="Avenir"/>
                <a:cs typeface="Avenir"/>
              </a:rPr>
              <a:t>vostra</a:t>
            </a:r>
            <a:r>
              <a:rPr lang="fr-FR" sz="1400" dirty="0">
                <a:latin typeface="Georgia" panose="02040502050405020303" pitchFamily="18" charset="0"/>
                <a:ea typeface="Avenir"/>
                <a:cs typeface="Avenir"/>
              </a:rPr>
              <a:t> mente</a:t>
            </a:r>
          </a:p>
          <a:p>
            <a:pPr lvl="1" fontAlgn="base">
              <a:buSzPts val="1400"/>
              <a:defRPr sz="1400">
                <a:latin typeface="Avenir"/>
                <a:ea typeface="Avenir"/>
                <a:cs typeface="Avenir"/>
                <a:sym typeface="Avenir Roman"/>
              </a:defRPr>
            </a:pPr>
            <a:r>
              <a:rPr lang="fr-FR" sz="1400" dirty="0" err="1">
                <a:latin typeface="Georgia" panose="02040502050405020303" pitchFamily="18" charset="0"/>
                <a:ea typeface="Avenir"/>
                <a:cs typeface="Avenir"/>
              </a:rPr>
              <a:t>Rileggere</a:t>
            </a:r>
            <a:r>
              <a:rPr lang="fr-FR" sz="1400" dirty="0">
                <a:latin typeface="Georgia" panose="02040502050405020303" pitchFamily="18" charset="0"/>
                <a:ea typeface="Avenir"/>
                <a:cs typeface="Avenir"/>
              </a:rPr>
              <a:t> più in </a:t>
            </a:r>
            <a:r>
              <a:rPr lang="fr-FR" sz="1400" dirty="0" err="1">
                <a:latin typeface="Georgia" panose="02040502050405020303" pitchFamily="18" charset="0"/>
                <a:ea typeface="Avenir"/>
                <a:cs typeface="Avenir"/>
              </a:rPr>
              <a:t>profondità</a:t>
            </a:r>
            <a:r>
              <a:rPr lang="fr-FR" sz="1400" dirty="0">
                <a:latin typeface="Georgia" panose="02040502050405020303" pitchFamily="18" charset="0"/>
                <a:ea typeface="Avenir"/>
                <a:cs typeface="Avenir"/>
              </a:rPr>
              <a:t> le </a:t>
            </a:r>
            <a:r>
              <a:rPr lang="fr-FR" sz="1400" dirty="0" err="1">
                <a:latin typeface="Georgia" panose="02040502050405020303" pitchFamily="18" charset="0"/>
                <a:ea typeface="Avenir"/>
                <a:cs typeface="Avenir"/>
              </a:rPr>
              <a:t>esperienze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sinodali</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del</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camminare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insieme</a:t>
            </a:r>
            <a:r>
              <a:rPr lang="fr-FR" sz="1400" dirty="0">
                <a:latin typeface="Georgia" panose="02040502050405020303" pitchFamily="18" charset="0"/>
                <a:ea typeface="Avenir"/>
                <a:cs typeface="Avenir"/>
              </a:rPr>
              <a:t>» : </a:t>
            </a:r>
            <a:r>
              <a:rPr lang="fr-FR" sz="1400" dirty="0" err="1">
                <a:latin typeface="Georgia" panose="02040502050405020303" pitchFamily="18" charset="0"/>
                <a:ea typeface="Avenir"/>
                <a:cs typeface="Avenir"/>
              </a:rPr>
              <a:t>quali</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gioie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hanno</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provocato</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Quali</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difficoltà</a:t>
            </a:r>
            <a:r>
              <a:rPr lang="fr-FR" sz="1400" dirty="0">
                <a:latin typeface="Georgia" panose="02040502050405020303" pitchFamily="18" charset="0"/>
                <a:ea typeface="Avenir"/>
                <a:cs typeface="Avenir"/>
              </a:rPr>
              <a:t> e </a:t>
            </a:r>
            <a:r>
              <a:rPr lang="fr-FR" sz="1400" dirty="0" err="1">
                <a:latin typeface="Georgia" panose="02040502050405020303" pitchFamily="18" charset="0"/>
                <a:ea typeface="Avenir"/>
                <a:cs typeface="Avenir"/>
              </a:rPr>
              <a:t>ostacoli</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hanno</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incontrato</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Quali</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ferite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hanno</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fatto</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emergere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Quali</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intenzioni</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hanno</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suscitato</a:t>
            </a:r>
            <a:r>
              <a:rPr lang="fr-FR" sz="1400" dirty="0">
                <a:latin typeface="Georgia" panose="02040502050405020303" pitchFamily="18" charset="0"/>
                <a:ea typeface="Avenir"/>
                <a:cs typeface="Avenir"/>
              </a:rPr>
              <a:t>?</a:t>
            </a:r>
          </a:p>
          <a:p>
            <a:pPr lvl="1" fontAlgn="base">
              <a:buSzPts val="1400"/>
              <a:defRPr sz="1400">
                <a:latin typeface="Avenir"/>
                <a:ea typeface="Avenir"/>
                <a:cs typeface="Avenir"/>
                <a:sym typeface="Avenir Roman"/>
              </a:defRPr>
            </a:pPr>
            <a:r>
              <a:rPr lang="fr-FR" sz="1400" dirty="0" err="1">
                <a:latin typeface="Georgia" panose="02040502050405020303" pitchFamily="18" charset="0"/>
                <a:ea typeface="Avenir"/>
                <a:cs typeface="Avenir"/>
              </a:rPr>
              <a:t>Cogliere</a:t>
            </a:r>
            <a:r>
              <a:rPr lang="fr-FR" sz="1400" dirty="0">
                <a:latin typeface="Georgia" panose="02040502050405020303" pitchFamily="18" charset="0"/>
                <a:ea typeface="Avenir"/>
                <a:cs typeface="Avenir"/>
              </a:rPr>
              <a:t> i frutti da </a:t>
            </a:r>
            <a:r>
              <a:rPr lang="fr-FR" sz="1400" dirty="0" err="1">
                <a:latin typeface="Georgia" panose="02040502050405020303" pitchFamily="18" charset="0"/>
                <a:ea typeface="Avenir"/>
                <a:cs typeface="Avenir"/>
              </a:rPr>
              <a:t>condividere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dove</a:t>
            </a:r>
            <a:r>
              <a:rPr lang="fr-FR" sz="1400" dirty="0">
                <a:latin typeface="Georgia" panose="02040502050405020303" pitchFamily="18" charset="0"/>
                <a:ea typeface="Avenir"/>
                <a:cs typeface="Avenir"/>
              </a:rPr>
              <a:t>, in </a:t>
            </a:r>
            <a:r>
              <a:rPr lang="fr-FR" sz="1400" dirty="0" err="1">
                <a:latin typeface="Georgia" panose="02040502050405020303" pitchFamily="18" charset="0"/>
                <a:ea typeface="Avenir"/>
                <a:cs typeface="Avenir"/>
              </a:rPr>
              <a:t>queste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esperienze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risuona</a:t>
            </a:r>
            <a:r>
              <a:rPr lang="fr-FR" sz="1400" dirty="0">
                <a:latin typeface="Georgia" panose="02040502050405020303" pitchFamily="18" charset="0"/>
                <a:ea typeface="Avenir"/>
                <a:cs typeface="Avenir"/>
              </a:rPr>
              <a:t> la voce </a:t>
            </a:r>
            <a:r>
              <a:rPr lang="fr-FR" sz="1400" dirty="0" err="1">
                <a:latin typeface="Georgia" panose="02040502050405020303" pitchFamily="18" charset="0"/>
                <a:ea typeface="Avenir"/>
                <a:cs typeface="Avenir"/>
              </a:rPr>
              <a:t>dello</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Spirito</a:t>
            </a:r>
            <a:r>
              <a:rPr lang="fr-FR" sz="1400" dirty="0">
                <a:latin typeface="Georgia" panose="02040502050405020303" pitchFamily="18" charset="0"/>
                <a:ea typeface="Avenir"/>
                <a:cs typeface="Avenir"/>
              </a:rPr>
              <a:t> in </a:t>
            </a:r>
            <a:r>
              <a:rPr lang="fr-FR" sz="1400" dirty="0" err="1">
                <a:latin typeface="Georgia" panose="02040502050405020303" pitchFamily="18" charset="0"/>
                <a:ea typeface="Avenir"/>
                <a:cs typeface="Avenir"/>
              </a:rPr>
              <a:t>queste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esperienze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sinodali</a:t>
            </a:r>
            <a:r>
              <a:rPr lang="fr-FR" sz="1400" dirty="0">
                <a:latin typeface="Georgia" panose="02040502050405020303" pitchFamily="18" charset="0"/>
                <a:ea typeface="Avenir"/>
                <a:cs typeface="Avenir"/>
              </a:rPr>
              <a:t>? Che </a:t>
            </a:r>
            <a:r>
              <a:rPr lang="fr-FR" sz="1400" dirty="0" err="1">
                <a:latin typeface="Georgia" panose="02040502050405020303" pitchFamily="18" charset="0"/>
                <a:ea typeface="Avenir"/>
                <a:cs typeface="Avenir"/>
              </a:rPr>
              <a:t>cosa</a:t>
            </a:r>
            <a:r>
              <a:rPr lang="fr-FR" sz="1400" dirty="0">
                <a:latin typeface="Georgia" panose="02040502050405020303" pitchFamily="18" charset="0"/>
                <a:ea typeface="Avenir"/>
                <a:cs typeface="Avenir"/>
              </a:rPr>
              <a:t> ci </a:t>
            </a:r>
            <a:r>
              <a:rPr lang="fr-FR" sz="1400" dirty="0" err="1">
                <a:latin typeface="Georgia" panose="02040502050405020303" pitchFamily="18" charset="0"/>
                <a:ea typeface="Avenir"/>
                <a:cs typeface="Avenir"/>
              </a:rPr>
              <a:t>chiede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oggi</a:t>
            </a:r>
            <a:r>
              <a:rPr lang="fr-FR" sz="1400" dirty="0">
                <a:latin typeface="Georgia" panose="02040502050405020303" pitchFamily="18" charset="0"/>
                <a:ea typeface="Avenir"/>
                <a:cs typeface="Avenir"/>
              </a:rPr>
              <a:t>? </a:t>
            </a:r>
            <a:r>
              <a:rPr lang="it-IT" sz="1400" dirty="0">
                <a:latin typeface="Georgia" panose="02040502050405020303" pitchFamily="18" charset="0"/>
                <a:ea typeface="Avenir"/>
                <a:cs typeface="Avenir"/>
              </a:rPr>
              <a:t>Quali sono i punti da confermare, le prospettive di cambiamento, i passi da compiere? Dove registriamo un consenso? Quali cammini si aprono per la nostra Chiesa particolare?</a:t>
            </a:r>
            <a:endParaRPr lang="en-US" altLang="en-US" sz="1400" dirty="0">
              <a:latin typeface="Georgia" panose="02040502050405020303" pitchFamily="18" charset="0"/>
              <a:ea typeface="Avenir"/>
              <a:cs typeface="Aveni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p27"/>
          <p:cNvSpPr txBox="1">
            <a:spLocks/>
          </p:cNvSpPr>
          <p:nvPr/>
        </p:nvSpPr>
        <p:spPr>
          <a:xfrm>
            <a:off x="203777" y="207242"/>
            <a:ext cx="4408198" cy="711477"/>
          </a:xfrm>
          <a:prstGeom prst="rect">
            <a:avLst/>
          </a:prstGeom>
        </p:spPr>
        <p:txBody>
          <a:bodyPr anchor="t"/>
          <a:lst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a:lstStyle>
          <a:p>
            <a:pPr algn="ctr" defTabSz="804672" hangingPunct="1">
              <a:defRPr sz="1496" b="0">
                <a:latin typeface="Avenir"/>
                <a:ea typeface="Avenir"/>
                <a:cs typeface="Avenir"/>
                <a:sym typeface="Avenir Roman"/>
              </a:defRPr>
            </a:pPr>
            <a:r>
              <a:rPr lang="fr-FR" sz="1496" b="0" dirty="0">
                <a:solidFill>
                  <a:srgbClr val="F28E00"/>
                </a:solidFill>
                <a:latin typeface="Georgia" panose="02040502050405020303" pitchFamily="18" charset="0"/>
                <a:ea typeface="Avenir"/>
                <a:cs typeface="Avenir"/>
              </a:rPr>
              <a:t>L’</a:t>
            </a:r>
            <a:r>
              <a:rPr lang="fr-FR" sz="1496" b="0" dirty="0" err="1">
                <a:solidFill>
                  <a:srgbClr val="F28E00"/>
                </a:solidFill>
                <a:latin typeface="Georgia" panose="02040502050405020303" pitchFamily="18" charset="0"/>
                <a:ea typeface="Avenir"/>
                <a:cs typeface="Avenir"/>
              </a:rPr>
              <a:t>interrogativo</a:t>
            </a:r>
            <a:r>
              <a:rPr lang="fr-FR" sz="1496" b="0" dirty="0">
                <a:solidFill>
                  <a:srgbClr val="F28E00"/>
                </a:solidFill>
                <a:latin typeface="Georgia" panose="02040502050405020303" pitchFamily="18" charset="0"/>
                <a:ea typeface="Avenir"/>
                <a:cs typeface="Avenir"/>
              </a:rPr>
              <a:t> di </a:t>
            </a:r>
            <a:r>
              <a:rPr lang="fr-FR" sz="1496" b="0" dirty="0" err="1">
                <a:solidFill>
                  <a:srgbClr val="F28E00"/>
                </a:solidFill>
                <a:latin typeface="Georgia" panose="02040502050405020303" pitchFamily="18" charset="0"/>
                <a:ea typeface="Avenir"/>
                <a:cs typeface="Avenir"/>
              </a:rPr>
              <a:t>fondo</a:t>
            </a:r>
            <a:r>
              <a:rPr lang="fr-FR" sz="1496" b="0" dirty="0">
                <a:solidFill>
                  <a:srgbClr val="F28E00"/>
                </a:solidFill>
                <a:latin typeface="Georgia" panose="02040502050405020303" pitchFamily="18" charset="0"/>
                <a:ea typeface="Avenir"/>
                <a:cs typeface="Avenir"/>
              </a:rPr>
              <a:t> </a:t>
            </a:r>
            <a:r>
              <a:rPr lang="fr-FR" sz="1496" b="0" dirty="0" err="1">
                <a:solidFill>
                  <a:srgbClr val="F28E00"/>
                </a:solidFill>
                <a:latin typeface="Georgia" panose="02040502050405020303" pitchFamily="18" charset="0"/>
                <a:ea typeface="Avenir"/>
                <a:cs typeface="Avenir"/>
              </a:rPr>
              <a:t>del</a:t>
            </a:r>
            <a:r>
              <a:rPr lang="fr-FR" sz="1496" b="0" dirty="0">
                <a:solidFill>
                  <a:srgbClr val="F28E00"/>
                </a:solidFill>
                <a:latin typeface="Georgia" panose="02040502050405020303" pitchFamily="18" charset="0"/>
                <a:ea typeface="Avenir"/>
                <a:cs typeface="Avenir"/>
              </a:rPr>
              <a:t> </a:t>
            </a:r>
            <a:r>
              <a:rPr lang="fr-FR" sz="1496" b="0" dirty="0" err="1">
                <a:solidFill>
                  <a:srgbClr val="F28E00"/>
                </a:solidFill>
                <a:latin typeface="Georgia" panose="02040502050405020303" pitchFamily="18" charset="0"/>
                <a:ea typeface="Avenir"/>
                <a:cs typeface="Avenir"/>
              </a:rPr>
              <a:t>processo</a:t>
            </a:r>
            <a:r>
              <a:rPr lang="fr-FR" sz="1496" b="0" dirty="0">
                <a:solidFill>
                  <a:srgbClr val="F28E00"/>
                </a:solidFill>
                <a:latin typeface="Georgia" panose="02040502050405020303" pitchFamily="18" charset="0"/>
                <a:ea typeface="Avenir"/>
                <a:cs typeface="Avenir"/>
              </a:rPr>
              <a:t> </a:t>
            </a:r>
            <a:r>
              <a:rPr lang="fr-FR" sz="1496" b="0" dirty="0" err="1">
                <a:solidFill>
                  <a:srgbClr val="F28E00"/>
                </a:solidFill>
                <a:latin typeface="Georgia" panose="02040502050405020303" pitchFamily="18" charset="0"/>
                <a:ea typeface="Avenir"/>
                <a:cs typeface="Avenir"/>
              </a:rPr>
              <a:t>sinodale</a:t>
            </a:r>
            <a:endParaRPr lang="pt-BR" sz="1496" dirty="0">
              <a:solidFill>
                <a:srgbClr val="F28E00"/>
              </a:solidFill>
              <a:latin typeface="Georgia" panose="02040502050405020303" pitchFamily="18" charset="0"/>
              <a:ea typeface="Avenir"/>
              <a:cs typeface="Avenir"/>
              <a:sym typeface="Avenir Roman"/>
            </a:endParaRPr>
          </a:p>
        </p:txBody>
      </p:sp>
      <p:sp>
        <p:nvSpPr>
          <p:cNvPr id="4" name="Google Shape;320;p27"/>
          <p:cNvSpPr txBox="1">
            <a:spLocks/>
          </p:cNvSpPr>
          <p:nvPr/>
        </p:nvSpPr>
        <p:spPr>
          <a:xfrm>
            <a:off x="148856" y="845383"/>
            <a:ext cx="4463119" cy="155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t">
            <a:normAutofit/>
          </a:bodyPr>
          <a:lstStyle>
            <a:lvl1pPr marL="22860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13208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2pPr>
            <a:lvl3pPr marL="17780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3pPr>
            <a:lvl4pPr marL="22352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4pPr>
            <a:lvl5pPr marL="26924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a:lstStyle>
          <a:p>
            <a:pPr marL="0" lvl="0" algn="just" hangingPunct="1">
              <a:lnSpc>
                <a:spcPct val="110000"/>
              </a:lnSpc>
              <a:defRPr sz="1300">
                <a:solidFill>
                  <a:srgbClr val="000000"/>
                </a:solidFill>
                <a:latin typeface="+mn-lt"/>
                <a:ea typeface="+mn-ea"/>
                <a:cs typeface="+mn-cs"/>
                <a:sym typeface="Arial"/>
              </a:defRPr>
            </a:pPr>
            <a:r>
              <a:rPr lang="it-IT" sz="1300" b="0" dirty="0">
                <a:latin typeface="Georgia" panose="02040502050405020303" pitchFamily="18" charset="0"/>
                <a:ea typeface="+mn-ea"/>
                <a:cs typeface="+mn-cs"/>
                <a:sym typeface="Arial"/>
              </a:rPr>
              <a:t>Come si realizza oggi, a diversi livelli (da quello locale a quello universale) quel “camminare insieme” che permette alla Chiesa di annunciare il Vangelo, conformemente alla missione che le è stata affidata; e quali passi lo Spirito ci invita a compiere per crescere come Chiesa sinodale?</a:t>
            </a:r>
          </a:p>
          <a:p>
            <a:pPr marL="0" algn="just" hangingPunct="1">
              <a:defRPr sz="1300">
                <a:solidFill>
                  <a:srgbClr val="000000"/>
                </a:solidFill>
                <a:latin typeface="+mn-lt"/>
                <a:ea typeface="+mn-ea"/>
                <a:cs typeface="+mn-cs"/>
                <a:sym typeface="Arial"/>
              </a:defRPr>
            </a:pPr>
            <a:r>
              <a:rPr lang="pt-BR" sz="1300" b="0" dirty="0" smtClean="0">
                <a:latin typeface="Georgia" panose="02040502050405020303" pitchFamily="18" charset="0"/>
                <a:ea typeface="Avenir"/>
                <a:cs typeface="Avenir"/>
                <a:sym typeface="Avenir Roman"/>
              </a:rPr>
              <a:t>(DP, 2)</a:t>
            </a:r>
            <a:endParaRPr lang="pt-BR" sz="1300" b="0" dirty="0">
              <a:latin typeface="Georgia" panose="02040502050405020303" pitchFamily="18" charset="0"/>
              <a:ea typeface="Avenir"/>
              <a:cs typeface="Avenir"/>
              <a:sym typeface="Avenir Roman"/>
            </a:endParaRPr>
          </a:p>
        </p:txBody>
      </p:sp>
      <p:sp>
        <p:nvSpPr>
          <p:cNvPr id="5" name="Google Shape;322;p27"/>
          <p:cNvSpPr txBox="1"/>
          <p:nvPr/>
        </p:nvSpPr>
        <p:spPr>
          <a:xfrm>
            <a:off x="203894" y="2378872"/>
            <a:ext cx="4466719" cy="707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p>
            <a:pPr algn="ctr">
              <a:defRPr sz="1700">
                <a:latin typeface="Avenir"/>
                <a:ea typeface="Avenir"/>
                <a:cs typeface="Avenir"/>
                <a:sym typeface="Avenir Roman"/>
              </a:defRPr>
            </a:pPr>
            <a:r>
              <a:rPr lang="fr-FR" sz="1700" b="1" dirty="0" err="1">
                <a:solidFill>
                  <a:srgbClr val="F28E00"/>
                </a:solidFill>
                <a:latin typeface="Georgia" panose="02040502050405020303" pitchFamily="18" charset="0"/>
                <a:ea typeface="Avenir"/>
                <a:cs typeface="Avenir"/>
              </a:rPr>
              <a:t>Interrogativo</a:t>
            </a:r>
            <a:r>
              <a:rPr lang="fr-FR" sz="1700" b="1" dirty="0">
                <a:solidFill>
                  <a:srgbClr val="F28E00"/>
                </a:solidFill>
                <a:latin typeface="Georgia" panose="02040502050405020303" pitchFamily="18" charset="0"/>
                <a:ea typeface="Avenir"/>
                <a:cs typeface="Avenir"/>
              </a:rPr>
              <a:t> fondamentale </a:t>
            </a:r>
            <a:r>
              <a:rPr lang="fr-FR" sz="1700" b="1" dirty="0" err="1">
                <a:solidFill>
                  <a:srgbClr val="F28E00"/>
                </a:solidFill>
                <a:latin typeface="Georgia" panose="02040502050405020303" pitchFamily="18" charset="0"/>
                <a:ea typeface="Avenir"/>
                <a:cs typeface="Avenir"/>
              </a:rPr>
              <a:t>della</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rPr>
              <a:t>consultazione</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rPr>
              <a:t>del</a:t>
            </a:r>
            <a:r>
              <a:rPr lang="fr-FR" sz="1700" b="1" dirty="0">
                <a:solidFill>
                  <a:srgbClr val="F28E00"/>
                </a:solidFill>
                <a:latin typeface="Georgia" panose="02040502050405020303" pitchFamily="18" charset="0"/>
                <a:ea typeface="Avenir"/>
                <a:cs typeface="Avenir"/>
              </a:rPr>
              <a:t> </a:t>
            </a:r>
            <a:r>
              <a:rPr lang="fr-FR" sz="1700" b="1" dirty="0" err="1">
                <a:solidFill>
                  <a:srgbClr val="F28E00"/>
                </a:solidFill>
                <a:latin typeface="Georgia" panose="02040502050405020303" pitchFamily="18" charset="0"/>
                <a:ea typeface="Avenir"/>
                <a:cs typeface="Avenir"/>
              </a:rPr>
              <a:t>Popolo</a:t>
            </a:r>
            <a:r>
              <a:rPr lang="fr-FR" sz="1700" b="1" dirty="0">
                <a:solidFill>
                  <a:srgbClr val="F28E00"/>
                </a:solidFill>
                <a:latin typeface="Georgia" panose="02040502050405020303" pitchFamily="18" charset="0"/>
                <a:ea typeface="Avenir"/>
                <a:cs typeface="Avenir"/>
              </a:rPr>
              <a:t> di </a:t>
            </a:r>
            <a:r>
              <a:rPr lang="fr-FR" sz="1700" b="1" dirty="0" err="1">
                <a:solidFill>
                  <a:srgbClr val="F28E00"/>
                </a:solidFill>
                <a:latin typeface="Georgia" panose="02040502050405020303" pitchFamily="18" charset="0"/>
                <a:ea typeface="Avenir"/>
                <a:cs typeface="Avenir"/>
              </a:rPr>
              <a:t>Dio</a:t>
            </a:r>
            <a:endParaRPr lang="fr-FR" sz="1700" b="1" dirty="0">
              <a:solidFill>
                <a:srgbClr val="F28E00"/>
              </a:solidFill>
              <a:latin typeface="Georgia" panose="02040502050405020303" pitchFamily="18" charset="0"/>
              <a:ea typeface="Avenir"/>
              <a:cs typeface="Avenir"/>
            </a:endParaRPr>
          </a:p>
        </p:txBody>
      </p:sp>
      <p:sp>
        <p:nvSpPr>
          <p:cNvPr id="6" name="Google Shape;323;p27"/>
          <p:cNvSpPr txBox="1"/>
          <p:nvPr/>
        </p:nvSpPr>
        <p:spPr>
          <a:xfrm>
            <a:off x="203368" y="3043391"/>
            <a:ext cx="4467245" cy="1478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t">
            <a:normAutofit/>
          </a:bodyPr>
          <a:lstStyle>
            <a:lvl1pPr indent="152400">
              <a:lnSpc>
                <a:spcPct val="115000"/>
              </a:lnSpc>
              <a:defRPr sz="1300" i="1"/>
            </a:lvl1pPr>
          </a:lstStyle>
          <a:p>
            <a:pPr lvl="0" indent="0" algn="just">
              <a:lnSpc>
                <a:spcPct val="100000"/>
              </a:lnSpc>
            </a:pPr>
            <a:r>
              <a:rPr lang="it-IT" dirty="0">
                <a:latin typeface="Georgia" panose="02040502050405020303" pitchFamily="18" charset="0"/>
              </a:rPr>
              <a:t>Una Chiesa sinodale, annunciando il Vangelo, “cammina insieme”: come questo “camminare insieme” si realizza oggi nella vostra Chiesa particolare? Quali passi lo Spirito ci invita a compiere per crescere nel nostro “camminare insieme”? </a:t>
            </a:r>
            <a:r>
              <a:rPr lang="it-IT" i="0" dirty="0">
                <a:latin typeface="Georgia" panose="02040502050405020303" pitchFamily="18" charset="0"/>
              </a:rPr>
              <a:t>(DP, 26)</a:t>
            </a:r>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t="18605" r="6038" b="12489"/>
          <a:stretch/>
        </p:blipFill>
        <p:spPr>
          <a:xfrm>
            <a:off x="4918282" y="805332"/>
            <a:ext cx="3823602" cy="28039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183005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Google Shape;328;p28"/>
          <p:cNvSpPr txBox="1">
            <a:spLocks noGrp="1"/>
          </p:cNvSpPr>
          <p:nvPr>
            <p:ph type="title"/>
          </p:nvPr>
        </p:nvSpPr>
        <p:spPr>
          <a:xfrm>
            <a:off x="668075" y="176534"/>
            <a:ext cx="7774800" cy="637201"/>
          </a:xfrm>
          <a:prstGeom prst="rect">
            <a:avLst/>
          </a:prstGeom>
        </p:spPr>
        <p:txBody>
          <a:bodyPr/>
          <a:lstStyle>
            <a:lvl1pPr algn="ctr"/>
          </a:lstStyle>
          <a:p>
            <a:r>
              <a:rPr lang="fr-FR" dirty="0" err="1">
                <a:solidFill>
                  <a:srgbClr val="F28E00"/>
                </a:solidFill>
                <a:latin typeface="Georgia" panose="02040502050405020303" pitchFamily="18" charset="0"/>
              </a:rPr>
              <a:t>Dieci</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nuclei</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tematici</a:t>
            </a:r>
            <a:endParaRPr dirty="0">
              <a:solidFill>
                <a:srgbClr val="F28E00"/>
              </a:solidFill>
              <a:latin typeface="Georgia" panose="02040502050405020303" pitchFamily="18" charset="0"/>
            </a:endParaRPr>
          </a:p>
        </p:txBody>
      </p:sp>
      <p:sp>
        <p:nvSpPr>
          <p:cNvPr id="407" name="Google Shape;329;p28"/>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408" name="Google Shape;330;p28"/>
          <p:cNvSpPr txBox="1">
            <a:spLocks noGrp="1"/>
          </p:cNvSpPr>
          <p:nvPr>
            <p:ph type="body" sz="half" idx="1"/>
          </p:nvPr>
        </p:nvSpPr>
        <p:spPr>
          <a:xfrm>
            <a:off x="935667" y="478468"/>
            <a:ext cx="3507670" cy="4221409"/>
          </a:xfrm>
          <a:prstGeom prst="rect">
            <a:avLst/>
          </a:prstGeom>
        </p:spPr>
        <p:txBody>
          <a:bodyPr anchor="ctr">
            <a:normAutofit/>
          </a:bodyPr>
          <a:lstStyle/>
          <a:p>
            <a:pPr marL="457200" lvl="0" indent="-304800" algn="just">
              <a:buClr>
                <a:schemeClr val="accent1"/>
              </a:buClr>
              <a:buSzPct val="108107"/>
              <a:buFontTx/>
              <a:buAutoNum type="romanUcPeriod"/>
              <a:defRPr b="1">
                <a:solidFill>
                  <a:srgbClr val="000000"/>
                </a:solidFill>
                <a:latin typeface="+mn-lt"/>
                <a:ea typeface="+mn-ea"/>
                <a:cs typeface="+mn-cs"/>
                <a:sym typeface="Arial"/>
              </a:defRPr>
            </a:pPr>
            <a:r>
              <a:rPr lang="fr-CA" b="1" dirty="0">
                <a:solidFill>
                  <a:srgbClr val="000000"/>
                </a:solidFill>
                <a:latin typeface="Georgia" panose="02040502050405020303" pitchFamily="18" charset="0"/>
              </a:rPr>
              <a:t>Compagni di </a:t>
            </a:r>
            <a:r>
              <a:rPr lang="fr-CA" b="1" dirty="0" err="1">
                <a:solidFill>
                  <a:srgbClr val="000000"/>
                </a:solidFill>
                <a:latin typeface="Georgia" panose="02040502050405020303" pitchFamily="18" charset="0"/>
              </a:rPr>
              <a:t>viaggio</a:t>
            </a:r>
            <a:r>
              <a:rPr lang="fr-CA" b="1" dirty="0">
                <a:solidFill>
                  <a:srgbClr val="000000"/>
                </a:solidFill>
                <a:latin typeface="Georgia" panose="02040502050405020303" pitchFamily="18" charset="0"/>
              </a:rPr>
              <a:t> </a:t>
            </a:r>
            <a:r>
              <a:rPr b="0" dirty="0" smtClean="0">
                <a:latin typeface="Georgia" panose="02040502050405020303" pitchFamily="18" charset="0"/>
              </a:rPr>
              <a:t>: N</a:t>
            </a:r>
            <a:r>
              <a:rPr lang="it-IT" b="0" dirty="0" smtClean="0">
                <a:latin typeface="Georgia" panose="02040502050405020303" pitchFamily="18" charset="0"/>
              </a:rPr>
              <a:t>ella chiesa e nella società siamo sulla stessa strada fianco a fianco.</a:t>
            </a:r>
            <a:endParaRPr lang="it-IT" b="1" dirty="0">
              <a:solidFill>
                <a:srgbClr val="000000"/>
              </a:solidFill>
              <a:latin typeface="Georgia" panose="02040502050405020303" pitchFamily="18" charset="0"/>
            </a:endParaRPr>
          </a:p>
          <a:p>
            <a:pPr marL="457200" lvl="0" indent="-304800" algn="just">
              <a:buClr>
                <a:schemeClr val="accent1"/>
              </a:buClr>
              <a:buSzPct val="108107"/>
              <a:buFontTx/>
              <a:buAutoNum type="romanUcPeriod"/>
              <a:defRPr b="1">
                <a:solidFill>
                  <a:srgbClr val="000000"/>
                </a:solidFill>
                <a:latin typeface="+mn-lt"/>
                <a:ea typeface="+mn-ea"/>
                <a:cs typeface="+mn-cs"/>
                <a:sym typeface="Arial"/>
              </a:defRPr>
            </a:pPr>
            <a:r>
              <a:rPr lang="fr-CA" b="1" dirty="0" err="1" smtClean="0">
                <a:solidFill>
                  <a:srgbClr val="000000"/>
                </a:solidFill>
                <a:latin typeface="Georgia" panose="02040502050405020303" pitchFamily="18" charset="0"/>
              </a:rPr>
              <a:t>Ascoltare</a:t>
            </a:r>
            <a:r>
              <a:rPr lang="fr-CA" b="1" dirty="0" smtClean="0">
                <a:solidFill>
                  <a:srgbClr val="000000"/>
                </a:solidFill>
                <a:latin typeface="Georgia" panose="02040502050405020303" pitchFamily="18" charset="0"/>
              </a:rPr>
              <a:t> </a:t>
            </a:r>
            <a:r>
              <a:rPr b="0" dirty="0" smtClean="0">
                <a:latin typeface="Georgia" panose="02040502050405020303" pitchFamily="18" charset="0"/>
              </a:rPr>
              <a:t>: </a:t>
            </a:r>
            <a:r>
              <a:rPr lang="it-IT" b="0" dirty="0" smtClean="0">
                <a:latin typeface="Georgia" panose="02040502050405020303" pitchFamily="18" charset="0"/>
              </a:rPr>
              <a:t>L’ascolto è il primo passo, ma richiede di avere mente e cuore aperti, senza pregiudizi. </a:t>
            </a:r>
            <a:endParaRPr dirty="0">
              <a:latin typeface="Georgia" panose="02040502050405020303" pitchFamily="18" charset="0"/>
              <a:ea typeface="Helvetica Neue"/>
              <a:cs typeface="Helvetica Neue"/>
              <a:sym typeface="Helvetica Neue"/>
            </a:endParaRPr>
          </a:p>
          <a:p>
            <a:pPr marL="457200" indent="-304800" algn="just">
              <a:buClr>
                <a:schemeClr val="accent1"/>
              </a:buClr>
              <a:buSzPct val="108107"/>
              <a:buAutoNum type="romanUcPeriod"/>
              <a:defRPr b="1">
                <a:solidFill>
                  <a:srgbClr val="000000"/>
                </a:solidFill>
                <a:latin typeface="+mn-lt"/>
                <a:ea typeface="+mn-ea"/>
                <a:cs typeface="+mn-cs"/>
                <a:sym typeface="Arial"/>
              </a:defRPr>
            </a:pPr>
            <a:r>
              <a:rPr lang="fr-CA" b="1" dirty="0" err="1">
                <a:solidFill>
                  <a:srgbClr val="000000"/>
                </a:solidFill>
                <a:latin typeface="Georgia" panose="02040502050405020303" pitchFamily="18" charset="0"/>
              </a:rPr>
              <a:t>Prendere</a:t>
            </a:r>
            <a:r>
              <a:rPr lang="fr-CA" b="1" dirty="0">
                <a:solidFill>
                  <a:srgbClr val="000000"/>
                </a:solidFill>
                <a:latin typeface="Georgia" panose="02040502050405020303" pitchFamily="18" charset="0"/>
              </a:rPr>
              <a:t> la </a:t>
            </a:r>
            <a:r>
              <a:rPr lang="fr-CA" b="1" dirty="0" err="1">
                <a:solidFill>
                  <a:srgbClr val="000000"/>
                </a:solidFill>
                <a:latin typeface="Georgia" panose="02040502050405020303" pitchFamily="18" charset="0"/>
              </a:rPr>
              <a:t>parola</a:t>
            </a:r>
            <a:r>
              <a:rPr lang="fr-CA" b="1" dirty="0">
                <a:solidFill>
                  <a:srgbClr val="000000"/>
                </a:solidFill>
                <a:latin typeface="Georgia" panose="02040502050405020303" pitchFamily="18" charset="0"/>
              </a:rPr>
              <a:t> </a:t>
            </a:r>
            <a:r>
              <a:rPr b="0" dirty="0" smtClean="0">
                <a:latin typeface="Georgia" panose="02040502050405020303" pitchFamily="18" charset="0"/>
              </a:rPr>
              <a:t>:</a:t>
            </a:r>
            <a:r>
              <a:rPr lang="it-IT" b="0" dirty="0" smtClean="0">
                <a:latin typeface="Georgia" panose="02040502050405020303" pitchFamily="18" charset="0"/>
              </a:rPr>
              <a:t> Tutti sono invitati a parlare con coraggio e </a:t>
            </a:r>
            <a:r>
              <a:rPr lang="it-IT" b="0" dirty="0" err="1" smtClean="0">
                <a:latin typeface="Georgia" panose="02040502050405020303" pitchFamily="18" charset="0"/>
              </a:rPr>
              <a:t>parresia</a:t>
            </a:r>
            <a:r>
              <a:rPr lang="it-IT" b="0" dirty="0" smtClean="0">
                <a:latin typeface="Georgia" panose="02040502050405020303" pitchFamily="18" charset="0"/>
              </a:rPr>
              <a:t>, cioè integrando libertà, verità e carità</a:t>
            </a:r>
            <a:r>
              <a:rPr b="0" dirty="0" smtClean="0">
                <a:latin typeface="Georgia" panose="02040502050405020303" pitchFamily="18" charset="0"/>
              </a:rPr>
              <a:t>.</a:t>
            </a:r>
            <a:endParaRPr dirty="0">
              <a:latin typeface="Georgia" panose="02040502050405020303" pitchFamily="18" charset="0"/>
              <a:ea typeface="Helvetica Neue"/>
              <a:cs typeface="Helvetica Neue"/>
              <a:sym typeface="Helvetica Neue"/>
            </a:endParaRPr>
          </a:p>
          <a:p>
            <a:pPr marL="457200" lvl="0" indent="-304800" algn="just">
              <a:buClr>
                <a:schemeClr val="accent1"/>
              </a:buClr>
              <a:buSzPct val="108107"/>
              <a:buFontTx/>
              <a:buAutoNum type="romanUcPeriod"/>
              <a:defRPr b="1">
                <a:solidFill>
                  <a:srgbClr val="000000"/>
                </a:solidFill>
                <a:latin typeface="+mn-lt"/>
                <a:ea typeface="+mn-ea"/>
                <a:cs typeface="+mn-cs"/>
                <a:sym typeface="Arial"/>
              </a:defRPr>
            </a:pPr>
            <a:r>
              <a:rPr lang="fr-CA" b="1" dirty="0" err="1">
                <a:solidFill>
                  <a:srgbClr val="000000"/>
                </a:solidFill>
                <a:latin typeface="Georgia" panose="02040502050405020303" pitchFamily="18" charset="0"/>
              </a:rPr>
              <a:t>Celebrare</a:t>
            </a:r>
            <a:r>
              <a:rPr lang="fr-CA" b="1" dirty="0">
                <a:solidFill>
                  <a:srgbClr val="000000"/>
                </a:solidFill>
                <a:latin typeface="Georgia" panose="02040502050405020303" pitchFamily="18" charset="0"/>
              </a:rPr>
              <a:t> </a:t>
            </a:r>
            <a:r>
              <a:rPr b="0" dirty="0" smtClean="0">
                <a:latin typeface="Georgia" panose="02040502050405020303" pitchFamily="18" charset="0"/>
              </a:rPr>
              <a:t>: </a:t>
            </a:r>
            <a:r>
              <a:rPr b="0" dirty="0">
                <a:latin typeface="Georgia" panose="02040502050405020303" pitchFamily="18" charset="0"/>
              </a:rPr>
              <a:t>“</a:t>
            </a:r>
            <a:r>
              <a:rPr b="0" dirty="0" smtClean="0">
                <a:latin typeface="Georgia" panose="02040502050405020303" pitchFamily="18" charset="0"/>
              </a:rPr>
              <a:t>Cam</a:t>
            </a:r>
            <a:r>
              <a:rPr lang="it-IT" b="0" dirty="0" smtClean="0">
                <a:latin typeface="Georgia" panose="02040502050405020303" pitchFamily="18" charset="0"/>
              </a:rPr>
              <a:t>m</a:t>
            </a:r>
            <a:r>
              <a:rPr b="0" dirty="0" err="1" smtClean="0">
                <a:latin typeface="Georgia" panose="02040502050405020303" pitchFamily="18" charset="0"/>
              </a:rPr>
              <a:t>inar</a:t>
            </a:r>
            <a:r>
              <a:rPr lang="it-IT" b="0" dirty="0" smtClean="0">
                <a:latin typeface="Georgia" panose="02040502050405020303" pitchFamily="18" charset="0"/>
              </a:rPr>
              <a:t>e</a:t>
            </a:r>
            <a:r>
              <a:rPr b="0" dirty="0" smtClean="0">
                <a:latin typeface="Georgia" panose="02040502050405020303" pitchFamily="18" charset="0"/>
              </a:rPr>
              <a:t> </a:t>
            </a:r>
            <a:r>
              <a:rPr lang="it-IT" b="0" dirty="0" smtClean="0">
                <a:latin typeface="Georgia" panose="02040502050405020303" pitchFamily="18" charset="0"/>
              </a:rPr>
              <a:t>insieme è possibile solo se si fonda sull’ascolto </a:t>
            </a:r>
            <a:r>
              <a:rPr lang="it-IT" b="1" dirty="0">
                <a:solidFill>
                  <a:srgbClr val="000000"/>
                </a:solidFill>
                <a:latin typeface="Georgia" panose="02040502050405020303" pitchFamily="18" charset="0"/>
                <a:ea typeface="+mn-ea"/>
                <a:cs typeface="+mn-cs"/>
                <a:sym typeface="Helvetica Neue"/>
              </a:rPr>
              <a:t>comunitario</a:t>
            </a:r>
            <a:r>
              <a:rPr lang="it-IT" b="0" dirty="0" smtClean="0">
                <a:latin typeface="Georgia" panose="02040502050405020303" pitchFamily="18" charset="0"/>
              </a:rPr>
              <a:t> della Parola e sulla celebrazione dell’Eucaristia. </a:t>
            </a:r>
            <a:endParaRPr dirty="0">
              <a:latin typeface="Georgia" panose="02040502050405020303" pitchFamily="18" charset="0"/>
              <a:ea typeface="Helvetica Neue"/>
              <a:cs typeface="Helvetica Neue"/>
              <a:sym typeface="Helvetica Neue"/>
            </a:endParaRPr>
          </a:p>
          <a:p>
            <a:pPr marL="446088" lvl="0" indent="-293688" algn="just">
              <a:buClr>
                <a:schemeClr val="accent1"/>
              </a:buClr>
              <a:buSzPct val="108107"/>
              <a:buFontTx/>
              <a:buAutoNum type="romanUcPeriod"/>
              <a:defRPr b="1">
                <a:solidFill>
                  <a:srgbClr val="000000"/>
                </a:solidFill>
                <a:latin typeface="+mn-lt"/>
                <a:ea typeface="+mn-ea"/>
                <a:cs typeface="+mn-cs"/>
                <a:sym typeface="Arial"/>
              </a:defRPr>
            </a:pPr>
            <a:r>
              <a:rPr lang="fr-CA" b="1" dirty="0" err="1" smtClean="0">
                <a:solidFill>
                  <a:srgbClr val="000000"/>
                </a:solidFill>
                <a:latin typeface="Georgia" panose="02040502050405020303" pitchFamily="18" charset="0"/>
              </a:rPr>
              <a:t>Corresponsabili</a:t>
            </a:r>
            <a:r>
              <a:rPr lang="fr-CA" b="1" dirty="0" smtClean="0">
                <a:solidFill>
                  <a:srgbClr val="000000"/>
                </a:solidFill>
                <a:latin typeface="Georgia" panose="02040502050405020303" pitchFamily="18" charset="0"/>
              </a:rPr>
              <a:t> </a:t>
            </a:r>
            <a:r>
              <a:rPr lang="fr-CA" b="1" dirty="0" err="1">
                <a:solidFill>
                  <a:srgbClr val="000000"/>
                </a:solidFill>
                <a:latin typeface="Georgia" panose="02040502050405020303" pitchFamily="18" charset="0"/>
              </a:rPr>
              <a:t>nella</a:t>
            </a:r>
            <a:r>
              <a:rPr lang="fr-CA" b="1" dirty="0">
                <a:solidFill>
                  <a:srgbClr val="000000"/>
                </a:solidFill>
                <a:latin typeface="Georgia" panose="02040502050405020303" pitchFamily="18" charset="0"/>
              </a:rPr>
              <a:t> </a:t>
            </a:r>
            <a:r>
              <a:rPr lang="fr-CA" b="1" dirty="0" err="1">
                <a:solidFill>
                  <a:srgbClr val="000000"/>
                </a:solidFill>
                <a:latin typeface="Georgia" panose="02040502050405020303" pitchFamily="18" charset="0"/>
              </a:rPr>
              <a:t>missione</a:t>
            </a:r>
            <a:r>
              <a:rPr lang="fr-CA" b="1" dirty="0">
                <a:solidFill>
                  <a:srgbClr val="000000"/>
                </a:solidFill>
                <a:latin typeface="Georgia" panose="02040502050405020303" pitchFamily="18" charset="0"/>
              </a:rPr>
              <a:t> </a:t>
            </a:r>
            <a:r>
              <a:rPr b="0" dirty="0" smtClean="0">
                <a:latin typeface="Georgia" panose="02040502050405020303" pitchFamily="18" charset="0"/>
              </a:rPr>
              <a:t>: </a:t>
            </a:r>
            <a:r>
              <a:rPr lang="it-IT" b="0" dirty="0" smtClean="0">
                <a:latin typeface="Georgia" panose="02040502050405020303" pitchFamily="18" charset="0"/>
              </a:rPr>
              <a:t>La </a:t>
            </a:r>
            <a:r>
              <a:rPr lang="it-IT" b="0" dirty="0" smtClean="0">
                <a:latin typeface="Georgia" panose="02040502050405020303" pitchFamily="18" charset="0"/>
              </a:rPr>
              <a:t>          </a:t>
            </a:r>
            <a:r>
              <a:rPr lang="it-IT" b="0" dirty="0" err="1" smtClean="0">
                <a:latin typeface="Georgia" panose="02040502050405020303" pitchFamily="18" charset="0"/>
              </a:rPr>
              <a:t>sinodalidad</a:t>
            </a:r>
            <a:r>
              <a:rPr lang="it-IT" b="0" dirty="0" smtClean="0">
                <a:latin typeface="Georgia" panose="02040502050405020303" pitchFamily="18" charset="0"/>
              </a:rPr>
              <a:t> </a:t>
            </a:r>
            <a:r>
              <a:rPr lang="it-IT" b="0" dirty="0" smtClean="0">
                <a:latin typeface="Georgia" panose="02040502050405020303" pitchFamily="18" charset="0"/>
              </a:rPr>
              <a:t>è a servizio della Chiesa, a </a:t>
            </a:r>
            <a:r>
              <a:rPr lang="it-IT" b="0" dirty="0" smtClean="0">
                <a:latin typeface="Georgia" panose="02040502050405020303" pitchFamily="18" charset="0"/>
              </a:rPr>
              <a:t>cui </a:t>
            </a:r>
            <a:r>
              <a:rPr lang="it-IT" b="0" dirty="0" smtClean="0">
                <a:latin typeface="Georgia" panose="02040502050405020303" pitchFamily="18" charset="0"/>
              </a:rPr>
              <a:t>tutti i </a:t>
            </a:r>
            <a:r>
              <a:rPr lang="it-IT" b="0" dirty="0" smtClean="0">
                <a:latin typeface="Georgia" panose="02040502050405020303" pitchFamily="18" charset="0"/>
              </a:rPr>
              <a:t> suoi </a:t>
            </a:r>
            <a:r>
              <a:rPr lang="it-IT" b="0" dirty="0" smtClean="0">
                <a:latin typeface="Georgia" panose="02040502050405020303" pitchFamily="18" charset="0"/>
              </a:rPr>
              <a:t>membri sono chiamati a </a:t>
            </a:r>
            <a:r>
              <a:rPr lang="it-IT" b="0" dirty="0" smtClean="0">
                <a:latin typeface="Georgia" panose="02040502050405020303" pitchFamily="18" charset="0"/>
              </a:rPr>
              <a:t>  partecipare</a:t>
            </a:r>
            <a:r>
              <a:rPr lang="it-IT" b="0" dirty="0" smtClean="0">
                <a:latin typeface="Georgia" panose="02040502050405020303" pitchFamily="18" charset="0"/>
              </a:rPr>
              <a:t>.</a:t>
            </a:r>
          </a:p>
        </p:txBody>
      </p:sp>
      <p:sp>
        <p:nvSpPr>
          <p:cNvPr id="409" name="Google Shape;331;p28"/>
          <p:cNvSpPr txBox="1">
            <a:spLocks noGrp="1"/>
          </p:cNvSpPr>
          <p:nvPr>
            <p:ph type="body" idx="22"/>
          </p:nvPr>
        </p:nvSpPr>
        <p:spPr>
          <a:xfrm>
            <a:off x="4849500" y="749359"/>
            <a:ext cx="3917870" cy="38760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normAutofit/>
          </a:bodyPr>
          <a:lstStyle/>
          <a:p>
            <a:pPr>
              <a:buFont typeface="+mj-lt"/>
              <a:buAutoNum type="romanUcPeriod" startAt="6"/>
            </a:pPr>
            <a:r>
              <a:rPr lang="it-IT" sz="1050" b="1" dirty="0">
                <a:latin typeface="Georgia" panose="02040502050405020303" pitchFamily="18" charset="0"/>
                <a:sym typeface="Helvetica Neue Light"/>
              </a:rPr>
              <a:t>Dialogare nella Chiesa e nella società </a:t>
            </a:r>
            <a:r>
              <a:rPr lang="it-IT" sz="1100" dirty="0">
                <a:latin typeface="Georgia" panose="02040502050405020303" pitchFamily="18" charset="0"/>
              </a:rPr>
              <a:t>: Il dialogo è un camino di perseveranza, che comprende anche silenzi e sofferenze, ma capace di raccogliere l’esperienza delle persone e dei popoli. </a:t>
            </a:r>
            <a:endParaRPr lang="it-IT" sz="1050" b="1" dirty="0">
              <a:latin typeface="Georgia" panose="02040502050405020303" pitchFamily="18" charset="0"/>
              <a:sym typeface="Helvetica Neue Light"/>
            </a:endParaRPr>
          </a:p>
          <a:p>
            <a:pPr lvl="0">
              <a:buFont typeface="+mj-lt"/>
              <a:buAutoNum type="romanUcPeriod" startAt="6"/>
            </a:pPr>
            <a:r>
              <a:rPr lang="fr-CA" sz="1100" b="1" dirty="0">
                <a:latin typeface="Georgia" panose="02040502050405020303" pitchFamily="18" charset="0"/>
              </a:rPr>
              <a:t>Con le </a:t>
            </a:r>
            <a:r>
              <a:rPr lang="fr-CA" sz="1100" b="1" dirty="0" err="1">
                <a:latin typeface="Georgia" panose="02040502050405020303" pitchFamily="18" charset="0"/>
              </a:rPr>
              <a:t>altre</a:t>
            </a:r>
            <a:r>
              <a:rPr lang="fr-CA" sz="1100" b="1" dirty="0">
                <a:latin typeface="Georgia" panose="02040502050405020303" pitchFamily="18" charset="0"/>
              </a:rPr>
              <a:t> </a:t>
            </a:r>
            <a:r>
              <a:rPr lang="fr-CA" sz="1100" b="1" dirty="0" err="1">
                <a:latin typeface="Georgia" panose="02040502050405020303" pitchFamily="18" charset="0"/>
              </a:rPr>
              <a:t>confessioni</a:t>
            </a:r>
            <a:r>
              <a:rPr lang="fr-CA" sz="1100" b="1" dirty="0">
                <a:latin typeface="Georgia" panose="02040502050405020303" pitchFamily="18" charset="0"/>
              </a:rPr>
              <a:t> </a:t>
            </a:r>
            <a:r>
              <a:rPr lang="fr-CA" sz="1100" b="1" dirty="0" err="1">
                <a:latin typeface="Georgia" panose="02040502050405020303" pitchFamily="18" charset="0"/>
              </a:rPr>
              <a:t>cristiane</a:t>
            </a:r>
            <a:r>
              <a:rPr lang="fr-CA" sz="1100" b="1" dirty="0">
                <a:latin typeface="Georgia" panose="02040502050405020303" pitchFamily="18" charset="0"/>
              </a:rPr>
              <a:t> : </a:t>
            </a:r>
            <a:r>
              <a:rPr lang="it-IT" sz="1100" dirty="0">
                <a:latin typeface="Georgia" panose="02040502050405020303" pitchFamily="18" charset="0"/>
              </a:rPr>
              <a:t>Il dialogo tra cristiani di diversa confessione, uniti da un solo Battesimo, ha un posto particolare nel cammino sinodale</a:t>
            </a:r>
            <a:r>
              <a:rPr lang="fr-CA" sz="1100" dirty="0">
                <a:latin typeface="Georgia" panose="02040502050405020303" pitchFamily="18" charset="0"/>
              </a:rPr>
              <a:t>.</a:t>
            </a:r>
            <a:endParaRPr lang="it-IT" sz="1100" dirty="0">
              <a:latin typeface="Georgia" panose="02040502050405020303" pitchFamily="18" charset="0"/>
            </a:endParaRPr>
          </a:p>
          <a:p>
            <a:pPr lvl="0">
              <a:buFont typeface="+mj-lt"/>
              <a:buAutoNum type="romanUcPeriod" startAt="6"/>
            </a:pPr>
            <a:r>
              <a:rPr lang="fr-CA" sz="1100" b="1" dirty="0" err="1">
                <a:latin typeface="Georgia" panose="02040502050405020303" pitchFamily="18" charset="0"/>
              </a:rPr>
              <a:t>Autorità</a:t>
            </a:r>
            <a:r>
              <a:rPr lang="fr-CA" sz="1100" b="1" dirty="0">
                <a:latin typeface="Georgia" panose="02040502050405020303" pitchFamily="18" charset="0"/>
              </a:rPr>
              <a:t> e </a:t>
            </a:r>
            <a:r>
              <a:rPr lang="fr-CA" sz="1100" b="1" dirty="0" err="1">
                <a:latin typeface="Georgia" panose="02040502050405020303" pitchFamily="18" charset="0"/>
              </a:rPr>
              <a:t>partecipazione</a:t>
            </a:r>
            <a:r>
              <a:rPr lang="fr-CA" sz="1100" b="1" dirty="0">
                <a:latin typeface="Georgia" panose="02040502050405020303" pitchFamily="18" charset="0"/>
              </a:rPr>
              <a:t> : </a:t>
            </a:r>
            <a:r>
              <a:rPr lang="it-IT" sz="1100" dirty="0">
                <a:latin typeface="Georgia" panose="02040502050405020303" pitchFamily="18" charset="0"/>
              </a:rPr>
              <a:t>Una Chiesa sinodale è una Chiesa partecipativa e corresponsabile</a:t>
            </a:r>
            <a:r>
              <a:rPr lang="fr-CA" sz="1100" dirty="0">
                <a:latin typeface="Georgia" panose="02040502050405020303" pitchFamily="18" charset="0"/>
              </a:rPr>
              <a:t>.</a:t>
            </a:r>
            <a:endParaRPr lang="it-IT" sz="1100" dirty="0">
              <a:latin typeface="Georgia" panose="02040502050405020303" pitchFamily="18" charset="0"/>
            </a:endParaRPr>
          </a:p>
          <a:p>
            <a:pPr lvl="0">
              <a:buFont typeface="+mj-lt"/>
              <a:buAutoNum type="romanUcPeriod" startAt="6"/>
            </a:pPr>
            <a:r>
              <a:rPr lang="fr-CA" sz="1100" b="1" dirty="0" err="1">
                <a:latin typeface="Georgia" panose="02040502050405020303" pitchFamily="18" charset="0"/>
              </a:rPr>
              <a:t>Discernere</a:t>
            </a:r>
            <a:r>
              <a:rPr lang="fr-CA" sz="1100" b="1" dirty="0">
                <a:latin typeface="Georgia" panose="02040502050405020303" pitchFamily="18" charset="0"/>
              </a:rPr>
              <a:t> e </a:t>
            </a:r>
            <a:r>
              <a:rPr lang="fr-CA" sz="1100" b="1" dirty="0" err="1">
                <a:latin typeface="Georgia" panose="02040502050405020303" pitchFamily="18" charset="0"/>
              </a:rPr>
              <a:t>decidere</a:t>
            </a:r>
            <a:r>
              <a:rPr lang="fr-CA" sz="1100" b="1" dirty="0">
                <a:latin typeface="Georgia" panose="02040502050405020303" pitchFamily="18" charset="0"/>
              </a:rPr>
              <a:t> : </a:t>
            </a:r>
            <a:r>
              <a:rPr lang="it-IT" sz="1100" dirty="0">
                <a:latin typeface="Georgia" panose="02040502050405020303" pitchFamily="18" charset="0"/>
              </a:rPr>
              <a:t>In uno stile sinodale si decide per discernimento, sulla base di un consenso che scaturisce dalla comune obbedienza allo Spirito.</a:t>
            </a:r>
          </a:p>
          <a:p>
            <a:pPr lvl="0">
              <a:buFont typeface="+mj-lt"/>
              <a:buAutoNum type="romanUcPeriod" startAt="6"/>
            </a:pPr>
            <a:r>
              <a:rPr lang="fr-CA" sz="1100" b="1" dirty="0" err="1">
                <a:latin typeface="Georgia" panose="02040502050405020303" pitchFamily="18" charset="0"/>
              </a:rPr>
              <a:t>Formarsi</a:t>
            </a:r>
            <a:r>
              <a:rPr lang="fr-CA" sz="1100" b="1" dirty="0">
                <a:latin typeface="Georgia" panose="02040502050405020303" pitchFamily="18" charset="0"/>
              </a:rPr>
              <a:t> alla </a:t>
            </a:r>
            <a:r>
              <a:rPr lang="fr-CA" sz="1100" b="1" dirty="0" err="1">
                <a:latin typeface="Georgia" panose="02040502050405020303" pitchFamily="18" charset="0"/>
              </a:rPr>
              <a:t>sinodalità</a:t>
            </a:r>
            <a:r>
              <a:rPr lang="fr-CA" sz="1100" b="1" dirty="0">
                <a:latin typeface="Georgia" panose="02040502050405020303" pitchFamily="18" charset="0"/>
              </a:rPr>
              <a:t> : </a:t>
            </a:r>
            <a:r>
              <a:rPr lang="it-IT" sz="1100" dirty="0">
                <a:latin typeface="Georgia" panose="02040502050405020303" pitchFamily="18" charset="0"/>
              </a:rPr>
              <a:t>La spiritualità del camminare insieme è chiamata a diventare principio educativo per la formazione della persona umana e del cristiano, delle famiglie e delle comunità</a:t>
            </a:r>
            <a:r>
              <a:rPr lang="fr-CA" sz="1100" dirty="0">
                <a:latin typeface="Georgia" panose="02040502050405020303" pitchFamily="18" charset="0"/>
              </a:rPr>
              <a:t>.</a:t>
            </a:r>
            <a:endParaRPr lang="it-IT" sz="1100" dirty="0">
              <a:latin typeface="Georgia" panose="02040502050405020303" pitchFamily="18"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Google Shape;337;p29"/>
          <p:cNvSpPr txBox="1">
            <a:spLocks noGrp="1"/>
          </p:cNvSpPr>
          <p:nvPr>
            <p:ph type="title"/>
          </p:nvPr>
        </p:nvSpPr>
        <p:spPr>
          <a:xfrm>
            <a:off x="441172" y="428841"/>
            <a:ext cx="8520602" cy="572701"/>
          </a:xfrm>
          <a:prstGeom prst="rect">
            <a:avLst/>
          </a:prstGeom>
        </p:spPr>
        <p:txBody>
          <a:bodyPr/>
          <a:lstStyle>
            <a:lvl1pPr defTabSz="813816">
              <a:defRPr sz="2225" b="0">
                <a:latin typeface="Avenir"/>
                <a:ea typeface="Avenir"/>
                <a:cs typeface="Avenir"/>
                <a:sym typeface="Avenir Roman"/>
              </a:defRPr>
            </a:lvl1pPr>
          </a:lstStyle>
          <a:p>
            <a:r>
              <a:rPr lang="fr-FR" dirty="0" err="1">
                <a:solidFill>
                  <a:srgbClr val="F28E00"/>
                </a:solidFill>
                <a:latin typeface="Georgia" panose="02040502050405020303" pitchFamily="18" charset="0"/>
              </a:rPr>
              <a:t>Dinamizzare</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gli</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organi</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collegiali</a:t>
            </a:r>
            <a:endParaRPr dirty="0">
              <a:solidFill>
                <a:srgbClr val="F28E00"/>
              </a:solidFill>
              <a:latin typeface="Georgia" panose="02040502050405020303" pitchFamily="18" charset="0"/>
            </a:endParaRPr>
          </a:p>
        </p:txBody>
      </p:sp>
      <p:sp>
        <p:nvSpPr>
          <p:cNvPr id="412" name="Google Shape;338;p29"/>
          <p:cNvSpPr txBox="1">
            <a:spLocks noGrp="1"/>
          </p:cNvSpPr>
          <p:nvPr>
            <p:ph type="body" idx="1"/>
          </p:nvPr>
        </p:nvSpPr>
        <p:spPr>
          <a:xfrm>
            <a:off x="311699" y="1005701"/>
            <a:ext cx="8520602" cy="3416400"/>
          </a:xfrm>
          <a:prstGeom prst="rect">
            <a:avLst/>
          </a:prstGeom>
        </p:spPr>
        <p:txBody>
          <a:bodyPr anchor="ctr"/>
          <a:lstStyle/>
          <a:p>
            <a:pPr>
              <a:buSzPts val="1400"/>
              <a:defRPr sz="1400">
                <a:latin typeface="Avenir"/>
                <a:ea typeface="Avenir"/>
                <a:cs typeface="Avenir"/>
                <a:sym typeface="Avenir Roman"/>
              </a:defRPr>
            </a:pPr>
            <a:r>
              <a:rPr lang="fr-FR" altLang="en-US" sz="1400" dirty="0">
                <a:latin typeface="Georgia" panose="02040502050405020303" pitchFamily="18" charset="0"/>
                <a:ea typeface="Avenir"/>
                <a:cs typeface="Avenir"/>
              </a:rPr>
              <a:t>EC §7 </a:t>
            </a:r>
            <a:r>
              <a:rPr lang="it-IT" sz="1400" dirty="0">
                <a:latin typeface="Georgia" panose="02040502050405020303" pitchFamily="18" charset="0"/>
                <a:ea typeface="Avenir"/>
                <a:cs typeface="Avenir"/>
              </a:rPr>
              <a:t> Nella Chiesa, infatti, il fine di qualsiasi organo collegiale, consultivo o deliberativo che sia, è sempre la ricerca della verità o del bene della Chiesa. Quando poi si tratta della verifica della medesima fede, il </a:t>
            </a:r>
            <a:r>
              <a:rPr lang="it-IT" sz="1400" dirty="0" err="1">
                <a:latin typeface="Georgia" panose="02040502050405020303" pitchFamily="18" charset="0"/>
                <a:ea typeface="Avenir"/>
                <a:cs typeface="Avenir"/>
              </a:rPr>
              <a:t>consensus</a:t>
            </a:r>
            <a:r>
              <a:rPr lang="it-IT" sz="1400" dirty="0">
                <a:latin typeface="Georgia" panose="02040502050405020303" pitchFamily="18" charset="0"/>
                <a:ea typeface="Avenir"/>
                <a:cs typeface="Avenir"/>
              </a:rPr>
              <a:t> </a:t>
            </a:r>
            <a:r>
              <a:rPr lang="it-IT" sz="1400" dirty="0" err="1">
                <a:latin typeface="Georgia" panose="02040502050405020303" pitchFamily="18" charset="0"/>
                <a:ea typeface="Avenir"/>
                <a:cs typeface="Avenir"/>
              </a:rPr>
              <a:t>Ecclesiae</a:t>
            </a:r>
            <a:r>
              <a:rPr lang="it-IT" sz="1400" dirty="0">
                <a:latin typeface="Georgia" panose="02040502050405020303" pitchFamily="18" charset="0"/>
                <a:ea typeface="Avenir"/>
                <a:cs typeface="Avenir"/>
              </a:rPr>
              <a:t> non è dato dal computo dei voti, ma è frutto dell’azione dello Spirito, anima dell’unica Chiesa di Cristo»</a:t>
            </a:r>
            <a:r>
              <a:rPr lang="fr-CA" altLang="en-US" sz="1400" dirty="0">
                <a:latin typeface="Georgia" panose="02040502050405020303" pitchFamily="18" charset="0"/>
                <a:ea typeface="Avenir"/>
                <a:cs typeface="Avenir"/>
              </a:rPr>
              <a:t> </a:t>
            </a:r>
          </a:p>
          <a:p>
            <a:pPr marL="0" indent="152400">
              <a:buSzTx/>
              <a:buNone/>
            </a:pPr>
            <a:endParaRPr sz="1400" dirty="0">
              <a:latin typeface="Georgia" panose="02040502050405020303" pitchFamily="18" charset="0"/>
            </a:endParaRPr>
          </a:p>
          <a:p>
            <a:pPr marL="0" indent="152400">
              <a:buClr>
                <a:schemeClr val="accent1"/>
              </a:buClr>
              <a:buSzTx/>
              <a:buNone/>
              <a:defRPr sz="2400">
                <a:latin typeface="Avenir"/>
                <a:ea typeface="Avenir"/>
                <a:cs typeface="Avenir"/>
                <a:sym typeface="Avenir Roman"/>
              </a:defRPr>
            </a:pPr>
            <a:r>
              <a:rPr lang="fr-FR" sz="2400" dirty="0">
                <a:solidFill>
                  <a:srgbClr val="F28E00"/>
                </a:solidFill>
                <a:latin typeface="Georgia" panose="02040502050405020303" pitchFamily="18" charset="0"/>
                <a:ea typeface="Avenir"/>
                <a:cs typeface="Avenir"/>
              </a:rPr>
              <a:t>Far </a:t>
            </a:r>
            <a:r>
              <a:rPr lang="fr-FR" sz="2400" dirty="0" err="1">
                <a:solidFill>
                  <a:srgbClr val="F28E00"/>
                </a:solidFill>
                <a:latin typeface="Georgia" panose="02040502050405020303" pitchFamily="18" charset="0"/>
                <a:ea typeface="Avenir"/>
                <a:cs typeface="Avenir"/>
              </a:rPr>
              <a:t>vivere</a:t>
            </a:r>
            <a:r>
              <a:rPr lang="fr-FR" sz="2400" dirty="0">
                <a:solidFill>
                  <a:srgbClr val="F28E00"/>
                </a:solidFill>
                <a:latin typeface="Georgia" panose="02040502050405020303" pitchFamily="18" charset="0"/>
                <a:ea typeface="Avenir"/>
                <a:cs typeface="Avenir"/>
              </a:rPr>
              <a:t> le </a:t>
            </a:r>
            <a:r>
              <a:rPr lang="fr-FR" sz="2400" dirty="0" err="1">
                <a:solidFill>
                  <a:srgbClr val="F28E00"/>
                </a:solidFill>
                <a:latin typeface="Georgia" panose="02040502050405020303" pitchFamily="18" charset="0"/>
                <a:ea typeface="Avenir"/>
                <a:cs typeface="Avenir"/>
              </a:rPr>
              <a:t>istituzioni</a:t>
            </a:r>
            <a:r>
              <a:rPr lang="fr-FR" sz="2400" dirty="0">
                <a:solidFill>
                  <a:srgbClr val="F28E00"/>
                </a:solidFill>
                <a:latin typeface="Georgia" panose="02040502050405020303" pitchFamily="18" charset="0"/>
                <a:ea typeface="Avenir"/>
                <a:cs typeface="Avenir"/>
              </a:rPr>
              <a:t> </a:t>
            </a:r>
            <a:r>
              <a:rPr lang="fr-FR" sz="2400" dirty="0" err="1">
                <a:solidFill>
                  <a:srgbClr val="F28E00"/>
                </a:solidFill>
                <a:latin typeface="Georgia" panose="02040502050405020303" pitchFamily="18" charset="0"/>
                <a:ea typeface="Avenir"/>
                <a:cs typeface="Avenir"/>
              </a:rPr>
              <a:t>sinodali</a:t>
            </a:r>
            <a:endParaRPr lang="fr-FR" sz="2400" dirty="0">
              <a:solidFill>
                <a:srgbClr val="F28E00"/>
              </a:solidFill>
              <a:latin typeface="Georgia" panose="02040502050405020303" pitchFamily="18" charset="0"/>
              <a:ea typeface="Avenir"/>
              <a:cs typeface="Avenir"/>
            </a:endParaRPr>
          </a:p>
          <a:p>
            <a:pPr marL="228600" indent="0">
              <a:buSzTx/>
              <a:buNone/>
            </a:pPr>
            <a:endParaRPr dirty="0">
              <a:latin typeface="Georgia" panose="02040502050405020303" pitchFamily="18" charset="0"/>
            </a:endParaRPr>
          </a:p>
          <a:p>
            <a:pPr>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Il </a:t>
            </a:r>
            <a:r>
              <a:rPr lang="fr-FR" sz="1400" dirty="0" err="1">
                <a:latin typeface="Georgia" panose="02040502050405020303" pitchFamily="18" charset="0"/>
                <a:ea typeface="Avenir"/>
                <a:cs typeface="Avenir"/>
              </a:rPr>
              <a:t>Sinodo</a:t>
            </a:r>
            <a:r>
              <a:rPr lang="fr-FR" sz="1400" dirty="0">
                <a:latin typeface="Georgia" panose="02040502050405020303" pitchFamily="18" charset="0"/>
                <a:ea typeface="Avenir"/>
                <a:cs typeface="Avenir"/>
              </a:rPr>
              <a:t> dei </a:t>
            </a:r>
            <a:r>
              <a:rPr lang="fr-FR" sz="1400" dirty="0" err="1">
                <a:latin typeface="Georgia" panose="02040502050405020303" pitchFamily="18" charset="0"/>
                <a:ea typeface="Avenir"/>
                <a:cs typeface="Avenir"/>
              </a:rPr>
              <a:t>Vescovi</a:t>
            </a:r>
            <a:r>
              <a:rPr lang="fr-FR" sz="1400" dirty="0">
                <a:latin typeface="Georgia" panose="02040502050405020303" pitchFamily="18" charset="0"/>
                <a:ea typeface="Avenir"/>
                <a:cs typeface="Avenir"/>
              </a:rPr>
              <a:t> o il </a:t>
            </a:r>
            <a:r>
              <a:rPr lang="fr-FR" sz="1400" dirty="0" err="1">
                <a:latin typeface="Georgia" panose="02040502050405020303" pitchFamily="18" charset="0"/>
                <a:ea typeface="Avenir"/>
                <a:cs typeface="Avenir"/>
              </a:rPr>
              <a:t>sinodo</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dicesano</a:t>
            </a:r>
            <a:endParaRPr lang="fr-FR" sz="1400" dirty="0">
              <a:latin typeface="Georgia" panose="02040502050405020303" pitchFamily="18" charset="0"/>
              <a:ea typeface="Avenir"/>
              <a:cs typeface="Avenir"/>
            </a:endParaRPr>
          </a:p>
          <a:p>
            <a:pPr>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Un </a:t>
            </a:r>
            <a:r>
              <a:rPr lang="fr-FR" sz="1400" dirty="0" err="1">
                <a:latin typeface="Georgia" panose="02040502050405020303" pitchFamily="18" charset="0"/>
                <a:ea typeface="Avenir"/>
                <a:cs typeface="Avenir"/>
              </a:rPr>
              <a:t>Consiglio</a:t>
            </a:r>
            <a:r>
              <a:rPr lang="fr-FR" sz="1400" dirty="0">
                <a:latin typeface="Georgia" panose="02040502050405020303" pitchFamily="18" charset="0"/>
                <a:ea typeface="Avenir"/>
                <a:cs typeface="Avenir"/>
              </a:rPr>
              <a:t> pastorale </a:t>
            </a:r>
            <a:r>
              <a:rPr lang="fr-FR" sz="1400" dirty="0" err="1">
                <a:latin typeface="Georgia" panose="02040502050405020303" pitchFamily="18" charset="0"/>
                <a:ea typeface="Avenir"/>
                <a:cs typeface="Avenir"/>
              </a:rPr>
              <a:t>diocesano</a:t>
            </a:r>
            <a:r>
              <a:rPr lang="fr-FR" sz="1400" dirty="0">
                <a:latin typeface="Georgia" panose="02040502050405020303" pitchFamily="18" charset="0"/>
                <a:ea typeface="Avenir"/>
                <a:cs typeface="Avenir"/>
              </a:rPr>
              <a:t> o </a:t>
            </a:r>
            <a:r>
              <a:rPr lang="fr-FR" sz="1400" dirty="0" err="1">
                <a:latin typeface="Georgia" panose="02040502050405020303" pitchFamily="18" charset="0"/>
                <a:ea typeface="Avenir"/>
                <a:cs typeface="Avenir"/>
              </a:rPr>
              <a:t>parrocchiale</a:t>
            </a:r>
            <a:r>
              <a:rPr lang="fr-FR" sz="1400" dirty="0">
                <a:latin typeface="Georgia" panose="02040502050405020303" pitchFamily="18" charset="0"/>
                <a:ea typeface="Avenir"/>
                <a:cs typeface="Avenir"/>
              </a:rPr>
              <a:t>, un </a:t>
            </a:r>
            <a:r>
              <a:rPr lang="fr-FR" sz="1400" dirty="0" err="1">
                <a:latin typeface="Georgia" panose="02040502050405020303" pitchFamily="18" charset="0"/>
                <a:ea typeface="Avenir"/>
                <a:cs typeface="Avenir"/>
              </a:rPr>
              <a:t>Consiglio</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presbiterale</a:t>
            </a:r>
            <a:r>
              <a:rPr lang="fr-FR" sz="1400" dirty="0">
                <a:latin typeface="Georgia" panose="02040502050405020303" pitchFamily="18" charset="0"/>
                <a:ea typeface="Avenir"/>
                <a:cs typeface="Avenir"/>
              </a:rPr>
              <a:t> </a:t>
            </a:r>
          </a:p>
          <a:p>
            <a:pPr>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Un </a:t>
            </a:r>
            <a:r>
              <a:rPr lang="fr-FR" sz="1400" dirty="0" err="1">
                <a:latin typeface="Georgia" panose="02040502050405020303" pitchFamily="18" charset="0"/>
                <a:ea typeface="Avenir"/>
                <a:cs typeface="Avenir"/>
              </a:rPr>
              <a:t>capitolo</a:t>
            </a:r>
            <a:r>
              <a:rPr lang="fr-FR" sz="1400" dirty="0">
                <a:latin typeface="Georgia" panose="02040502050405020303" pitchFamily="18" charset="0"/>
                <a:ea typeface="Avenir"/>
                <a:cs typeface="Avenir"/>
              </a:rPr>
              <a:t> locale, provinciale o </a:t>
            </a:r>
            <a:r>
              <a:rPr lang="fr-FR" sz="1400" dirty="0" err="1">
                <a:latin typeface="Georgia" panose="02040502050405020303" pitchFamily="18" charset="0"/>
                <a:ea typeface="Avenir"/>
                <a:cs typeface="Avenir"/>
              </a:rPr>
              <a:t>generale</a:t>
            </a:r>
            <a:r>
              <a:rPr lang="fr-FR" sz="1400" dirty="0">
                <a:latin typeface="Georgia" panose="02040502050405020303" pitchFamily="18" charset="0"/>
                <a:ea typeface="Avenir"/>
                <a:cs typeface="Avenir"/>
              </a:rPr>
              <a:t> per le </a:t>
            </a:r>
            <a:r>
              <a:rPr lang="fr-FR" sz="1400" dirty="0" err="1">
                <a:latin typeface="Georgia" panose="02040502050405020303" pitchFamily="18" charset="0"/>
                <a:ea typeface="Avenir"/>
                <a:cs typeface="Avenir"/>
              </a:rPr>
              <a:t>comunità</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religiose</a:t>
            </a:r>
            <a:r>
              <a:rPr lang="fr-FR" sz="1400" dirty="0">
                <a:latin typeface="Georgia" panose="02040502050405020303" pitchFamily="18" charset="0"/>
                <a:ea typeface="Avenir"/>
                <a:cs typeface="Avenir"/>
              </a:rPr>
              <a:t> </a:t>
            </a:r>
          </a:p>
          <a:p>
            <a:pPr>
              <a:buSzPts val="1400"/>
              <a:defRPr sz="1400">
                <a:latin typeface="Avenir"/>
                <a:ea typeface="Avenir"/>
                <a:cs typeface="Avenir"/>
                <a:sym typeface="Avenir Roman"/>
              </a:defRPr>
            </a:pPr>
            <a:r>
              <a:rPr lang="fr-FR" sz="1400" dirty="0">
                <a:latin typeface="Georgia" panose="02040502050405020303" pitchFamily="18" charset="0"/>
                <a:ea typeface="Avenir"/>
                <a:cs typeface="Avenir"/>
              </a:rPr>
              <a:t>Le </a:t>
            </a:r>
            <a:r>
              <a:rPr lang="fr-FR" sz="1400" dirty="0" err="1">
                <a:latin typeface="Georgia" panose="02040502050405020303" pitchFamily="18" charset="0"/>
                <a:ea typeface="Avenir"/>
                <a:cs typeface="Avenir"/>
              </a:rPr>
              <a:t>assemblee</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generali</a:t>
            </a:r>
            <a:r>
              <a:rPr lang="fr-FR" sz="1400" dirty="0">
                <a:latin typeface="Georgia" panose="02040502050405020303" pitchFamily="18" charset="0"/>
                <a:ea typeface="Avenir"/>
                <a:cs typeface="Avenir"/>
              </a:rPr>
              <a:t> e i </a:t>
            </a:r>
            <a:r>
              <a:rPr lang="fr-FR" sz="1400" dirty="0" err="1">
                <a:latin typeface="Georgia" panose="02040502050405020303" pitchFamily="18" charset="0"/>
                <a:ea typeface="Avenir"/>
                <a:cs typeface="Avenir"/>
              </a:rPr>
              <a:t>consigli</a:t>
            </a:r>
            <a:r>
              <a:rPr lang="fr-FR" sz="1400" dirty="0">
                <a:latin typeface="Georgia" panose="02040502050405020303" pitchFamily="18" charset="0"/>
                <a:ea typeface="Avenir"/>
                <a:cs typeface="Avenir"/>
              </a:rPr>
              <a:t> dei </a:t>
            </a:r>
            <a:r>
              <a:rPr lang="fr-FR" sz="1400" dirty="0" err="1">
                <a:latin typeface="Georgia" panose="02040502050405020303" pitchFamily="18" charset="0"/>
                <a:ea typeface="Avenir"/>
                <a:cs typeface="Avenir"/>
              </a:rPr>
              <a:t>movimenti</a:t>
            </a:r>
            <a:r>
              <a:rPr lang="fr-FR" sz="1400" dirty="0">
                <a:latin typeface="Georgia" panose="02040502050405020303" pitchFamily="18" charset="0"/>
                <a:ea typeface="Avenir"/>
                <a:cs typeface="Avenir"/>
              </a:rPr>
              <a:t> </a:t>
            </a:r>
            <a:r>
              <a:rPr lang="fr-FR" sz="1400" dirty="0" err="1">
                <a:latin typeface="Georgia" panose="02040502050405020303" pitchFamily="18" charset="0"/>
                <a:ea typeface="Avenir"/>
                <a:cs typeface="Avenir"/>
              </a:rPr>
              <a:t>ecclesiali</a:t>
            </a:r>
            <a:r>
              <a:rPr lang="fr-FR" sz="1400" dirty="0">
                <a:latin typeface="Georgia" panose="02040502050405020303" pitchFamily="18" charset="0"/>
                <a:ea typeface="Avenir"/>
                <a:cs typeface="Avenir"/>
              </a:rPr>
              <a:t> </a:t>
            </a:r>
            <a:endParaRPr lang="en-US" altLang="en-US" sz="1400" dirty="0">
              <a:latin typeface="Georgia" panose="02040502050405020303" pitchFamily="18" charset="0"/>
              <a:ea typeface="Avenir"/>
              <a:cs typeface="Aveni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Google Shape;134;p3"/>
          <p:cNvSpPr txBox="1">
            <a:spLocks noGrp="1"/>
          </p:cNvSpPr>
          <p:nvPr>
            <p:ph type="body" sz="half" idx="1"/>
          </p:nvPr>
        </p:nvSpPr>
        <p:spPr>
          <a:xfrm>
            <a:off x="4822852" y="672245"/>
            <a:ext cx="4253048" cy="3484758"/>
          </a:xfrm>
          <a:prstGeom prst="rect">
            <a:avLst/>
          </a:prstGeom>
        </p:spPr>
        <p:txBody>
          <a:bodyPr anchor="ctr"/>
          <a:lstStyle/>
          <a:p>
            <a:pPr marL="0" indent="0">
              <a:buClr>
                <a:schemeClr val="accent1"/>
              </a:buClr>
              <a:buSzTx/>
              <a:buNone/>
              <a:defRPr sz="2400" b="1" i="1">
                <a:latin typeface="+mn-lt"/>
                <a:ea typeface="+mn-ea"/>
                <a:cs typeface="+mn-cs"/>
                <a:sym typeface="Arial"/>
              </a:defRPr>
            </a:pPr>
            <a:r>
              <a:rPr lang="fr-FR" sz="2400" b="1" i="1" dirty="0">
                <a:latin typeface="Georgia" panose="02040502050405020303" pitchFamily="18" charset="0"/>
                <a:sym typeface="Arial"/>
              </a:rPr>
              <a:t>«La </a:t>
            </a:r>
            <a:r>
              <a:rPr lang="fr-FR" sz="2400" b="1" i="1" dirty="0" err="1">
                <a:latin typeface="Georgia" panose="02040502050405020303" pitchFamily="18" charset="0"/>
                <a:sym typeface="Arial"/>
              </a:rPr>
              <a:t>sinodalità</a:t>
            </a:r>
            <a:r>
              <a:rPr lang="fr-FR" sz="2400" b="1" i="1" dirty="0">
                <a:latin typeface="Georgia" panose="02040502050405020303" pitchFamily="18" charset="0"/>
                <a:sym typeface="Arial"/>
              </a:rPr>
              <a:t> è il modo di </a:t>
            </a:r>
            <a:r>
              <a:rPr lang="fr-FR" sz="2400" b="1" i="1" dirty="0" err="1">
                <a:latin typeface="Georgia" panose="02040502050405020303" pitchFamily="18" charset="0"/>
                <a:sym typeface="Arial"/>
              </a:rPr>
              <a:t>essere</a:t>
            </a:r>
            <a:r>
              <a:rPr lang="fr-FR" sz="2400" b="1" i="1" dirty="0">
                <a:latin typeface="Georgia" panose="02040502050405020303" pitchFamily="18" charset="0"/>
                <a:sym typeface="Arial"/>
              </a:rPr>
              <a:t> </a:t>
            </a:r>
            <a:r>
              <a:rPr lang="fr-FR" sz="2400" b="1" i="1" dirty="0" err="1">
                <a:latin typeface="Georgia" panose="02040502050405020303" pitchFamily="18" charset="0"/>
                <a:sym typeface="Arial"/>
              </a:rPr>
              <a:t>chiesa</a:t>
            </a:r>
            <a:r>
              <a:rPr lang="fr-FR" sz="2400" b="1" i="1" dirty="0">
                <a:latin typeface="Georgia" panose="02040502050405020303" pitchFamily="18" charset="0"/>
                <a:sym typeface="Arial"/>
              </a:rPr>
              <a:t> </a:t>
            </a:r>
            <a:r>
              <a:rPr lang="fr-FR" sz="2400" b="1" i="1" dirty="0" err="1">
                <a:latin typeface="Georgia" panose="02040502050405020303" pitchFamily="18" charset="0"/>
                <a:sym typeface="Arial"/>
              </a:rPr>
              <a:t>oggi</a:t>
            </a:r>
            <a:r>
              <a:rPr lang="fr-FR" sz="2400" b="1" i="1" dirty="0">
                <a:latin typeface="Georgia" panose="02040502050405020303" pitchFamily="18" charset="0"/>
                <a:sym typeface="Arial"/>
              </a:rPr>
              <a:t> </a:t>
            </a:r>
            <a:r>
              <a:rPr lang="fr-FR" sz="2400" b="1" i="1" dirty="0" err="1">
                <a:latin typeface="Georgia" panose="02040502050405020303" pitchFamily="18" charset="0"/>
                <a:sym typeface="Arial"/>
              </a:rPr>
              <a:t>secondo</a:t>
            </a:r>
            <a:r>
              <a:rPr lang="fr-FR" sz="2400" b="1" i="1" dirty="0">
                <a:latin typeface="Georgia" panose="02040502050405020303" pitchFamily="18" charset="0"/>
                <a:sym typeface="Arial"/>
              </a:rPr>
              <a:t> la </a:t>
            </a:r>
            <a:r>
              <a:rPr lang="fr-FR" sz="2400" b="1" i="1" dirty="0" err="1">
                <a:latin typeface="Georgia" panose="02040502050405020303" pitchFamily="18" charset="0"/>
                <a:sym typeface="Arial"/>
              </a:rPr>
              <a:t>volontà</a:t>
            </a:r>
            <a:r>
              <a:rPr lang="fr-FR" sz="2400" b="1" i="1" dirty="0">
                <a:latin typeface="Georgia" panose="02040502050405020303" pitchFamily="18" charset="0"/>
                <a:sym typeface="Arial"/>
              </a:rPr>
              <a:t> di </a:t>
            </a:r>
            <a:r>
              <a:rPr lang="fr-FR" sz="2400" b="1" i="1" dirty="0" err="1">
                <a:latin typeface="Georgia" panose="02040502050405020303" pitchFamily="18" charset="0"/>
                <a:sym typeface="Arial"/>
              </a:rPr>
              <a:t>Dio</a:t>
            </a:r>
            <a:r>
              <a:rPr lang="fr-FR" sz="2400" b="1" i="1" dirty="0">
                <a:latin typeface="Georgia" panose="02040502050405020303" pitchFamily="18" charset="0"/>
                <a:sym typeface="Arial"/>
              </a:rPr>
              <a:t> </a:t>
            </a:r>
          </a:p>
          <a:p>
            <a:pPr marL="0" indent="0">
              <a:buClr>
                <a:schemeClr val="accent1"/>
              </a:buClr>
              <a:buSzTx/>
              <a:buNone/>
              <a:defRPr sz="2400" b="1" i="1">
                <a:latin typeface="+mn-lt"/>
                <a:ea typeface="+mn-ea"/>
                <a:cs typeface="+mn-cs"/>
                <a:sym typeface="Arial"/>
              </a:defRPr>
            </a:pPr>
            <a:r>
              <a:rPr lang="fr-FR" sz="2400" b="1" i="1" dirty="0">
                <a:latin typeface="Georgia" panose="02040502050405020303" pitchFamily="18" charset="0"/>
                <a:sym typeface="Arial"/>
              </a:rPr>
              <a:t>in </a:t>
            </a:r>
            <a:r>
              <a:rPr lang="fr-FR" sz="2400" b="1" i="1" dirty="0" err="1">
                <a:latin typeface="Georgia" panose="02040502050405020303" pitchFamily="18" charset="0"/>
                <a:sym typeface="Arial"/>
              </a:rPr>
              <a:t>una</a:t>
            </a:r>
            <a:r>
              <a:rPr lang="fr-FR" sz="2400" b="1" i="1" dirty="0">
                <a:latin typeface="Georgia" panose="02040502050405020303" pitchFamily="18" charset="0"/>
                <a:sym typeface="Arial"/>
              </a:rPr>
              <a:t> </a:t>
            </a:r>
            <a:r>
              <a:rPr lang="fr-FR" sz="2400" b="1" i="1" dirty="0" err="1">
                <a:latin typeface="Georgia" panose="02040502050405020303" pitchFamily="18" charset="0"/>
                <a:sym typeface="Arial"/>
              </a:rPr>
              <a:t>dinamica</a:t>
            </a:r>
            <a:r>
              <a:rPr lang="fr-FR" sz="2400" b="1" i="1" dirty="0">
                <a:latin typeface="Georgia" panose="02040502050405020303" pitchFamily="18" charset="0"/>
                <a:sym typeface="Arial"/>
              </a:rPr>
              <a:t> di </a:t>
            </a:r>
            <a:r>
              <a:rPr lang="fr-FR" sz="2400" b="1" i="1" dirty="0" err="1">
                <a:latin typeface="Georgia" panose="02040502050405020303" pitchFamily="18" charset="0"/>
                <a:sym typeface="Arial"/>
              </a:rPr>
              <a:t>ascolto</a:t>
            </a:r>
            <a:r>
              <a:rPr lang="fr-FR" sz="2400" b="1" i="1" dirty="0">
                <a:latin typeface="Georgia" panose="02040502050405020303" pitchFamily="18" charset="0"/>
                <a:sym typeface="Arial"/>
              </a:rPr>
              <a:t> e di </a:t>
            </a:r>
            <a:r>
              <a:rPr lang="fr-FR" sz="2400" b="1" i="1" dirty="0" err="1">
                <a:latin typeface="Georgia" panose="02040502050405020303" pitchFamily="18" charset="0"/>
                <a:sym typeface="Arial"/>
              </a:rPr>
              <a:t>discernimento</a:t>
            </a:r>
            <a:r>
              <a:rPr lang="fr-FR" sz="2400" b="1" i="1" dirty="0">
                <a:latin typeface="Georgia" panose="02040502050405020303" pitchFamily="18" charset="0"/>
                <a:sym typeface="Arial"/>
              </a:rPr>
              <a:t> </a:t>
            </a:r>
            <a:r>
              <a:rPr lang="fr-FR" sz="2400" b="1" i="1" dirty="0" err="1">
                <a:latin typeface="Georgia" panose="02040502050405020303" pitchFamily="18" charset="0"/>
                <a:sym typeface="Arial"/>
              </a:rPr>
              <a:t>dello</a:t>
            </a:r>
            <a:r>
              <a:rPr lang="fr-FR" sz="2400" b="1" i="1" dirty="0">
                <a:latin typeface="Georgia" panose="02040502050405020303" pitchFamily="18" charset="0"/>
                <a:sym typeface="Arial"/>
              </a:rPr>
              <a:t> </a:t>
            </a:r>
            <a:r>
              <a:rPr lang="fr-FR" sz="2400" b="1" i="1" dirty="0" err="1">
                <a:latin typeface="Georgia" panose="02040502050405020303" pitchFamily="18" charset="0"/>
                <a:sym typeface="Arial"/>
              </a:rPr>
              <a:t>Spirito</a:t>
            </a:r>
            <a:r>
              <a:rPr lang="fr-FR" sz="2400" b="1" i="1" dirty="0">
                <a:latin typeface="Georgia" panose="02040502050405020303" pitchFamily="18" charset="0"/>
                <a:sym typeface="Arial"/>
              </a:rPr>
              <a:t> Santo». </a:t>
            </a:r>
          </a:p>
          <a:p>
            <a:pPr marL="0" indent="0" algn="r">
              <a:buClr>
                <a:schemeClr val="accent1"/>
              </a:buClr>
              <a:buSzTx/>
              <a:buNone/>
              <a:defRPr sz="1800" i="1">
                <a:latin typeface="+mn-lt"/>
                <a:ea typeface="+mn-ea"/>
                <a:cs typeface="+mn-cs"/>
                <a:sym typeface="Arial"/>
              </a:defRPr>
            </a:pPr>
            <a:r>
              <a:rPr lang="fr-FR" sz="1800" i="1" dirty="0">
                <a:latin typeface="Georgia" panose="02040502050405020303" pitchFamily="18" charset="0"/>
                <a:sym typeface="Arial"/>
              </a:rPr>
              <a:t>Papa Francesco</a:t>
            </a:r>
          </a:p>
        </p:txBody>
      </p:sp>
      <p:sp>
        <p:nvSpPr>
          <p:cNvPr id="277" name="Google Shape;135;p3"/>
          <p:cNvSpPr txBox="1">
            <a:spLocks noGrp="1"/>
          </p:cNvSpPr>
          <p:nvPr>
            <p:ph type="sldNum" sz="quarter" idx="2"/>
          </p:nvPr>
        </p:nvSpPr>
        <p:spPr>
          <a:xfrm>
            <a:off x="8823859" y="4685836"/>
            <a:ext cx="252041"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5" name="Google Shape;141;p4" descr="Google Shape;141;p4"/>
          <p:cNvPicPr>
            <a:picLocks noChangeAspect="1"/>
          </p:cNvPicPr>
          <p:nvPr/>
        </p:nvPicPr>
        <p:blipFill>
          <a:blip r:embed="rId2"/>
          <a:srcRect l="20979" r="29187"/>
          <a:stretch>
            <a:fillRect/>
          </a:stretch>
        </p:blipFill>
        <p:spPr>
          <a:xfrm>
            <a:off x="0" y="0"/>
            <a:ext cx="4572000" cy="611502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Google Shape;343;p30"/>
          <p:cNvSpPr txBox="1">
            <a:spLocks noGrp="1"/>
          </p:cNvSpPr>
          <p:nvPr>
            <p:ph type="title"/>
          </p:nvPr>
        </p:nvSpPr>
        <p:spPr>
          <a:xfrm>
            <a:off x="265499" y="217502"/>
            <a:ext cx="4129291" cy="4296915"/>
          </a:xfrm>
          <a:prstGeom prst="rect">
            <a:avLst/>
          </a:prstGeom>
        </p:spPr>
        <p:txBody>
          <a:bodyPr anchor="ctr"/>
          <a:lstStyle>
            <a:lvl1pPr defTabSz="886968">
              <a:defRPr sz="3686" b="0">
                <a:latin typeface="Avenir"/>
                <a:ea typeface="Avenir"/>
                <a:cs typeface="Avenir"/>
                <a:sym typeface="Avenir Roman"/>
              </a:defRPr>
            </a:lvl1pPr>
          </a:lstStyle>
          <a:p>
            <a:r>
              <a:rPr lang="fr-FR" dirty="0">
                <a:solidFill>
                  <a:srgbClr val="F28E00"/>
                </a:solidFill>
                <a:latin typeface="Georgia" panose="02040502050405020303" pitchFamily="18" charset="0"/>
              </a:rPr>
              <a:t>Un </a:t>
            </a:r>
            <a:r>
              <a:rPr lang="fr-FR" dirty="0" err="1">
                <a:solidFill>
                  <a:srgbClr val="F28E00"/>
                </a:solidFill>
                <a:latin typeface="Georgia" panose="02040502050405020303" pitchFamily="18" charset="0"/>
              </a:rPr>
              <a:t>obiettivo</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chiave</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del</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Vademecum</a:t>
            </a:r>
            <a:r>
              <a:rPr lang="fr-FR" dirty="0">
                <a:solidFill>
                  <a:srgbClr val="F28E00"/>
                </a:solidFill>
                <a:latin typeface="Georgia" panose="02040502050405020303" pitchFamily="18" charset="0"/>
              </a:rPr>
              <a:t> :</a:t>
            </a:r>
            <a:br>
              <a:rPr lang="fr-FR" dirty="0">
                <a:solidFill>
                  <a:srgbClr val="F28E00"/>
                </a:solidFill>
                <a:latin typeface="Georgia" panose="02040502050405020303" pitchFamily="18" charset="0"/>
              </a:rPr>
            </a:br>
            <a:r>
              <a:rPr lang="fr-FR" dirty="0" err="1">
                <a:solidFill>
                  <a:srgbClr val="F28E00"/>
                </a:solidFill>
                <a:latin typeface="Georgia" panose="02040502050405020303" pitchFamily="18" charset="0"/>
              </a:rPr>
              <a:t>promuovere</a:t>
            </a:r>
            <a:r>
              <a:rPr lang="fr-FR" dirty="0">
                <a:solidFill>
                  <a:srgbClr val="F28E00"/>
                </a:solidFill>
                <a:latin typeface="Georgia" panose="02040502050405020303" pitchFamily="18" charset="0"/>
              </a:rPr>
              <a:t> l’</a:t>
            </a:r>
            <a:r>
              <a:rPr lang="fr-FR" dirty="0" err="1">
                <a:solidFill>
                  <a:srgbClr val="F28E00"/>
                </a:solidFill>
                <a:latin typeface="Georgia" panose="02040502050405020303" pitchFamily="18" charset="0"/>
              </a:rPr>
              <a:t>adattamento</a:t>
            </a:r>
            <a:r>
              <a:rPr lang="fr-FR" dirty="0">
                <a:solidFill>
                  <a:srgbClr val="F28E00"/>
                </a:solidFill>
                <a:latin typeface="Georgia" panose="02040502050405020303" pitchFamily="18" charset="0"/>
              </a:rPr>
              <a:t> al </a:t>
            </a:r>
            <a:r>
              <a:rPr lang="fr-FR" dirty="0" err="1">
                <a:solidFill>
                  <a:srgbClr val="F28E00"/>
                </a:solidFill>
                <a:latin typeface="Georgia" panose="02040502050405020303" pitchFamily="18" charset="0"/>
              </a:rPr>
              <a:t>contesto</a:t>
            </a:r>
            <a:r>
              <a:rPr lang="fr-FR" dirty="0">
                <a:solidFill>
                  <a:srgbClr val="F28E00"/>
                </a:solidFill>
                <a:latin typeface="Georgia" panose="02040502050405020303" pitchFamily="18" charset="0"/>
              </a:rPr>
              <a:t> locale </a:t>
            </a:r>
            <a:endParaRPr dirty="0">
              <a:solidFill>
                <a:srgbClr val="F28E00"/>
              </a:solidFill>
              <a:latin typeface="Georgia" panose="02040502050405020303" pitchFamily="18" charset="0"/>
            </a:endParaRPr>
          </a:p>
        </p:txBody>
      </p:sp>
      <p:sp>
        <p:nvSpPr>
          <p:cNvPr id="417" name="Google Shape;344;p30"/>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418" name="Google Shape;345;p30"/>
          <p:cNvSpPr/>
          <p:nvPr/>
        </p:nvSpPr>
        <p:spPr>
          <a:xfrm>
            <a:off x="6001558" y="4857477"/>
            <a:ext cx="1637401" cy="1"/>
          </a:xfrm>
          <a:prstGeom prst="line">
            <a:avLst/>
          </a:prstGeom>
          <a:ln w="28575">
            <a:solidFill>
              <a:schemeClr val="accent1"/>
            </a:solidFill>
            <a:prstDash val="dot"/>
          </a:ln>
        </p:spPr>
        <p:txBody>
          <a:bodyPr lIns="45719" rIns="45719"/>
          <a:lstStyle/>
          <a:p>
            <a:endParaRPr/>
          </a:p>
        </p:txBody>
      </p:sp>
      <p:sp>
        <p:nvSpPr>
          <p:cNvPr id="419" name="Google Shape;346;p30"/>
          <p:cNvSpPr txBox="1"/>
          <p:nvPr/>
        </p:nvSpPr>
        <p:spPr>
          <a:xfrm>
            <a:off x="4678725" y="328698"/>
            <a:ext cx="4351451" cy="4185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a:latin typeface="Avenir"/>
                <a:ea typeface="Avenir"/>
                <a:cs typeface="Avenir"/>
                <a:sym typeface="Avenir Roman"/>
              </a:defRPr>
            </a:lvl1pPr>
          </a:lstStyle>
          <a:p>
            <a:r>
              <a:rPr lang="it-IT" dirty="0">
                <a:latin typeface="Georgia" panose="02040502050405020303" pitchFamily="18" charset="0"/>
              </a:rPr>
              <a:t>Questo manuale vuole essere</a:t>
            </a:r>
            <a:r>
              <a:rPr lang="x-none">
                <a:latin typeface="Georgia" panose="02040502050405020303" pitchFamily="18" charset="0"/>
              </a:rPr>
              <a:t> </a:t>
            </a:r>
            <a:r>
              <a:rPr lang="it-IT" dirty="0">
                <a:latin typeface="Georgia" panose="02040502050405020303" pitchFamily="18" charset="0"/>
              </a:rPr>
              <a:t>una guida per sostenere gli sforzi di ogni Chiesa locale, non come un libro di regole. Coloro che hanno la responsabilità di organizzare il processo di ascolto e di dialogo a livello locale sono incoraggiati a mostrarsi sensibili alla propria cultura e al proprio contesto, alle risorse e ai vincoli, e a discernere come poter attuare questa fase sinodale diocesana, sotto la guida del vescovo della loro diocesi. Vi incoraggiamo a prendere idee utili da questa guida, ma anche  a partire dalle vostre specifiche situazioni locali. Si possono trovare vie nuove e creative per lavorare insieme tra parrocchie e diocesi al fine di portare a compimento questo processo sinodale, che non deve essere visto come un peso opprimente che fa concorrenza alla pastorale locale. Piuttosto, va visto come un'opportunità per promuovere la conversione sinodale e pastorale di ogni Chiesa locale in modo da produrre frutti più abbondanti nella missione.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Google Shape;351;p31" descr="Google Shape;351;p31"/>
          <p:cNvPicPr>
            <a:picLocks noChangeAspect="1"/>
          </p:cNvPicPr>
          <p:nvPr/>
        </p:nvPicPr>
        <p:blipFill>
          <a:blip r:embed="rId2"/>
          <a:srcRect t="14643" b="10377"/>
          <a:stretch>
            <a:fillRect/>
          </a:stretch>
        </p:blipFill>
        <p:spPr>
          <a:xfrm>
            <a:off x="4572001" y="-2"/>
            <a:ext cx="4571999" cy="5143503"/>
          </a:xfrm>
          <a:prstGeom prst="rect">
            <a:avLst/>
          </a:prstGeom>
          <a:ln w="12700">
            <a:miter lim="400000"/>
          </a:ln>
        </p:spPr>
      </p:pic>
      <p:sp>
        <p:nvSpPr>
          <p:cNvPr id="422" name="Google Shape;352;p31"/>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423" name="Google Shape;353;p31"/>
          <p:cNvSpPr/>
          <p:nvPr/>
        </p:nvSpPr>
        <p:spPr>
          <a:xfrm>
            <a:off x="1642996" y="4575914"/>
            <a:ext cx="2186401" cy="1"/>
          </a:xfrm>
          <a:prstGeom prst="line">
            <a:avLst/>
          </a:prstGeom>
          <a:ln w="28575">
            <a:solidFill>
              <a:schemeClr val="accent1"/>
            </a:solidFill>
            <a:prstDash val="dot"/>
          </a:ln>
        </p:spPr>
        <p:txBody>
          <a:bodyPr lIns="45719" rIns="45719"/>
          <a:lstStyle/>
          <a:p>
            <a:endParaRPr/>
          </a:p>
        </p:txBody>
      </p:sp>
      <p:sp>
        <p:nvSpPr>
          <p:cNvPr id="424" name="Google Shape;354;p31"/>
          <p:cNvSpPr txBox="1">
            <a:spLocks noGrp="1"/>
          </p:cNvSpPr>
          <p:nvPr>
            <p:ph type="body" sz="half" idx="1"/>
          </p:nvPr>
        </p:nvSpPr>
        <p:spPr>
          <a:xfrm>
            <a:off x="236260" y="183847"/>
            <a:ext cx="4223147" cy="4276562"/>
          </a:xfrm>
          <a:prstGeom prst="rect">
            <a:avLst/>
          </a:prstGeom>
        </p:spPr>
        <p:txBody>
          <a:bodyPr/>
          <a:lstStyle/>
          <a:p>
            <a:pPr marL="0" indent="82550" algn="ctr">
              <a:lnSpc>
                <a:spcPct val="103500"/>
              </a:lnSpc>
              <a:spcBef>
                <a:spcPts val="1200"/>
              </a:spcBef>
              <a:defRPr sz="1600">
                <a:solidFill>
                  <a:srgbClr val="000000"/>
                </a:solidFill>
                <a:latin typeface="Avenir"/>
                <a:ea typeface="Avenir"/>
                <a:cs typeface="Avenir"/>
                <a:sym typeface="Avenir Roman"/>
              </a:defRPr>
            </a:pPr>
            <a:r>
              <a:rPr lang="fr-FR" sz="1600" dirty="0">
                <a:solidFill>
                  <a:srgbClr val="F28E00"/>
                </a:solidFill>
                <a:latin typeface="Georgia" panose="02040502050405020303" pitchFamily="18" charset="0"/>
                <a:ea typeface="Avenir"/>
                <a:cs typeface="Avenir"/>
              </a:rPr>
              <a:t>FAVORIRE UNA LARGA PARTECIPAZIONE AL PROCESSO SINODALE</a:t>
            </a:r>
          </a:p>
          <a:p>
            <a:pPr marL="0" indent="82550" algn="ctr">
              <a:lnSpc>
                <a:spcPct val="103500"/>
              </a:lnSpc>
              <a:spcBef>
                <a:spcPts val="1200"/>
              </a:spcBef>
              <a:defRPr sz="1600">
                <a:solidFill>
                  <a:srgbClr val="000000"/>
                </a:solidFill>
                <a:latin typeface="Avenir"/>
                <a:ea typeface="Avenir"/>
                <a:cs typeface="Avenir"/>
                <a:sym typeface="Avenir Roman"/>
              </a:defRPr>
            </a:pPr>
            <a:endParaRPr dirty="0">
              <a:latin typeface="Georgia" panose="02040502050405020303" pitchFamily="18" charset="0"/>
              <a:ea typeface="Helvetica Neue"/>
              <a:cs typeface="Helvetica Neue"/>
              <a:sym typeface="Helvetica Neue"/>
            </a:endParaRPr>
          </a:p>
          <a:p>
            <a:pPr marL="254000" lvl="0" indent="-171450">
              <a:lnSpc>
                <a:spcPct val="10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it-IT" sz="1200" dirty="0">
                <a:solidFill>
                  <a:srgbClr val="000000"/>
                </a:solidFill>
                <a:latin typeface="Georgia" panose="02040502050405020303" pitchFamily="18" charset="0"/>
              </a:rPr>
              <a:t>L'obiettivo è quello di assicurare la partecipazione del maggior numero possibile di persone, in modo che la voce viva di tutto il popolo di Dio possa essere ascoltata.</a:t>
            </a:r>
            <a:r>
              <a:rPr lang="fr-FR" sz="1200" dirty="0">
                <a:solidFill>
                  <a:srgbClr val="000000"/>
                </a:solidFill>
                <a:latin typeface="Georgia" panose="02040502050405020303" pitchFamily="18" charset="0"/>
              </a:rPr>
              <a:t> </a:t>
            </a:r>
          </a:p>
          <a:p>
            <a:pPr marL="254000" lvl="0" indent="-171450">
              <a:lnSpc>
                <a:spcPct val="10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it-IT" sz="1200" dirty="0">
                <a:solidFill>
                  <a:srgbClr val="000000"/>
                </a:solidFill>
                <a:latin typeface="Georgia" panose="02040502050405020303" pitchFamily="18" charset="0"/>
              </a:rPr>
              <a:t>Questo è possibile solo se si fa uno sforzo per raggiungere le persone, specialmente quelle che sono spesso escluse o non coinvolte nella vita della Chiesa</a:t>
            </a:r>
          </a:p>
          <a:p>
            <a:pPr marL="254000" lvl="0" indent="-171450">
              <a:lnSpc>
                <a:spcPct val="10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it-IT" sz="1200" dirty="0">
                <a:solidFill>
                  <a:srgbClr val="000000"/>
                </a:solidFill>
                <a:latin typeface="Georgia" panose="02040502050405020303" pitchFamily="18" charset="0"/>
              </a:rPr>
              <a:t>Incoraggiare la partecipazione dei poveri, degli emarginati, dei vulnerabili e degli esclusi per ascoltare le loro voci ed esperienze</a:t>
            </a:r>
            <a:endParaRPr lang="fr-FR" sz="1200" dirty="0">
              <a:solidFill>
                <a:srgbClr val="000000"/>
              </a:solidFill>
              <a:latin typeface="Georgia" panose="02040502050405020303" pitchFamily="18" charset="0"/>
            </a:endParaRPr>
          </a:p>
          <a:p>
            <a:pPr marL="254000" lvl="0" indent="-171450">
              <a:lnSpc>
                <a:spcPct val="10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it-IT" sz="1200" dirty="0">
                <a:solidFill>
                  <a:srgbClr val="000000"/>
                </a:solidFill>
                <a:latin typeface="Georgia" panose="02040502050405020303" pitchFamily="18" charset="0"/>
              </a:rPr>
              <a:t>Il processo sinodale dovrebbe essere semplice, accessibile e accogliente</a:t>
            </a:r>
            <a:endParaRPr lang="fr-FR" sz="1200" dirty="0">
              <a:solidFill>
                <a:srgbClr val="000000"/>
              </a:solidFill>
              <a:latin typeface="Georgia" panose="02040502050405020303" pitchFamily="18" charset="0"/>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Google Shape;359;p32"/>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427" name="Google Shape;360;p32"/>
          <p:cNvSpPr/>
          <p:nvPr/>
        </p:nvSpPr>
        <p:spPr>
          <a:xfrm>
            <a:off x="3461579" y="4397771"/>
            <a:ext cx="2278801" cy="1"/>
          </a:xfrm>
          <a:prstGeom prst="line">
            <a:avLst/>
          </a:prstGeom>
          <a:ln w="28575">
            <a:solidFill>
              <a:schemeClr val="accent1"/>
            </a:solidFill>
            <a:prstDash val="dot"/>
          </a:ln>
        </p:spPr>
        <p:txBody>
          <a:bodyPr lIns="45719" rIns="45719"/>
          <a:lstStyle/>
          <a:p>
            <a:endParaRPr/>
          </a:p>
        </p:txBody>
      </p:sp>
      <p:pic>
        <p:nvPicPr>
          <p:cNvPr id="428" name="Google Shape;361;p32" descr="Google Shape;361;p32"/>
          <p:cNvPicPr>
            <a:picLocks noChangeAspect="1"/>
          </p:cNvPicPr>
          <p:nvPr/>
        </p:nvPicPr>
        <p:blipFill>
          <a:blip r:embed="rId2"/>
          <a:stretch>
            <a:fillRect/>
          </a:stretch>
        </p:blipFill>
        <p:spPr>
          <a:xfrm>
            <a:off x="730162" y="465827"/>
            <a:ext cx="2870277" cy="35887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29" name="Google Shape;362;p32"/>
          <p:cNvSpPr txBox="1"/>
          <p:nvPr/>
        </p:nvSpPr>
        <p:spPr>
          <a:xfrm>
            <a:off x="3691561" y="568250"/>
            <a:ext cx="4946992" cy="3760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indent="82550" algn="ctr">
              <a:lnSpc>
                <a:spcPct val="102000"/>
              </a:lnSpc>
              <a:spcBef>
                <a:spcPts val="1200"/>
              </a:spcBef>
              <a:defRPr sz="1600">
                <a:latin typeface="Avenir"/>
                <a:ea typeface="Avenir"/>
                <a:cs typeface="Avenir"/>
                <a:sym typeface="Avenir Roman"/>
              </a:defRPr>
            </a:pPr>
            <a:r>
              <a:rPr lang="fr-FR" sz="1600" b="1" dirty="0">
                <a:solidFill>
                  <a:srgbClr val="F28E00"/>
                </a:solidFill>
                <a:latin typeface="Georgia" panose="02040502050405020303" pitchFamily="18" charset="0"/>
                <a:ea typeface="Avenir"/>
                <a:cs typeface="Avenir"/>
              </a:rPr>
              <a:t>CREARE UN’ESPERIENZA SINODALE E RACCOGLIERNE I FRUTTI</a:t>
            </a:r>
          </a:p>
          <a:p>
            <a:pPr indent="82550" algn="ctr">
              <a:lnSpc>
                <a:spcPct val="92000"/>
              </a:lnSpc>
              <a:spcBef>
                <a:spcPts val="1200"/>
              </a:spcBef>
              <a:defRPr sz="1600">
                <a:latin typeface="Avenir"/>
                <a:ea typeface="Avenir"/>
                <a:cs typeface="Avenir"/>
                <a:sym typeface="Avenir Roman"/>
              </a:defRPr>
            </a:pPr>
            <a:endParaRPr sz="1200" b="1" dirty="0">
              <a:solidFill>
                <a:srgbClr val="F28E00"/>
              </a:solidFill>
              <a:latin typeface="Georgia" panose="02040502050405020303" pitchFamily="18" charset="0"/>
            </a:endParaRPr>
          </a:p>
          <a:p>
            <a:pPr marL="254000" indent="-171450">
              <a:lnSpc>
                <a:spcPct val="102000"/>
              </a:lnSpc>
              <a:spcBef>
                <a:spcPts val="1200"/>
              </a:spcBef>
              <a:buSzPct val="84942"/>
              <a:buFont typeface="Wingdings" panose="05000000000000000000" pitchFamily="2" charset="2"/>
              <a:buChar char="§"/>
              <a:defRPr sz="1200">
                <a:latin typeface="Avenir"/>
                <a:ea typeface="Avenir"/>
                <a:cs typeface="Avenir"/>
                <a:sym typeface="Avenir Roman"/>
              </a:defRPr>
            </a:pPr>
            <a:r>
              <a:rPr lang="it-IT" sz="1200" dirty="0">
                <a:latin typeface="Georgia" panose="02040502050405020303" pitchFamily="18" charset="0"/>
                <a:ea typeface="Avenir"/>
                <a:cs typeface="Avenir"/>
              </a:rPr>
              <a:t>Il Vademecum cerca di promuovere la pratica della </a:t>
            </a:r>
            <a:r>
              <a:rPr lang="it-IT" sz="1200" dirty="0" err="1">
                <a:latin typeface="Georgia" panose="02040502050405020303" pitchFamily="18" charset="0"/>
                <a:ea typeface="Avenir"/>
                <a:cs typeface="Avenir"/>
              </a:rPr>
              <a:t>sinodalità</a:t>
            </a:r>
            <a:r>
              <a:rPr lang="it-IT" sz="1200" dirty="0">
                <a:latin typeface="Georgia" panose="02040502050405020303" pitchFamily="18" charset="0"/>
                <a:ea typeface="Avenir"/>
                <a:cs typeface="Avenir"/>
              </a:rPr>
              <a:t> a livello locale: l'obiettivo non è semplicemente quello di rispondere a un semplice questionario, ma di aprire uno spazio di condivisione di un'esperienza sinodale a livello locale</a:t>
            </a:r>
          </a:p>
          <a:p>
            <a:pPr marL="254000" indent="-171450">
              <a:lnSpc>
                <a:spcPct val="102000"/>
              </a:lnSpc>
              <a:spcBef>
                <a:spcPts val="1200"/>
              </a:spcBef>
              <a:buSzPct val="84942"/>
              <a:buFont typeface="Wingdings" panose="05000000000000000000" pitchFamily="2" charset="2"/>
              <a:buChar char="§"/>
              <a:defRPr sz="1200">
                <a:latin typeface="Avenir"/>
                <a:ea typeface="Avenir"/>
                <a:cs typeface="Avenir"/>
                <a:sym typeface="Avenir Roman"/>
              </a:defRPr>
            </a:pPr>
            <a:r>
              <a:rPr lang="it-IT" sz="1200" dirty="0">
                <a:latin typeface="Georgia" panose="02040502050405020303" pitchFamily="18" charset="0"/>
                <a:ea typeface="Avenir"/>
                <a:cs typeface="Avenir"/>
              </a:rPr>
              <a:t>Per promuovere una vera esperienza sinodale, il Vademecum e i suoi allegati sul sito del Sinodo propongono varie metodologie e strumenti che possono essere adattati sul terreno.</a:t>
            </a:r>
            <a:r>
              <a:rPr lang="fr-FR" sz="1200" dirty="0">
                <a:latin typeface="Georgia" panose="02040502050405020303" pitchFamily="18" charset="0"/>
                <a:ea typeface="Avenir"/>
                <a:cs typeface="Avenir"/>
              </a:rPr>
              <a:t>.</a:t>
            </a:r>
          </a:p>
          <a:p>
            <a:pPr marL="254000" indent="-171450">
              <a:lnSpc>
                <a:spcPct val="102000"/>
              </a:lnSpc>
              <a:spcBef>
                <a:spcPts val="1200"/>
              </a:spcBef>
              <a:buSzPct val="84942"/>
              <a:buFont typeface="Wingdings" panose="05000000000000000000" pitchFamily="2" charset="2"/>
              <a:buChar char="§"/>
              <a:defRPr sz="1200">
                <a:latin typeface="Avenir"/>
                <a:ea typeface="Avenir"/>
                <a:cs typeface="Avenir"/>
                <a:sym typeface="Avenir Roman"/>
              </a:defRPr>
            </a:pPr>
            <a:r>
              <a:rPr lang="it-IT" sz="1200" dirty="0">
                <a:latin typeface="Georgia" panose="02040502050405020303" pitchFamily="18" charset="0"/>
                <a:ea typeface="Avenir"/>
                <a:cs typeface="Avenir"/>
              </a:rPr>
              <a:t>La sintesi diocesana dovrebbe raccogliere i frutti e la risonanza sincera dei partecipanti dell'esperienza sinodale vissuta insieme, piuttosto che trasmettere dei riassunti generali. </a:t>
            </a:r>
            <a:endParaRPr lang="fr-FR" sz="1200" dirty="0">
              <a:latin typeface="Georgia" panose="02040502050405020303" pitchFamily="18" charset="0"/>
              <a:ea typeface="Avenir"/>
              <a:cs typeface="Aveni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Google Shape;367;p33"/>
          <p:cNvSpPr txBox="1">
            <a:spLocks noGrp="1"/>
          </p:cNvSpPr>
          <p:nvPr>
            <p:ph type="title"/>
          </p:nvPr>
        </p:nvSpPr>
        <p:spPr>
          <a:xfrm>
            <a:off x="398688" y="404829"/>
            <a:ext cx="8298634" cy="637202"/>
          </a:xfrm>
          <a:prstGeom prst="rect">
            <a:avLst/>
          </a:prstGeom>
        </p:spPr>
        <p:txBody>
          <a:bodyPr/>
          <a:lstStyle>
            <a:lvl1pPr indent="82550" algn="ctr">
              <a:lnSpc>
                <a:spcPct val="104999"/>
              </a:lnSpc>
              <a:spcBef>
                <a:spcPts val="1200"/>
              </a:spcBef>
              <a:defRPr b="0">
                <a:latin typeface="Avenir"/>
                <a:ea typeface="Avenir"/>
                <a:cs typeface="Avenir"/>
                <a:sym typeface="Avenir Roman"/>
              </a:defRPr>
            </a:lvl1pPr>
          </a:lstStyle>
          <a:p>
            <a:r>
              <a:rPr lang="it-IT" dirty="0">
                <a:solidFill>
                  <a:srgbClr val="F28E00"/>
                </a:solidFill>
                <a:latin typeface="Georgia" panose="02040502050405020303" pitchFamily="18" charset="0"/>
              </a:rPr>
              <a:t>La fase diocesana </a:t>
            </a:r>
            <a:r>
              <a:rPr lang="es-ES_tradnl" dirty="0">
                <a:solidFill>
                  <a:srgbClr val="F28E00"/>
                </a:solidFill>
                <a:latin typeface="Georgia" panose="02040502050405020303" pitchFamily="18" charset="0"/>
              </a:rPr>
              <a:t>del </a:t>
            </a:r>
            <a:r>
              <a:rPr lang="es-ES_tradnl" dirty="0" err="1" smtClean="0">
                <a:solidFill>
                  <a:srgbClr val="F28E00"/>
                </a:solidFill>
                <a:latin typeface="Georgia" panose="02040502050405020303" pitchFamily="18" charset="0"/>
              </a:rPr>
              <a:t>Sinodo</a:t>
            </a:r>
            <a:endParaRPr dirty="0">
              <a:solidFill>
                <a:srgbClr val="F28E00"/>
              </a:solidFill>
              <a:latin typeface="Georgia" panose="02040502050405020303" pitchFamily="18" charset="0"/>
            </a:endParaRPr>
          </a:p>
        </p:txBody>
      </p:sp>
      <p:sp>
        <p:nvSpPr>
          <p:cNvPr id="432" name="Google Shape;368;p33"/>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
        <p:nvSpPr>
          <p:cNvPr id="433" name="Google Shape;369;p33"/>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434" name="Google Shape;370;p33"/>
          <p:cNvSpPr txBox="1">
            <a:spLocks noGrp="1"/>
          </p:cNvSpPr>
          <p:nvPr>
            <p:ph type="body" idx="1"/>
          </p:nvPr>
        </p:nvSpPr>
        <p:spPr>
          <a:xfrm>
            <a:off x="496859" y="1105084"/>
            <a:ext cx="8268000" cy="3392576"/>
          </a:xfrm>
          <a:prstGeom prst="rect">
            <a:avLst/>
          </a:prstGeom>
        </p:spPr>
        <p:txBody>
          <a:bodyPr anchor="ctr"/>
          <a:lstStyle/>
          <a:p>
            <a:pPr marL="425195" lvl="0" indent="-283463" defTabSz="850391">
              <a:lnSpc>
                <a:spcPct val="113500"/>
              </a:lnSpc>
              <a:buClr>
                <a:srgbClr val="DE8F32"/>
              </a:buClr>
              <a:buSzPts val="1400"/>
              <a:buFont typeface="Helvetica Neue"/>
              <a:buChar char="●"/>
              <a:defRPr sz="1488">
                <a:solidFill>
                  <a:srgbClr val="000000"/>
                </a:solidFill>
                <a:latin typeface="Avenir"/>
                <a:ea typeface="Avenir"/>
                <a:cs typeface="Avenir"/>
                <a:sym typeface="Avenir Roman"/>
              </a:defRPr>
            </a:pPr>
            <a:r>
              <a:rPr lang="es-ES" sz="1488" dirty="0">
                <a:solidFill>
                  <a:srgbClr val="000000"/>
                </a:solidFill>
                <a:latin typeface="Georgia" panose="02040502050405020303" pitchFamily="18" charset="0"/>
                <a:ea typeface="Avenir"/>
                <a:cs typeface="Avenir"/>
              </a:rPr>
              <a:t>Date: </a:t>
            </a:r>
            <a:r>
              <a:rPr lang="es-ES" sz="1488" dirty="0" err="1">
                <a:solidFill>
                  <a:srgbClr val="000000"/>
                </a:solidFill>
                <a:latin typeface="Georgia" panose="02040502050405020303" pitchFamily="18" charset="0"/>
                <a:ea typeface="Avenir"/>
                <a:cs typeface="Avenir"/>
              </a:rPr>
              <a:t>dal</a:t>
            </a:r>
            <a:r>
              <a:rPr lang="es-ES" sz="1488" dirty="0">
                <a:solidFill>
                  <a:srgbClr val="000000"/>
                </a:solidFill>
                <a:latin typeface="Georgia" panose="02040502050405020303" pitchFamily="18" charset="0"/>
                <a:ea typeface="Avenir"/>
                <a:cs typeface="Avenir"/>
              </a:rPr>
              <a:t> 17 </a:t>
            </a:r>
            <a:r>
              <a:rPr lang="es-ES" sz="1488" dirty="0" err="1">
                <a:solidFill>
                  <a:srgbClr val="000000"/>
                </a:solidFill>
                <a:latin typeface="Georgia" panose="02040502050405020303" pitchFamily="18" charset="0"/>
                <a:ea typeface="Avenir"/>
                <a:cs typeface="Avenir"/>
              </a:rPr>
              <a:t>ottobre</a:t>
            </a:r>
            <a:r>
              <a:rPr lang="es-ES" sz="1488" dirty="0">
                <a:solidFill>
                  <a:srgbClr val="000000"/>
                </a:solidFill>
                <a:latin typeface="Georgia" panose="02040502050405020303" pitchFamily="18" charset="0"/>
                <a:ea typeface="Avenir"/>
                <a:cs typeface="Avenir"/>
              </a:rPr>
              <a:t> 2021 fino al 30 </a:t>
            </a:r>
            <a:r>
              <a:rPr lang="es-ES" sz="1488" dirty="0" err="1">
                <a:solidFill>
                  <a:srgbClr val="000000"/>
                </a:solidFill>
                <a:latin typeface="Georgia" panose="02040502050405020303" pitchFamily="18" charset="0"/>
                <a:ea typeface="Avenir"/>
                <a:cs typeface="Avenir"/>
              </a:rPr>
              <a:t>aprile</a:t>
            </a:r>
            <a:r>
              <a:rPr lang="es-ES" sz="1488" dirty="0">
                <a:solidFill>
                  <a:srgbClr val="000000"/>
                </a:solidFill>
                <a:latin typeface="Georgia" panose="02040502050405020303" pitchFamily="18" charset="0"/>
                <a:ea typeface="Avenir"/>
                <a:cs typeface="Avenir"/>
              </a:rPr>
              <a:t> 2022</a:t>
            </a:r>
          </a:p>
          <a:p>
            <a:pPr marL="0" lvl="0" indent="141731" defTabSz="850391">
              <a:lnSpc>
                <a:spcPct val="103500"/>
              </a:lnSpc>
              <a:defRPr sz="1488">
                <a:solidFill>
                  <a:srgbClr val="000000"/>
                </a:solidFill>
                <a:latin typeface="Avenir"/>
                <a:ea typeface="Avenir"/>
                <a:cs typeface="Avenir"/>
                <a:sym typeface="Avenir Roman"/>
              </a:defRPr>
            </a:pPr>
            <a:endParaRPr lang="pt-BR" sz="1116" dirty="0">
              <a:solidFill>
                <a:srgbClr val="000000"/>
              </a:solidFill>
              <a:latin typeface="Georgia" panose="02040502050405020303" pitchFamily="18" charset="0"/>
              <a:ea typeface="Helvetica Neue"/>
              <a:cs typeface="Helvetica Neue"/>
              <a:sym typeface="Helvetica Neue"/>
            </a:endParaRPr>
          </a:p>
          <a:p>
            <a:pPr marL="425195" lvl="0" indent="-283463" defTabSz="850391">
              <a:lnSpc>
                <a:spcPct val="113500"/>
              </a:lnSpc>
              <a:buClr>
                <a:srgbClr val="DE8F32"/>
              </a:buClr>
              <a:buSzPts val="1400"/>
              <a:buFont typeface="Helvetica Neue"/>
              <a:buChar char="●"/>
              <a:defRPr sz="1488">
                <a:solidFill>
                  <a:srgbClr val="000000"/>
                </a:solidFill>
                <a:latin typeface="Avenir"/>
                <a:ea typeface="Avenir"/>
                <a:cs typeface="Avenir"/>
                <a:sym typeface="Avenir Roman"/>
              </a:defRPr>
            </a:pPr>
            <a:r>
              <a:rPr lang="es-ES" sz="1488" dirty="0" err="1">
                <a:solidFill>
                  <a:srgbClr val="000000"/>
                </a:solidFill>
                <a:latin typeface="Georgia" panose="02040502050405020303" pitchFamily="18" charset="0"/>
                <a:ea typeface="Avenir"/>
                <a:cs typeface="Avenir"/>
              </a:rPr>
              <a:t>Obiettivi</a:t>
            </a:r>
            <a:r>
              <a:rPr lang="es-ES" sz="1488" dirty="0">
                <a:solidFill>
                  <a:srgbClr val="000000"/>
                </a:solidFill>
                <a:latin typeface="Georgia" panose="02040502050405020303" pitchFamily="18" charset="0"/>
                <a:ea typeface="Avenir"/>
                <a:cs typeface="Avenir"/>
              </a:rPr>
              <a:t>: </a:t>
            </a:r>
            <a:r>
              <a:rPr lang="it-IT" sz="1488" dirty="0">
                <a:solidFill>
                  <a:srgbClr val="000000"/>
                </a:solidFill>
                <a:latin typeface="Georgia" panose="02040502050405020303" pitchFamily="18" charset="0"/>
                <a:ea typeface="Avenir"/>
                <a:cs typeface="Avenir"/>
              </a:rPr>
              <a:t>consultazione del Popolo di Dio: ascolto, partecipazione, discernimento</a:t>
            </a:r>
            <a:endParaRPr lang="es-ES" sz="1488" dirty="0">
              <a:solidFill>
                <a:srgbClr val="000000"/>
              </a:solidFill>
              <a:latin typeface="Georgia" panose="02040502050405020303" pitchFamily="18" charset="0"/>
              <a:ea typeface="Avenir"/>
              <a:cs typeface="Avenir"/>
            </a:endParaRPr>
          </a:p>
          <a:p>
            <a:pPr marL="0" lvl="0" indent="141731" defTabSz="850391">
              <a:lnSpc>
                <a:spcPct val="103500"/>
              </a:lnSpc>
              <a:defRPr sz="1488">
                <a:solidFill>
                  <a:srgbClr val="000000"/>
                </a:solidFill>
                <a:latin typeface="Avenir"/>
                <a:ea typeface="Avenir"/>
                <a:cs typeface="Avenir"/>
                <a:sym typeface="Avenir Roman"/>
              </a:defRPr>
            </a:pPr>
            <a:endParaRPr lang="pt-BR" sz="1116" dirty="0">
              <a:solidFill>
                <a:srgbClr val="000000"/>
              </a:solidFill>
              <a:latin typeface="Georgia" panose="02040502050405020303" pitchFamily="18" charset="0"/>
              <a:ea typeface="Helvetica Neue"/>
              <a:cs typeface="Helvetica Neue"/>
              <a:sym typeface="Helvetica Neue"/>
            </a:endParaRPr>
          </a:p>
          <a:p>
            <a:pPr marL="425195" lvl="0" indent="-283463" defTabSz="850391">
              <a:lnSpc>
                <a:spcPct val="123500"/>
              </a:lnSpc>
              <a:buClr>
                <a:srgbClr val="DE8F32"/>
              </a:buClr>
              <a:buSzPts val="1400"/>
              <a:buFont typeface="Helvetica Neue"/>
              <a:buChar char="●"/>
              <a:defRPr sz="1488">
                <a:solidFill>
                  <a:srgbClr val="000000"/>
                </a:solidFill>
                <a:latin typeface="Avenir"/>
                <a:ea typeface="Avenir"/>
                <a:cs typeface="Avenir"/>
                <a:sym typeface="Avenir Roman"/>
              </a:defRPr>
            </a:pPr>
            <a:r>
              <a:rPr lang="it-IT" sz="1488" dirty="0">
                <a:solidFill>
                  <a:srgbClr val="000000"/>
                </a:solidFill>
                <a:latin typeface="Georgia" panose="02040502050405020303" pitchFamily="18" charset="0"/>
                <a:ea typeface="Avenir"/>
                <a:cs typeface="Avenir"/>
                <a:sym typeface="Avenir Roman"/>
              </a:rPr>
              <a:t>Come dovrebbe essere la consultazione del Popolo di Dio</a:t>
            </a:r>
            <a:r>
              <a:rPr lang="es-ES" sz="1488" dirty="0">
                <a:solidFill>
                  <a:srgbClr val="000000"/>
                </a:solidFill>
                <a:latin typeface="Georgia" panose="02040502050405020303" pitchFamily="18" charset="0"/>
                <a:ea typeface="Avenir"/>
                <a:cs typeface="Avenir"/>
                <a:sym typeface="Avenir Roman"/>
              </a:rPr>
              <a:t>:</a:t>
            </a:r>
          </a:p>
          <a:p>
            <a:pPr marL="850391" lvl="1" indent="-283463" defTabSz="850391">
              <a:lnSpc>
                <a:spcPct val="113500"/>
              </a:lnSpc>
              <a:buClr>
                <a:srgbClr val="DE8F32"/>
              </a:buClr>
              <a:buSzPts val="1400"/>
              <a:buFont typeface="Helvetica Neue"/>
              <a:buChar char="○"/>
              <a:defRPr sz="1488">
                <a:solidFill>
                  <a:srgbClr val="850E33"/>
                </a:solidFill>
                <a:latin typeface="Avenir"/>
                <a:ea typeface="Avenir"/>
                <a:cs typeface="Avenir"/>
                <a:sym typeface="Avenir Roman"/>
              </a:defRPr>
            </a:pPr>
            <a:r>
              <a:rPr lang="it-IT" sz="1488" b="1" dirty="0">
                <a:solidFill>
                  <a:srgbClr val="850E33"/>
                </a:solidFill>
                <a:latin typeface="Georgia" panose="02040502050405020303" pitchFamily="18" charset="0"/>
                <a:ea typeface="Avenir"/>
                <a:cs typeface="Avenir"/>
              </a:rPr>
              <a:t>Veritiero: </a:t>
            </a:r>
            <a:r>
              <a:rPr lang="it-IT" sz="1488" dirty="0">
                <a:solidFill>
                  <a:srgbClr val="000000"/>
                </a:solidFill>
                <a:latin typeface="Georgia" panose="02040502050405020303" pitchFamily="18" charset="0"/>
                <a:ea typeface="Avenir"/>
                <a:cs typeface="Avenir"/>
              </a:rPr>
              <a:t>che ci sia una vera consultazione</a:t>
            </a:r>
          </a:p>
          <a:p>
            <a:pPr marL="850391" lvl="1" indent="-283463" defTabSz="850391">
              <a:lnSpc>
                <a:spcPct val="113500"/>
              </a:lnSpc>
              <a:buClr>
                <a:srgbClr val="DE8F32"/>
              </a:buClr>
              <a:buSzPts val="1400"/>
              <a:buFont typeface="Helvetica Neue"/>
              <a:buChar char="○"/>
              <a:defRPr sz="1488">
                <a:solidFill>
                  <a:srgbClr val="850E33"/>
                </a:solidFill>
                <a:latin typeface="Avenir"/>
                <a:ea typeface="Avenir"/>
                <a:cs typeface="Avenir"/>
                <a:sym typeface="Avenir Roman"/>
              </a:defRPr>
            </a:pPr>
            <a:r>
              <a:rPr lang="it-IT" sz="1488" b="1" dirty="0">
                <a:solidFill>
                  <a:srgbClr val="850E33"/>
                </a:solidFill>
                <a:latin typeface="Georgia" panose="02040502050405020303" pitchFamily="18" charset="0"/>
                <a:ea typeface="Avenir"/>
                <a:cs typeface="Avenir"/>
                <a:sym typeface="Avenir Roman"/>
              </a:rPr>
              <a:t>Il più ampio possibile: </a:t>
            </a:r>
            <a:r>
              <a:rPr lang="it-IT" sz="1500" dirty="0">
                <a:solidFill>
                  <a:srgbClr val="000000"/>
                </a:solidFill>
                <a:latin typeface="Georgia" panose="02040502050405020303" pitchFamily="18" charset="0"/>
                <a:ea typeface="Avenir"/>
                <a:cs typeface="Avenir"/>
                <a:sym typeface="Avenir Roman"/>
              </a:rPr>
              <a:t>che tutti possano partecipare, compresi quelli ai margini</a:t>
            </a:r>
          </a:p>
          <a:p>
            <a:pPr marL="850391" lvl="1" indent="-283463" defTabSz="850391">
              <a:lnSpc>
                <a:spcPct val="123500"/>
              </a:lnSpc>
              <a:buClr>
                <a:srgbClr val="DE8F32"/>
              </a:buClr>
              <a:buSzPts val="1400"/>
              <a:buFont typeface="Helvetica Neue"/>
              <a:buChar char="○"/>
              <a:defRPr sz="1488">
                <a:solidFill>
                  <a:srgbClr val="850E33"/>
                </a:solidFill>
                <a:latin typeface="Avenir"/>
                <a:ea typeface="Avenir"/>
                <a:cs typeface="Avenir"/>
                <a:sym typeface="Avenir Roman"/>
              </a:defRPr>
            </a:pPr>
            <a:r>
              <a:rPr lang="it-IT" sz="1500" b="1" dirty="0">
                <a:solidFill>
                  <a:srgbClr val="850E33"/>
                </a:solidFill>
                <a:latin typeface="Georgia" panose="02040502050405020303" pitchFamily="18" charset="0"/>
                <a:ea typeface="Avenir"/>
                <a:cs typeface="Avenir"/>
                <a:sym typeface="Avenir Roman"/>
              </a:rPr>
              <a:t>Pratico: </a:t>
            </a:r>
            <a:r>
              <a:rPr lang="it-IT" sz="1500" dirty="0">
                <a:solidFill>
                  <a:srgbClr val="000000"/>
                </a:solidFill>
                <a:latin typeface="Georgia" panose="02040502050405020303" pitchFamily="18" charset="0"/>
                <a:ea typeface="Avenir"/>
                <a:cs typeface="Avenir"/>
                <a:sym typeface="Avenir Roman"/>
              </a:rPr>
              <a:t>per aiutarci nella nostra missione evangelizzatrice</a:t>
            </a:r>
          </a:p>
          <a:p>
            <a:pPr marL="0" lvl="1" indent="566927" defTabSz="850391">
              <a:lnSpc>
                <a:spcPct val="103500"/>
              </a:lnSpc>
              <a:defRPr sz="1488">
                <a:solidFill>
                  <a:srgbClr val="000000"/>
                </a:solidFill>
                <a:latin typeface="Avenir"/>
                <a:ea typeface="Avenir"/>
                <a:cs typeface="Avenir"/>
                <a:sym typeface="Avenir Roman"/>
              </a:defRPr>
            </a:pPr>
            <a:endParaRPr lang="pt-BR" sz="1116" dirty="0">
              <a:solidFill>
                <a:srgbClr val="000000"/>
              </a:solidFill>
              <a:latin typeface="Georgia" panose="02040502050405020303" pitchFamily="18" charset="0"/>
              <a:ea typeface="Helvetica Neue"/>
              <a:cs typeface="Helvetica Neue"/>
              <a:sym typeface="Helvetica Neue"/>
            </a:endParaRPr>
          </a:p>
          <a:p>
            <a:pPr marL="425195" lvl="0" indent="-283463" defTabSz="850391">
              <a:lnSpc>
                <a:spcPct val="113500"/>
              </a:lnSpc>
              <a:buClr>
                <a:srgbClr val="DE8F32"/>
              </a:buClr>
              <a:buSzPts val="1400"/>
              <a:buFont typeface="Helvetica Neue"/>
              <a:buChar char="●"/>
              <a:defRPr sz="1488">
                <a:solidFill>
                  <a:srgbClr val="000000"/>
                </a:solidFill>
                <a:latin typeface="Avenir"/>
                <a:ea typeface="Avenir"/>
                <a:cs typeface="Avenir"/>
                <a:sym typeface="Avenir Roman"/>
              </a:defRPr>
            </a:pPr>
            <a:r>
              <a:rPr lang="it-IT" sz="1488" dirty="0">
                <a:solidFill>
                  <a:srgbClr val="000000"/>
                </a:solidFill>
                <a:latin typeface="Georgia" panose="02040502050405020303" pitchFamily="18" charset="0"/>
                <a:ea typeface="Avenir"/>
                <a:cs typeface="Avenir"/>
              </a:rPr>
              <a:t>Appoggio:</a:t>
            </a:r>
          </a:p>
          <a:p>
            <a:pPr marL="850391" lvl="1" indent="-283463" defTabSz="850391">
              <a:lnSpc>
                <a:spcPct val="113500"/>
              </a:lnSpc>
              <a:buClr>
                <a:srgbClr val="DE8F32"/>
              </a:buClr>
              <a:buSzPts val="1400"/>
              <a:buFont typeface="Helvetica Neue"/>
              <a:buChar char="○"/>
              <a:defRPr sz="1488">
                <a:solidFill>
                  <a:srgbClr val="000000"/>
                </a:solidFill>
                <a:latin typeface="Avenir"/>
                <a:ea typeface="Avenir"/>
                <a:cs typeface="Avenir"/>
                <a:sym typeface="Avenir Roman"/>
              </a:defRPr>
            </a:pPr>
            <a:r>
              <a:rPr lang="it-IT" sz="1488" dirty="0">
                <a:solidFill>
                  <a:srgbClr val="000000"/>
                </a:solidFill>
                <a:latin typeface="Georgia" panose="02040502050405020303" pitchFamily="18" charset="0"/>
                <a:ea typeface="Avenir"/>
                <a:cs typeface="Avenir"/>
              </a:rPr>
              <a:t>Equipe di coordinamento sinodale in ogni diocesi</a:t>
            </a:r>
          </a:p>
          <a:p>
            <a:pPr marL="850391" lvl="1" indent="-283463" defTabSz="850391">
              <a:lnSpc>
                <a:spcPct val="113500"/>
              </a:lnSpc>
              <a:buClr>
                <a:srgbClr val="DE8F32"/>
              </a:buClr>
              <a:buSzPts val="1400"/>
              <a:buFont typeface="Helvetica Neue"/>
              <a:buChar char="○"/>
              <a:defRPr sz="1488">
                <a:solidFill>
                  <a:srgbClr val="000000"/>
                </a:solidFill>
                <a:latin typeface="Avenir"/>
                <a:ea typeface="Avenir"/>
                <a:cs typeface="Avenir"/>
                <a:sym typeface="Avenir Roman"/>
              </a:defRPr>
            </a:pPr>
            <a:r>
              <a:rPr lang="it-IT" sz="1488" dirty="0">
                <a:solidFill>
                  <a:srgbClr val="000000"/>
                </a:solidFill>
                <a:latin typeface="Georgia" panose="02040502050405020303" pitchFamily="18" charset="0"/>
                <a:ea typeface="Avenir"/>
                <a:cs typeface="Avenir"/>
              </a:rPr>
              <a:t>Assemblea diocesana alla fine del processo per aiutare nel discernimento</a:t>
            </a:r>
            <a:endParaRPr lang="es-ES" sz="1488" dirty="0">
              <a:solidFill>
                <a:srgbClr val="000000"/>
              </a:solidFill>
              <a:latin typeface="Georgia" panose="02040502050405020303" pitchFamily="18" charset="0"/>
              <a:ea typeface="Avenir"/>
              <a:cs typeface="Aveni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34">
                                            <p:bg/>
                                          </p:spTgt>
                                        </p:tgtEl>
                                        <p:attrNameLst>
                                          <p:attrName>style.visibility</p:attrName>
                                        </p:attrNameLst>
                                      </p:cBhvr>
                                      <p:to>
                                        <p:strVal val="visible"/>
                                      </p:to>
                                    </p:set>
                                    <p:animEffect transition="in" filter="fade">
                                      <p:cBhvr>
                                        <p:cTn id="7" dur="500"/>
                                        <p:tgtEl>
                                          <p:spTgt spid="434">
                                            <p:bg/>
                                          </p:spTgt>
                                        </p:tgtEl>
                                      </p:cBhvr>
                                    </p:animEffect>
                                  </p:childTnLst>
                                </p:cTn>
                              </p:par>
                            </p:childTnLst>
                          </p:cTn>
                        </p:par>
                        <p:par>
                          <p:cTn id="8" fill="hold">
                            <p:stCondLst>
                              <p:cond delay="500"/>
                            </p:stCondLst>
                            <p:childTnLst>
                              <p:par>
                                <p:cTn id="9" presetID="10" presetClass="entr" presetSubtype="0" fill="hold" grpId="1" nodeType="afterEffect">
                                  <p:stCondLst>
                                    <p:cond delay="0"/>
                                  </p:stCondLst>
                                  <p:iterate>
                                    <p:tmAbs val="0"/>
                                  </p:iterate>
                                  <p:childTnLst>
                                    <p:set>
                                      <p:cBhvr>
                                        <p:cTn id="10" fill="hold"/>
                                        <p:tgtEl>
                                          <p:spTgt spid="434">
                                            <p:txEl>
                                              <p:pRg st="4" end="4"/>
                                            </p:txEl>
                                          </p:spTgt>
                                        </p:tgtEl>
                                        <p:attrNameLst>
                                          <p:attrName>style.visibility</p:attrName>
                                        </p:attrNameLst>
                                      </p:cBhvr>
                                      <p:to>
                                        <p:strVal val="visible"/>
                                      </p:to>
                                    </p:set>
                                    <p:animEffect transition="in" filter="fade">
                                      <p:cBhvr>
                                        <p:cTn id="11" dur="500"/>
                                        <p:tgtEl>
                                          <p:spTgt spid="434">
                                            <p:txEl>
                                              <p:pRg st="4" end="4"/>
                                            </p:txEl>
                                          </p:spTgt>
                                        </p:tgtEl>
                                      </p:cBhvr>
                                    </p:animEffect>
                                  </p:childTnLst>
                                </p:cTn>
                              </p:par>
                            </p:childTnLst>
                          </p:cTn>
                        </p:par>
                        <p:par>
                          <p:cTn id="12" fill="hold">
                            <p:stCondLst>
                              <p:cond delay="1000"/>
                            </p:stCondLst>
                            <p:childTnLst>
                              <p:par>
                                <p:cTn id="13" presetID="10" presetClass="entr" presetSubtype="0" fill="hold" grpId="1" nodeType="afterEffect">
                                  <p:stCondLst>
                                    <p:cond delay="0"/>
                                  </p:stCondLst>
                                  <p:iterate>
                                    <p:tmAbs val="0"/>
                                  </p:iterate>
                                  <p:childTnLst>
                                    <p:set>
                                      <p:cBhvr>
                                        <p:cTn id="14" fill="hold"/>
                                        <p:tgtEl>
                                          <p:spTgt spid="434">
                                            <p:txEl>
                                              <p:pRg st="9" end="9"/>
                                            </p:txEl>
                                          </p:spTgt>
                                        </p:tgtEl>
                                        <p:attrNameLst>
                                          <p:attrName>style.visibility</p:attrName>
                                        </p:attrNameLst>
                                      </p:cBhvr>
                                      <p:to>
                                        <p:strVal val="visible"/>
                                      </p:to>
                                    </p:set>
                                    <p:animEffect transition="in" filter="fade">
                                      <p:cBhvr>
                                        <p:cTn id="15" dur="500"/>
                                        <p:tgtEl>
                                          <p:spTgt spid="43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Google Shape;375;p34"/>
          <p:cNvSpPr txBox="1">
            <a:spLocks noGrp="1"/>
          </p:cNvSpPr>
          <p:nvPr>
            <p:ph type="title"/>
          </p:nvPr>
        </p:nvSpPr>
        <p:spPr>
          <a:xfrm>
            <a:off x="398688" y="404829"/>
            <a:ext cx="8298634" cy="637202"/>
          </a:xfrm>
          <a:prstGeom prst="rect">
            <a:avLst/>
          </a:prstGeom>
        </p:spPr>
        <p:txBody>
          <a:bodyPr/>
          <a:lstStyle>
            <a:lvl1pPr algn="ctr">
              <a:defRPr b="0">
                <a:latin typeface="Avenir"/>
                <a:ea typeface="Avenir"/>
                <a:cs typeface="Avenir"/>
                <a:sym typeface="Avenir Roman"/>
              </a:defRPr>
            </a:lvl1pPr>
          </a:lstStyle>
          <a:p>
            <a:r>
              <a:rPr lang="es-ES_tradnl" b="1" dirty="0" err="1">
                <a:solidFill>
                  <a:srgbClr val="F28E00"/>
                </a:solidFill>
                <a:latin typeface="Georgia" panose="02040502050405020303" pitchFamily="18" charset="0"/>
              </a:rPr>
              <a:t>Sviluppo</a:t>
            </a:r>
            <a:r>
              <a:rPr lang="es-ES_tradnl" b="1" dirty="0">
                <a:solidFill>
                  <a:srgbClr val="F28E00"/>
                </a:solidFill>
                <a:latin typeface="Georgia" panose="02040502050405020303" pitchFamily="18" charset="0"/>
              </a:rPr>
              <a:t> </a:t>
            </a:r>
            <a:r>
              <a:rPr lang="es-ES_tradnl" b="1" dirty="0" err="1">
                <a:solidFill>
                  <a:srgbClr val="F28E00"/>
                </a:solidFill>
                <a:latin typeface="Georgia" panose="02040502050405020303" pitchFamily="18" charset="0"/>
              </a:rPr>
              <a:t>della</a:t>
            </a:r>
            <a:r>
              <a:rPr lang="es-ES_tradnl" b="1" dirty="0">
                <a:solidFill>
                  <a:srgbClr val="F28E00"/>
                </a:solidFill>
                <a:latin typeface="Georgia" panose="02040502050405020303" pitchFamily="18" charset="0"/>
              </a:rPr>
              <a:t> fase diocesana</a:t>
            </a:r>
            <a:endParaRPr b="1" dirty="0">
              <a:solidFill>
                <a:srgbClr val="F28E00"/>
              </a:solidFill>
              <a:latin typeface="Georgia" panose="02040502050405020303" pitchFamily="18" charset="0"/>
            </a:endParaRPr>
          </a:p>
        </p:txBody>
      </p:sp>
      <p:sp>
        <p:nvSpPr>
          <p:cNvPr id="437" name="Google Shape;376;p34"/>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438" name="Google Shape;377;p34"/>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439" name="Google Shape;378;p34"/>
          <p:cNvSpPr txBox="1">
            <a:spLocks noGrp="1"/>
          </p:cNvSpPr>
          <p:nvPr>
            <p:ph type="body" idx="1"/>
          </p:nvPr>
        </p:nvSpPr>
        <p:spPr>
          <a:xfrm>
            <a:off x="496859" y="1105084"/>
            <a:ext cx="8201091" cy="3400009"/>
          </a:xfrm>
          <a:prstGeom prst="rect">
            <a:avLst/>
          </a:prstGeom>
        </p:spPr>
        <p:txBody>
          <a:bodyPr anchor="ctr"/>
          <a:lstStyle/>
          <a:p>
            <a:pPr marL="438911" lvl="0" indent="-292607" defTabSz="877823">
              <a:lnSpc>
                <a:spcPct val="113500"/>
              </a:lnSpc>
              <a:buClr>
                <a:srgbClr val="DE8F32"/>
              </a:buClr>
              <a:buSzPct val="81081"/>
              <a:buFont typeface="Helvetica Neue"/>
              <a:buChar char="●"/>
              <a:defRPr sz="1344">
                <a:solidFill>
                  <a:srgbClr val="006600"/>
                </a:solidFill>
                <a:latin typeface="Avenir"/>
                <a:ea typeface="Avenir"/>
                <a:cs typeface="Avenir"/>
                <a:sym typeface="Avenir Roman"/>
              </a:defRPr>
            </a:pPr>
            <a:r>
              <a:rPr lang="it-IT" sz="1500" b="1" dirty="0">
                <a:solidFill>
                  <a:srgbClr val="006600"/>
                </a:solidFill>
                <a:latin typeface="Avenir Black"/>
                <a:cs typeface="Avenir Black"/>
                <a:sym typeface="Avenir Roman"/>
              </a:rPr>
              <a:t>I </a:t>
            </a:r>
            <a:r>
              <a:rPr lang="it-IT" sz="1400" b="1" dirty="0">
                <a:solidFill>
                  <a:srgbClr val="006600"/>
                </a:solidFill>
                <a:latin typeface="Georgia" panose="02040502050405020303" pitchFamily="18" charset="0"/>
                <a:ea typeface="Avenir"/>
                <a:cs typeface="Avenir"/>
              </a:rPr>
              <a:t>Responsabili:</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it-IT" sz="1400" dirty="0">
                <a:solidFill>
                  <a:srgbClr val="000000"/>
                </a:solidFill>
                <a:latin typeface="Georgia" panose="02040502050405020303" pitchFamily="18" charset="0"/>
                <a:ea typeface="Avenir"/>
                <a:cs typeface="Avenir"/>
              </a:rPr>
              <a:t>Il popolo di Dio, chiamato a partecipare</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it-IT" sz="1400" dirty="0">
                <a:solidFill>
                  <a:srgbClr val="000000"/>
                </a:solidFill>
                <a:latin typeface="Georgia" panose="02040502050405020303" pitchFamily="18" charset="0"/>
                <a:ea typeface="Avenir"/>
                <a:cs typeface="Avenir"/>
              </a:rPr>
              <a:t>Il vescovo diocesano, responsabile del processo di discernimento</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it-IT" sz="1400" dirty="0">
                <a:solidFill>
                  <a:srgbClr val="000000"/>
                </a:solidFill>
                <a:latin typeface="Georgia" panose="02040502050405020303" pitchFamily="18" charset="0"/>
                <a:ea typeface="Avenir"/>
                <a:cs typeface="Avenir"/>
              </a:rPr>
              <a:t>L'Equipe Sinodale, che coordina e anima il processo</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it-IT" sz="1400" dirty="0">
                <a:solidFill>
                  <a:srgbClr val="000000"/>
                </a:solidFill>
                <a:latin typeface="Georgia" panose="02040502050405020303" pitchFamily="18" charset="0"/>
                <a:ea typeface="Avenir"/>
                <a:cs typeface="Avenir"/>
              </a:rPr>
              <a:t>I parroci, che devono rendere possibile la partecipazione nelle parrocchie</a:t>
            </a:r>
          </a:p>
          <a:p>
            <a:pPr marL="219455" lvl="1" indent="438911" defTabSz="877823">
              <a:lnSpc>
                <a:spcPct val="103500"/>
              </a:lnSpc>
              <a:defRPr sz="1536">
                <a:solidFill>
                  <a:srgbClr val="000000"/>
                </a:solidFill>
                <a:latin typeface="Avenir"/>
                <a:ea typeface="Avenir"/>
                <a:cs typeface="Avenir"/>
                <a:sym typeface="Avenir Roman"/>
              </a:defRPr>
            </a:pPr>
            <a:endParaRPr dirty="0">
              <a:latin typeface="Georgia" panose="02040502050405020303" pitchFamily="18" charset="0"/>
              <a:ea typeface="Helvetica Neue"/>
              <a:cs typeface="Helvetica Neue"/>
              <a:sym typeface="Helvetica Neue"/>
            </a:endParaRPr>
          </a:p>
          <a:p>
            <a:pPr marL="438911" lvl="0" indent="-292607" defTabSz="877823">
              <a:lnSpc>
                <a:spcPct val="113500"/>
              </a:lnSpc>
              <a:buClr>
                <a:srgbClr val="DE8F32"/>
              </a:buClr>
              <a:buSzPct val="81081"/>
              <a:buFont typeface="Helvetica Neue"/>
              <a:buChar char="●"/>
              <a:defRPr sz="1344">
                <a:solidFill>
                  <a:srgbClr val="850E33"/>
                </a:solidFill>
                <a:latin typeface="Avenir"/>
                <a:ea typeface="Avenir"/>
                <a:cs typeface="Avenir"/>
                <a:sym typeface="Avenir Roman"/>
              </a:defRPr>
            </a:pPr>
            <a:r>
              <a:rPr lang="it-IT" sz="1400" b="1" dirty="0">
                <a:solidFill>
                  <a:srgbClr val="850E33"/>
                </a:solidFill>
                <a:latin typeface="Georgia" panose="02040502050405020303" pitchFamily="18" charset="0"/>
                <a:ea typeface="Avenir"/>
                <a:cs typeface="Avenir"/>
              </a:rPr>
              <a:t>Materiali:</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it-IT" sz="1400" dirty="0">
                <a:solidFill>
                  <a:srgbClr val="000000"/>
                </a:solidFill>
                <a:latin typeface="Georgia" panose="02040502050405020303" pitchFamily="18" charset="0"/>
                <a:ea typeface="Avenir"/>
                <a:cs typeface="Avenir"/>
              </a:rPr>
              <a:t>I 10 nuclei tematici del documento preparatorio</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it-IT" sz="1400" dirty="0">
                <a:solidFill>
                  <a:srgbClr val="000000"/>
                </a:solidFill>
                <a:latin typeface="Georgia" panose="02040502050405020303" pitchFamily="18" charset="0"/>
                <a:ea typeface="Avenir"/>
                <a:cs typeface="Avenir"/>
              </a:rPr>
              <a:t>Cosa può preparare ogni diocesi</a:t>
            </a:r>
          </a:p>
          <a:p>
            <a:pPr marL="219455" lvl="1" indent="438911" defTabSz="877823">
              <a:lnSpc>
                <a:spcPct val="103500"/>
              </a:lnSpc>
              <a:defRPr sz="1536">
                <a:solidFill>
                  <a:srgbClr val="000000"/>
                </a:solidFill>
                <a:latin typeface="Avenir"/>
                <a:ea typeface="Avenir"/>
                <a:cs typeface="Avenir"/>
                <a:sym typeface="Avenir Roman"/>
              </a:defRPr>
            </a:pPr>
            <a:endParaRPr dirty="0">
              <a:latin typeface="Georgia" panose="02040502050405020303" pitchFamily="18" charset="0"/>
              <a:ea typeface="Helvetica Neue"/>
              <a:cs typeface="Helvetica Neue"/>
              <a:sym typeface="Helvetica Neue"/>
            </a:endParaRPr>
          </a:p>
          <a:p>
            <a:pPr marL="438911" lvl="0" indent="-292607" defTabSz="877823">
              <a:lnSpc>
                <a:spcPct val="113500"/>
              </a:lnSpc>
              <a:buClr>
                <a:srgbClr val="DE8F32"/>
              </a:buClr>
              <a:buSzPct val="81081"/>
              <a:buFont typeface="Helvetica Neue"/>
              <a:buChar char="●"/>
              <a:defRPr sz="1344">
                <a:solidFill>
                  <a:srgbClr val="008186"/>
                </a:solidFill>
                <a:latin typeface="Avenir"/>
                <a:ea typeface="Avenir"/>
                <a:cs typeface="Avenir"/>
                <a:sym typeface="Avenir Roman"/>
              </a:defRPr>
            </a:pPr>
            <a:r>
              <a:rPr lang="it-IT" sz="1400" b="1" dirty="0">
                <a:solidFill>
                  <a:srgbClr val="008186"/>
                </a:solidFill>
                <a:latin typeface="Georgia" panose="02040502050405020303" pitchFamily="18" charset="0"/>
                <a:ea typeface="Avenir"/>
                <a:cs typeface="Avenir"/>
              </a:rPr>
              <a:t>Da notare:</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it-IT" sz="1400" dirty="0">
                <a:solidFill>
                  <a:srgbClr val="000000"/>
                </a:solidFill>
                <a:latin typeface="Georgia" panose="02040502050405020303" pitchFamily="18" charset="0"/>
                <a:ea typeface="Avenir"/>
                <a:cs typeface="Avenir"/>
              </a:rPr>
              <a:t>Non si tratta di rispondere ad un questionario o ad un esame</a:t>
            </a:r>
          </a:p>
          <a:p>
            <a:pPr marL="877823" lvl="1" indent="-292607" defTabSz="877823">
              <a:lnSpc>
                <a:spcPct val="113500"/>
              </a:lnSpc>
              <a:buClr>
                <a:srgbClr val="DE8F32"/>
              </a:buClr>
              <a:buSzPct val="81081"/>
              <a:buFont typeface="Helvetica Neue"/>
              <a:buChar char="○"/>
              <a:defRPr sz="1344">
                <a:solidFill>
                  <a:srgbClr val="000000"/>
                </a:solidFill>
                <a:latin typeface="Avenir"/>
                <a:ea typeface="Avenir"/>
                <a:cs typeface="Avenir"/>
                <a:sym typeface="Avenir Roman"/>
              </a:defRPr>
            </a:pPr>
            <a:r>
              <a:rPr lang="it-IT" sz="1400" dirty="0">
                <a:solidFill>
                  <a:srgbClr val="000000"/>
                </a:solidFill>
                <a:latin typeface="Georgia" panose="02040502050405020303" pitchFamily="18" charset="0"/>
                <a:ea typeface="Avenir"/>
                <a:cs typeface="Avenir"/>
              </a:rPr>
              <a:t>Tutto il materiale dovrebbe aiutare il dialogo e il discernimento</a:t>
            </a:r>
            <a:endParaRPr lang="en-CA" sz="1400" dirty="0">
              <a:solidFill>
                <a:srgbClr val="000000"/>
              </a:solidFill>
              <a:latin typeface="Georgia" panose="02040502050405020303" pitchFamily="18" charset="0"/>
              <a:ea typeface="Avenir"/>
              <a:cs typeface="Aveni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39">
                                            <p:bg/>
                                          </p:spTgt>
                                        </p:tgtEl>
                                        <p:attrNameLst>
                                          <p:attrName>style.visibility</p:attrName>
                                        </p:attrNameLst>
                                      </p:cBhvr>
                                      <p:to>
                                        <p:strVal val="visible"/>
                                      </p:to>
                                    </p:set>
                                    <p:animEffect transition="in" filter="fade">
                                      <p:cBhvr>
                                        <p:cTn id="7" dur="500"/>
                                        <p:tgtEl>
                                          <p:spTgt spid="439">
                                            <p:bg/>
                                          </p:spTgt>
                                        </p:tgtEl>
                                      </p:cBhvr>
                                    </p:animEffect>
                                  </p:childTnLst>
                                </p:cTn>
                              </p:par>
                            </p:childTnLst>
                          </p:cTn>
                        </p:par>
                        <p:par>
                          <p:cTn id="8" fill="hold">
                            <p:stCondLst>
                              <p:cond delay="500"/>
                            </p:stCondLst>
                            <p:childTnLst>
                              <p:par>
                                <p:cTn id="9" presetID="10" presetClass="entr" fill="hold" grpId="1" nodeType="afterEffect">
                                  <p:stCondLst>
                                    <p:cond delay="0"/>
                                  </p:stCondLst>
                                  <p:iterate>
                                    <p:tmAbs val="0"/>
                                  </p:iterate>
                                  <p:childTnLst>
                                    <p:set>
                                      <p:cBhvr>
                                        <p:cTn id="10" fill="hold"/>
                                        <p:tgtEl>
                                          <p:spTgt spid="439">
                                            <p:txEl>
                                              <p:pRg st="0" end="0"/>
                                            </p:txEl>
                                          </p:spTgt>
                                        </p:tgtEl>
                                        <p:attrNameLst>
                                          <p:attrName>style.visibility</p:attrName>
                                        </p:attrNameLst>
                                      </p:cBhvr>
                                      <p:to>
                                        <p:strVal val="visible"/>
                                      </p:to>
                                    </p:set>
                                    <p:animEffect transition="in" filter="fade">
                                      <p:cBhvr>
                                        <p:cTn id="11" dur="500"/>
                                        <p:tgtEl>
                                          <p:spTgt spid="439">
                                            <p:txEl>
                                              <p:pRg st="0" end="0"/>
                                            </p:txEl>
                                          </p:spTgt>
                                        </p:tgtEl>
                                      </p:cBhvr>
                                    </p:animEffect>
                                  </p:childTnLst>
                                </p:cTn>
                              </p:par>
                            </p:childTnLst>
                          </p:cTn>
                        </p:par>
                        <p:par>
                          <p:cTn id="12" fill="hold">
                            <p:stCondLst>
                              <p:cond delay="1000"/>
                            </p:stCondLst>
                            <p:childTnLst>
                              <p:par>
                                <p:cTn id="13" presetID="10" presetClass="entr" fill="hold" grpId="1" nodeType="afterEffect">
                                  <p:stCondLst>
                                    <p:cond delay="0"/>
                                  </p:stCondLst>
                                  <p:iterate>
                                    <p:tmAbs val="0"/>
                                  </p:iterate>
                                  <p:childTnLst>
                                    <p:set>
                                      <p:cBhvr>
                                        <p:cTn id="14" fill="hold"/>
                                        <p:tgtEl>
                                          <p:spTgt spid="439">
                                            <p:txEl>
                                              <p:pRg st="6" end="6"/>
                                            </p:txEl>
                                          </p:spTgt>
                                        </p:tgtEl>
                                        <p:attrNameLst>
                                          <p:attrName>style.visibility</p:attrName>
                                        </p:attrNameLst>
                                      </p:cBhvr>
                                      <p:to>
                                        <p:strVal val="visible"/>
                                      </p:to>
                                    </p:set>
                                    <p:animEffect transition="in" filter="fade">
                                      <p:cBhvr>
                                        <p:cTn id="15" dur="500"/>
                                        <p:tgtEl>
                                          <p:spTgt spid="439">
                                            <p:txEl>
                                              <p:pRg st="6" end="6"/>
                                            </p:txEl>
                                          </p:spTgt>
                                        </p:tgtEl>
                                      </p:cBhvr>
                                    </p:animEffect>
                                  </p:childTnLst>
                                </p:cTn>
                              </p:par>
                            </p:childTnLst>
                          </p:cTn>
                        </p:par>
                        <p:par>
                          <p:cTn id="16" fill="hold">
                            <p:stCondLst>
                              <p:cond delay="1500"/>
                            </p:stCondLst>
                            <p:childTnLst>
                              <p:par>
                                <p:cTn id="17" presetID="10" presetClass="entr" fill="hold" grpId="1" nodeType="afterEffect">
                                  <p:stCondLst>
                                    <p:cond delay="0"/>
                                  </p:stCondLst>
                                  <p:iterate>
                                    <p:tmAbs val="0"/>
                                  </p:iterate>
                                  <p:childTnLst>
                                    <p:set>
                                      <p:cBhvr>
                                        <p:cTn id="18" fill="hold"/>
                                        <p:tgtEl>
                                          <p:spTgt spid="439">
                                            <p:txEl>
                                              <p:pRg st="10" end="10"/>
                                            </p:txEl>
                                          </p:spTgt>
                                        </p:tgtEl>
                                        <p:attrNameLst>
                                          <p:attrName>style.visibility</p:attrName>
                                        </p:attrNameLst>
                                      </p:cBhvr>
                                      <p:to>
                                        <p:strVal val="visible"/>
                                      </p:to>
                                    </p:set>
                                    <p:animEffect transition="in" filter="fade">
                                      <p:cBhvr>
                                        <p:cTn id="19" dur="500"/>
                                        <p:tgtEl>
                                          <p:spTgt spid="43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1"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Google Shape;383;p35"/>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Google Shape;388;p36" descr="Google Shape;388;p36"/>
          <p:cNvPicPr>
            <a:picLocks noChangeAspect="1"/>
          </p:cNvPicPr>
          <p:nvPr/>
        </p:nvPicPr>
        <p:blipFill>
          <a:blip r:embed="rId2"/>
          <a:srcRect l="45690" b="15505"/>
          <a:stretch>
            <a:fillRect/>
          </a:stretch>
        </p:blipFill>
        <p:spPr>
          <a:xfrm>
            <a:off x="-78225" y="1750711"/>
            <a:ext cx="3035650" cy="2434664"/>
          </a:xfrm>
          <a:prstGeom prst="rect">
            <a:avLst/>
          </a:prstGeom>
          <a:ln w="12700">
            <a:miter lim="400000"/>
          </a:ln>
        </p:spPr>
      </p:pic>
      <p:pic>
        <p:nvPicPr>
          <p:cNvPr id="444" name="Google Shape;389;p36" descr="Google Shape;389;p36"/>
          <p:cNvPicPr>
            <a:picLocks noChangeAspect="1"/>
          </p:cNvPicPr>
          <p:nvPr/>
        </p:nvPicPr>
        <p:blipFill>
          <a:blip r:embed="rId3"/>
          <a:srcRect b="28769"/>
          <a:stretch>
            <a:fillRect/>
          </a:stretch>
        </p:blipFill>
        <p:spPr>
          <a:xfrm>
            <a:off x="2215080" y="2938241"/>
            <a:ext cx="6263772" cy="2299885"/>
          </a:xfrm>
          <a:prstGeom prst="rect">
            <a:avLst/>
          </a:prstGeom>
          <a:ln w="12700">
            <a:miter lim="400000"/>
          </a:ln>
        </p:spPr>
      </p:pic>
      <p:pic>
        <p:nvPicPr>
          <p:cNvPr id="445" name="Google Shape;390;p36" descr="Google Shape;390;p36"/>
          <p:cNvPicPr>
            <a:picLocks noChangeAspect="1"/>
          </p:cNvPicPr>
          <p:nvPr/>
        </p:nvPicPr>
        <p:blipFill>
          <a:blip r:embed="rId2"/>
          <a:srcRect t="47943" r="9785"/>
          <a:stretch>
            <a:fillRect/>
          </a:stretch>
        </p:blipFill>
        <p:spPr>
          <a:xfrm>
            <a:off x="4225422" y="-67009"/>
            <a:ext cx="5042605" cy="1499986"/>
          </a:xfrm>
          <a:prstGeom prst="rect">
            <a:avLst/>
          </a:prstGeom>
          <a:ln w="12700">
            <a:miter lim="400000"/>
          </a:ln>
        </p:spPr>
      </p:pic>
      <p:sp>
        <p:nvSpPr>
          <p:cNvPr id="446" name="Google Shape;391;p36"/>
          <p:cNvSpPr txBox="1">
            <a:spLocks noGrp="1"/>
          </p:cNvSpPr>
          <p:nvPr>
            <p:ph type="title"/>
          </p:nvPr>
        </p:nvSpPr>
        <p:spPr>
          <a:xfrm>
            <a:off x="930584" y="2081749"/>
            <a:ext cx="7678240" cy="840300"/>
          </a:xfrm>
          <a:prstGeom prst="rect">
            <a:avLst/>
          </a:prstGeom>
        </p:spPr>
        <p:txBody>
          <a:bodyPr>
            <a:noAutofit/>
          </a:bodyPr>
          <a:lstStyle>
            <a:lvl1pPr>
              <a:defRPr sz="4400"/>
            </a:lvl1pPr>
          </a:lstStyle>
          <a:p>
            <a:r>
              <a:rPr lang="it-IT" b="1" dirty="0" smtClean="0">
                <a:latin typeface="Georgia" panose="02040502050405020303" pitchFamily="18" charset="0"/>
              </a:rPr>
              <a:t>Grazie</a:t>
            </a:r>
            <a:r>
              <a:rPr dirty="0" smtClean="0">
                <a:latin typeface="Georgia" panose="02040502050405020303" pitchFamily="18" charset="0"/>
              </a:rPr>
              <a:t>!</a:t>
            </a:r>
            <a:endParaRPr dirty="0">
              <a:latin typeface="Georgia" panose="02040502050405020303" pitchFamily="18"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Google Shape;142;p4"/>
          <p:cNvSpPr txBox="1">
            <a:spLocks noGrp="1"/>
          </p:cNvSpPr>
          <p:nvPr>
            <p:ph type="title"/>
          </p:nvPr>
        </p:nvSpPr>
        <p:spPr>
          <a:xfrm>
            <a:off x="63379" y="522285"/>
            <a:ext cx="1785300" cy="1809639"/>
          </a:xfrm>
          <a:prstGeom prst="rect">
            <a:avLst/>
          </a:prstGeom>
        </p:spPr>
        <p:txBody>
          <a:bodyPr anchor="ctr">
            <a:normAutofit fontScale="90000"/>
          </a:bodyPr>
          <a:lstStyle>
            <a:lvl1pPr defTabSz="813816">
              <a:defRPr sz="2225" b="0">
                <a:latin typeface="Avenir"/>
                <a:ea typeface="Avenir"/>
                <a:cs typeface="Avenir"/>
                <a:sym typeface="Avenir Roman"/>
              </a:defRPr>
            </a:lvl1pPr>
          </a:lstStyle>
          <a:p>
            <a:pPr algn="ctr"/>
            <a:r>
              <a:rPr lang="fr-FR" sz="2400" dirty="0" err="1">
                <a:latin typeface="Georgia" panose="02040502050405020303" pitchFamily="18" charset="0"/>
              </a:rPr>
              <a:t>Insieme</a:t>
            </a:r>
            <a:r>
              <a:rPr lang="fr-FR" sz="2400" dirty="0">
                <a:latin typeface="Georgia" panose="02040502050405020303" pitchFamily="18" charset="0"/>
              </a:rPr>
              <a:t> </a:t>
            </a:r>
            <a:r>
              <a:rPr lang="fr-FR" sz="2400" dirty="0" err="1">
                <a:latin typeface="Georgia" panose="02040502050405020303" pitchFamily="18" charset="0"/>
              </a:rPr>
              <a:t>all’ascolto</a:t>
            </a:r>
            <a:r>
              <a:rPr lang="fr-FR" sz="2400" dirty="0">
                <a:latin typeface="Georgia" panose="02040502050405020303" pitchFamily="18" charset="0"/>
              </a:rPr>
              <a:t> </a:t>
            </a:r>
            <a:r>
              <a:rPr lang="fr-FR" sz="2400" dirty="0" err="1">
                <a:latin typeface="Georgia" panose="02040502050405020303" pitchFamily="18" charset="0"/>
              </a:rPr>
              <a:t>dello</a:t>
            </a:r>
            <a:r>
              <a:rPr lang="fr-FR" sz="2400" dirty="0">
                <a:latin typeface="Georgia" panose="02040502050405020303" pitchFamily="18" charset="0"/>
              </a:rPr>
              <a:t> </a:t>
            </a:r>
            <a:r>
              <a:rPr lang="fr-FR" sz="2400" dirty="0" err="1">
                <a:latin typeface="Georgia" panose="02040502050405020303" pitchFamily="18" charset="0"/>
              </a:rPr>
              <a:t>Spirito</a:t>
            </a:r>
            <a:r>
              <a:rPr lang="fr-FR" sz="2400" dirty="0">
                <a:latin typeface="Georgia" panose="02040502050405020303" pitchFamily="18" charset="0"/>
              </a:rPr>
              <a:t> Santo, </a:t>
            </a:r>
            <a:r>
              <a:rPr lang="fr-FR" sz="2400" dirty="0" err="1">
                <a:latin typeface="Georgia" panose="02040502050405020303" pitchFamily="18" charset="0"/>
              </a:rPr>
              <a:t>lasciarsi</a:t>
            </a:r>
            <a:r>
              <a:rPr lang="fr-FR" sz="2400" dirty="0">
                <a:latin typeface="Georgia" panose="02040502050405020303" pitchFamily="18" charset="0"/>
              </a:rPr>
              <a:t> </a:t>
            </a:r>
            <a:r>
              <a:rPr lang="fr-FR" sz="2400" dirty="0" err="1">
                <a:latin typeface="Georgia" panose="02040502050405020303" pitchFamily="18" charset="0"/>
              </a:rPr>
              <a:t>guidare</a:t>
            </a:r>
            <a:r>
              <a:rPr lang="fr-FR" sz="2400" dirty="0">
                <a:latin typeface="Georgia" panose="02040502050405020303" pitchFamily="18" charset="0"/>
              </a:rPr>
              <a:t> da </a:t>
            </a:r>
            <a:r>
              <a:rPr lang="fr-FR" sz="2400" dirty="0" err="1">
                <a:latin typeface="Georgia" panose="02040502050405020303" pitchFamily="18" charset="0"/>
              </a:rPr>
              <a:t>Dio</a:t>
            </a:r>
            <a:endParaRPr dirty="0">
              <a:latin typeface="Georgia" panose="02040502050405020303" pitchFamily="18" charset="0"/>
            </a:endParaRPr>
          </a:p>
        </p:txBody>
      </p:sp>
      <p:sp>
        <p:nvSpPr>
          <p:cNvPr id="282" name="Google Shape;143;p4"/>
          <p:cNvSpPr txBox="1">
            <a:spLocks noGrp="1"/>
          </p:cNvSpPr>
          <p:nvPr>
            <p:ph type="sldNum" sz="quarter" idx="2"/>
          </p:nvPr>
        </p:nvSpPr>
        <p:spPr>
          <a:xfrm>
            <a:off x="8823859" y="4685836"/>
            <a:ext cx="252041"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283" name="Google Shape;144;p4"/>
          <p:cNvSpPr txBox="1"/>
          <p:nvPr/>
        </p:nvSpPr>
        <p:spPr>
          <a:xfrm>
            <a:off x="1848678" y="2640531"/>
            <a:ext cx="3352672" cy="276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p>
            <a:pPr>
              <a:defRPr sz="1200">
                <a:latin typeface="Avenir"/>
                <a:ea typeface="Avenir"/>
                <a:cs typeface="Avenir"/>
                <a:sym typeface="Avenir Roman"/>
              </a:defRPr>
            </a:pPr>
            <a:endParaRPr dirty="0">
              <a:latin typeface="Georgia" panose="02040502050405020303" pitchFamily="18" charset="0"/>
            </a:endParaRPr>
          </a:p>
        </p:txBody>
      </p:sp>
      <p:pic>
        <p:nvPicPr>
          <p:cNvPr id="6" name="Picture 2" descr="C:\Users\schibowski.l\Downloads\cathopic_14960161953890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30" r="-266"/>
          <a:stretch/>
        </p:blipFill>
        <p:spPr bwMode="auto">
          <a:xfrm>
            <a:off x="5307494" y="1"/>
            <a:ext cx="4181355"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967021" y="38494"/>
            <a:ext cx="3327990" cy="2858475"/>
          </a:xfrm>
          <a:prstGeom prst="rect">
            <a:avLst/>
          </a:prstGeom>
          <a:noFill/>
        </p:spPr>
        <p:txBody>
          <a:bodyPr wrap="square">
            <a:spAutoFit/>
          </a:bodyPr>
          <a:lstStyle/>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Siamo davanti a Te, Spirito Santo,</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mentre ci riuniamo nel Tuo nome.</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 Con Te solo a guidarci,</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fa' che tu sia di casa nei nostri cuori;</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Insegnaci la via da seguire</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e come dobbiamo percorrerla.</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Siamo deboli e peccatori;</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non lasciare che promuoviamo il disordine.</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Non lasciare che l'ignoranza ci porti sulla strada sbagliata</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né che la parzialità influenzi le nostre azioni.</a:t>
            </a:r>
          </a:p>
        </p:txBody>
      </p:sp>
      <p:sp>
        <p:nvSpPr>
          <p:cNvPr id="4" name="Rettangolo 3"/>
          <p:cNvSpPr/>
          <p:nvPr/>
        </p:nvSpPr>
        <p:spPr>
          <a:xfrm>
            <a:off x="1010091" y="2789642"/>
            <a:ext cx="4169994" cy="2397451"/>
          </a:xfrm>
          <a:prstGeom prst="rect">
            <a:avLst/>
          </a:prstGeom>
        </p:spPr>
        <p:txBody>
          <a:bodyPr wrap="square">
            <a:spAutoFit/>
          </a:bodyPr>
          <a:lstStyle/>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Fa' che troviamo in Te la nostra unità</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affinché possiamo camminare insieme verso la vita eterna</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e non ci allontaniamo dalla via della verità e da ciò che è giusto.</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 Tutto questo chiediamo a te,</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che sei all'opera in ogni luogo e in ogni tempo,</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nella comunione del Padre e del Figlio,</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nei secoli dei secoli.</a:t>
            </a:r>
          </a:p>
          <a:p>
            <a:pPr algn="ctr">
              <a:lnSpc>
                <a:spcPct val="107000"/>
              </a:lnSpc>
            </a:pPr>
            <a:r>
              <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rPr>
              <a:t>Amen.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Google Shape;150;p5"/>
          <p:cNvSpPr txBox="1">
            <a:spLocks noGrp="1"/>
          </p:cNvSpPr>
          <p:nvPr>
            <p:ph type="title"/>
          </p:nvPr>
        </p:nvSpPr>
        <p:spPr>
          <a:xfrm>
            <a:off x="763248" y="558776"/>
            <a:ext cx="7818436" cy="857251"/>
          </a:xfrm>
          <a:prstGeom prst="rect">
            <a:avLst/>
          </a:prstGeom>
        </p:spPr>
        <p:txBody>
          <a:bodyPr/>
          <a:lstStyle>
            <a:lvl1pPr>
              <a:defRPr b="0">
                <a:latin typeface="Avenir"/>
                <a:ea typeface="Avenir"/>
                <a:cs typeface="Avenir"/>
                <a:sym typeface="Avenir Roman"/>
              </a:defRPr>
            </a:lvl1pPr>
          </a:lstStyle>
          <a:p>
            <a:r>
              <a:rPr lang="fr-FR" dirty="0">
                <a:solidFill>
                  <a:srgbClr val="F28E00"/>
                </a:solidFill>
                <a:latin typeface="Georgia" panose="02040502050405020303" pitchFamily="18" charset="0"/>
              </a:rPr>
              <a:t>La </a:t>
            </a:r>
            <a:r>
              <a:rPr lang="fr-FR" dirty="0" err="1">
                <a:solidFill>
                  <a:srgbClr val="F28E00"/>
                </a:solidFill>
                <a:latin typeface="Georgia" panose="02040502050405020303" pitchFamily="18" charset="0"/>
              </a:rPr>
              <a:t>sfida</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della</a:t>
            </a:r>
            <a:r>
              <a:rPr lang="fr-FR" dirty="0">
                <a:solidFill>
                  <a:srgbClr val="F28E00"/>
                </a:solidFill>
                <a:latin typeface="Georgia" panose="02040502050405020303" pitchFamily="18" charset="0"/>
              </a:rPr>
              <a:t> </a:t>
            </a:r>
            <a:r>
              <a:rPr lang="fr-FR" dirty="0" err="1">
                <a:solidFill>
                  <a:srgbClr val="F28E00"/>
                </a:solidFill>
                <a:latin typeface="Georgia" panose="02040502050405020303" pitchFamily="18" charset="0"/>
              </a:rPr>
              <a:t>sinodalità</a:t>
            </a:r>
            <a:endParaRPr dirty="0">
              <a:solidFill>
                <a:srgbClr val="F28E00"/>
              </a:solidFill>
              <a:latin typeface="Georgia" panose="02040502050405020303" pitchFamily="18" charset="0"/>
            </a:endParaRPr>
          </a:p>
        </p:txBody>
      </p:sp>
      <p:sp>
        <p:nvSpPr>
          <p:cNvPr id="286" name="Google Shape;151;p5"/>
          <p:cNvSpPr txBox="1">
            <a:spLocks noGrp="1"/>
          </p:cNvSpPr>
          <p:nvPr>
            <p:ph type="body" idx="1"/>
          </p:nvPr>
        </p:nvSpPr>
        <p:spPr>
          <a:xfrm>
            <a:off x="1115615" y="1383505"/>
            <a:ext cx="7787086" cy="3600451"/>
          </a:xfrm>
          <a:prstGeom prst="rect">
            <a:avLst/>
          </a:prstGeom>
        </p:spPr>
        <p:txBody>
          <a:bodyPr anchor="ctr"/>
          <a:lstStyle/>
          <a:p>
            <a:pPr marL="0" indent="152400" algn="just">
              <a:buSzTx/>
              <a:buNone/>
              <a:defRPr sz="2200" i="1">
                <a:latin typeface="+mn-lt"/>
                <a:ea typeface="+mn-ea"/>
                <a:cs typeface="+mn-cs"/>
                <a:sym typeface="Arial"/>
              </a:defRPr>
            </a:pPr>
            <a:r>
              <a:rPr lang="it-IT" sz="2200" i="1" dirty="0">
                <a:latin typeface="Georgia" panose="02040502050405020303" pitchFamily="18" charset="0"/>
              </a:rPr>
              <a:t>Quello che il Signore ci chiede, in un certo senso, è già tutto contenuto nella parola "Sinodo". Camminare insieme – Laici, Pastori, Vescovo di Roma – è un concetto facile da esprimere a parole, ma non così facile da mettere in </a:t>
            </a:r>
            <a:r>
              <a:rPr lang="it-IT" sz="2200" i="1" dirty="0" smtClean="0">
                <a:latin typeface="Georgia" panose="02040502050405020303" pitchFamily="18" charset="0"/>
              </a:rPr>
              <a:t>pratica.</a:t>
            </a:r>
          </a:p>
          <a:p>
            <a:pPr marL="0" indent="152400" algn="just">
              <a:buSzTx/>
              <a:buNone/>
              <a:defRPr sz="2200" i="1">
                <a:latin typeface="+mn-lt"/>
                <a:ea typeface="+mn-ea"/>
                <a:cs typeface="+mn-cs"/>
                <a:sym typeface="Arial"/>
              </a:defRPr>
            </a:pPr>
            <a:endParaRPr dirty="0" smtClean="0">
              <a:latin typeface="Georgia" panose="02040502050405020303" pitchFamily="18" charset="0"/>
            </a:endParaRPr>
          </a:p>
          <a:p>
            <a:pPr marL="0" indent="152400" algn="r">
              <a:buClr>
                <a:schemeClr val="accent1"/>
              </a:buClr>
              <a:buSzTx/>
              <a:buNone/>
              <a:defRPr sz="1100" i="1">
                <a:latin typeface="+mn-lt"/>
                <a:ea typeface="+mn-ea"/>
                <a:cs typeface="+mn-cs"/>
                <a:sym typeface="Arial"/>
              </a:defRPr>
            </a:pPr>
            <a:r>
              <a:rPr lang="en-US" sz="1100" i="1" dirty="0">
                <a:latin typeface="Georgia" panose="02040502050405020303" pitchFamily="18" charset="0"/>
              </a:rPr>
              <a:t>Papa Francesco</a:t>
            </a:r>
          </a:p>
          <a:p>
            <a:pPr marL="82550" indent="0" algn="r">
              <a:buFont typeface="Wingdings 2" pitchFamily="18" charset="2"/>
              <a:buNone/>
              <a:defRPr/>
            </a:pPr>
            <a:r>
              <a:rPr lang="en-US" sz="1100" i="1" u="sng" dirty="0" err="1">
                <a:solidFill>
                  <a:srgbClr val="0000FF"/>
                </a:solidFill>
                <a:uFill>
                  <a:solidFill>
                    <a:srgbClr val="0000FF"/>
                  </a:solidFill>
                </a:uFill>
                <a:latin typeface="Georgia" panose="02040502050405020303" pitchFamily="18" charset="0"/>
              </a:rPr>
              <a:t>Discorso</a:t>
            </a:r>
            <a:r>
              <a:rPr lang="en-US" sz="1100" i="1" u="sng" dirty="0">
                <a:solidFill>
                  <a:srgbClr val="0000FF"/>
                </a:solidFill>
                <a:uFill>
                  <a:solidFill>
                    <a:srgbClr val="0000FF"/>
                  </a:solidFill>
                </a:uFill>
                <a:latin typeface="Georgia" panose="02040502050405020303" pitchFamily="18" charset="0"/>
              </a:rPr>
              <a:t> </a:t>
            </a:r>
            <a:r>
              <a:rPr lang="en-US" sz="1100" i="1" u="sng" dirty="0" err="1">
                <a:solidFill>
                  <a:srgbClr val="0000FF"/>
                </a:solidFill>
                <a:uFill>
                  <a:solidFill>
                    <a:srgbClr val="0000FF"/>
                  </a:solidFill>
                </a:uFill>
                <a:latin typeface="Georgia" panose="02040502050405020303" pitchFamily="18" charset="0"/>
              </a:rPr>
              <a:t>alla</a:t>
            </a:r>
            <a:r>
              <a:rPr lang="en-US" sz="1100" i="1" u="sng" dirty="0">
                <a:solidFill>
                  <a:srgbClr val="0000FF"/>
                </a:solidFill>
                <a:uFill>
                  <a:solidFill>
                    <a:srgbClr val="0000FF"/>
                  </a:solidFill>
                </a:uFill>
                <a:latin typeface="Georgia" panose="02040502050405020303" pitchFamily="18" charset="0"/>
              </a:rPr>
              <a:t> </a:t>
            </a:r>
            <a:r>
              <a:rPr lang="en-US" sz="1100" i="1" u="sng" dirty="0" err="1">
                <a:solidFill>
                  <a:srgbClr val="0000FF"/>
                </a:solidFill>
                <a:uFill>
                  <a:solidFill>
                    <a:srgbClr val="0000FF"/>
                  </a:solidFill>
                </a:uFill>
                <a:latin typeface="Georgia" panose="02040502050405020303" pitchFamily="18" charset="0"/>
              </a:rPr>
              <a:t>cerimonia</a:t>
            </a:r>
            <a:r>
              <a:rPr lang="en-US" sz="1100" i="1" u="sng" dirty="0">
                <a:solidFill>
                  <a:srgbClr val="0000FF"/>
                </a:solidFill>
                <a:uFill>
                  <a:solidFill>
                    <a:srgbClr val="0000FF"/>
                  </a:solidFill>
                </a:uFill>
                <a:latin typeface="Georgia" panose="02040502050405020303" pitchFamily="18" charset="0"/>
              </a:rPr>
              <a:t> di </a:t>
            </a:r>
            <a:r>
              <a:rPr lang="en-US" sz="1100" i="1" u="sng" dirty="0" err="1">
                <a:solidFill>
                  <a:srgbClr val="0000FF"/>
                </a:solidFill>
                <a:uFill>
                  <a:solidFill>
                    <a:srgbClr val="0000FF"/>
                  </a:solidFill>
                </a:uFill>
                <a:latin typeface="Georgia" panose="02040502050405020303" pitchFamily="18" charset="0"/>
              </a:rPr>
              <a:t>commemorazione</a:t>
            </a:r>
            <a:r>
              <a:rPr lang="en-US" sz="1100" i="1" u="sng" dirty="0">
                <a:solidFill>
                  <a:srgbClr val="0000FF"/>
                </a:solidFill>
                <a:uFill>
                  <a:solidFill>
                    <a:srgbClr val="0000FF"/>
                  </a:solidFill>
                </a:uFill>
                <a:latin typeface="Georgia" panose="02040502050405020303" pitchFamily="18" charset="0"/>
              </a:rPr>
              <a:t> del 50° </a:t>
            </a:r>
            <a:r>
              <a:rPr lang="en-US" sz="1100" i="1" u="sng" dirty="0" err="1">
                <a:solidFill>
                  <a:srgbClr val="0000FF"/>
                </a:solidFill>
                <a:uFill>
                  <a:solidFill>
                    <a:srgbClr val="0000FF"/>
                  </a:solidFill>
                </a:uFill>
                <a:latin typeface="Georgia" panose="02040502050405020303" pitchFamily="18" charset="0"/>
              </a:rPr>
              <a:t>Anniversario</a:t>
            </a:r>
            <a:r>
              <a:rPr lang="en-US" sz="1100" i="1" u="sng" dirty="0">
                <a:solidFill>
                  <a:srgbClr val="0000FF"/>
                </a:solidFill>
                <a:uFill>
                  <a:solidFill>
                    <a:srgbClr val="0000FF"/>
                  </a:solidFill>
                </a:uFill>
                <a:latin typeface="Georgia" panose="02040502050405020303" pitchFamily="18" charset="0"/>
              </a:rPr>
              <a:t> </a:t>
            </a:r>
            <a:r>
              <a:rPr lang="en-US" sz="1100" i="1" u="sng" dirty="0" err="1">
                <a:solidFill>
                  <a:srgbClr val="0000FF"/>
                </a:solidFill>
                <a:uFill>
                  <a:solidFill>
                    <a:srgbClr val="0000FF"/>
                  </a:solidFill>
                </a:uFill>
                <a:latin typeface="Georgia" panose="02040502050405020303" pitchFamily="18" charset="0"/>
              </a:rPr>
              <a:t>dell’istituzione</a:t>
            </a:r>
            <a:r>
              <a:rPr lang="en-US" sz="1100" i="1" u="sng" dirty="0">
                <a:solidFill>
                  <a:srgbClr val="0000FF"/>
                </a:solidFill>
                <a:uFill>
                  <a:solidFill>
                    <a:srgbClr val="0000FF"/>
                  </a:solidFill>
                </a:uFill>
                <a:latin typeface="Georgia" panose="02040502050405020303" pitchFamily="18" charset="0"/>
              </a:rPr>
              <a:t> del </a:t>
            </a:r>
            <a:r>
              <a:rPr lang="en-US" sz="1100" i="1" u="sng" dirty="0" err="1">
                <a:solidFill>
                  <a:srgbClr val="0000FF"/>
                </a:solidFill>
                <a:uFill>
                  <a:solidFill>
                    <a:srgbClr val="0000FF"/>
                  </a:solidFill>
                </a:uFill>
                <a:latin typeface="Georgia" panose="02040502050405020303" pitchFamily="18" charset="0"/>
              </a:rPr>
              <a:t>Sinodo</a:t>
            </a:r>
            <a:r>
              <a:rPr lang="en-US" sz="1100" i="1" u="sng" dirty="0">
                <a:solidFill>
                  <a:srgbClr val="0000FF"/>
                </a:solidFill>
                <a:uFill>
                  <a:solidFill>
                    <a:srgbClr val="0000FF"/>
                  </a:solidFill>
                </a:uFill>
                <a:latin typeface="Georgia" panose="02040502050405020303" pitchFamily="18" charset="0"/>
              </a:rPr>
              <a:t> </a:t>
            </a:r>
            <a:r>
              <a:rPr lang="en-US" sz="1100" i="1" u="sng" dirty="0" err="1">
                <a:solidFill>
                  <a:srgbClr val="0000FF"/>
                </a:solidFill>
                <a:uFill>
                  <a:solidFill>
                    <a:srgbClr val="0000FF"/>
                  </a:solidFill>
                </a:uFill>
                <a:latin typeface="Georgia" panose="02040502050405020303" pitchFamily="18" charset="0"/>
              </a:rPr>
              <a:t>dei</a:t>
            </a:r>
            <a:r>
              <a:rPr lang="en-US" sz="1100" i="1" u="sng" dirty="0">
                <a:solidFill>
                  <a:srgbClr val="0000FF"/>
                </a:solidFill>
                <a:uFill>
                  <a:solidFill>
                    <a:srgbClr val="0000FF"/>
                  </a:solidFill>
                </a:uFill>
                <a:latin typeface="Georgia" panose="02040502050405020303" pitchFamily="18" charset="0"/>
              </a:rPr>
              <a:t> </a:t>
            </a:r>
            <a:r>
              <a:rPr lang="en-US" sz="1100" i="1" u="sng" dirty="0" err="1">
                <a:solidFill>
                  <a:srgbClr val="0000FF"/>
                </a:solidFill>
                <a:uFill>
                  <a:solidFill>
                    <a:srgbClr val="0000FF"/>
                  </a:solidFill>
                </a:uFill>
                <a:latin typeface="Georgia" panose="02040502050405020303" pitchFamily="18" charset="0"/>
              </a:rPr>
              <a:t>Vescovi</a:t>
            </a:r>
            <a:endParaRPr lang="en-US" sz="1100" i="1" u="sng" dirty="0">
              <a:solidFill>
                <a:srgbClr val="0000FF"/>
              </a:solidFill>
              <a:uFill>
                <a:solidFill>
                  <a:srgbClr val="0000FF"/>
                </a:solidFill>
              </a:uFill>
              <a:latin typeface="Georgia" panose="02040502050405020303" pitchFamily="18" charset="0"/>
              <a:hlinkClick r:id="rId3"/>
            </a:endParaRPr>
          </a:p>
          <a:p>
            <a:pPr marL="0" indent="152400" algn="r">
              <a:buClr>
                <a:schemeClr val="accent1"/>
              </a:buClr>
              <a:buSzTx/>
              <a:buNone/>
              <a:defRPr sz="1100" i="1">
                <a:latin typeface="+mn-lt"/>
                <a:ea typeface="+mn-ea"/>
                <a:cs typeface="+mn-cs"/>
                <a:sym typeface="Arial"/>
              </a:defRPr>
            </a:pPr>
            <a:r>
              <a:rPr lang="en-US" i="1" dirty="0">
                <a:latin typeface="Georgia" panose="02040502050405020303" pitchFamily="18" charset="0"/>
                <a:sym typeface="Arial"/>
              </a:rPr>
              <a:t>17 </a:t>
            </a:r>
            <a:r>
              <a:rPr lang="en-US" i="1" dirty="0" err="1">
                <a:latin typeface="Georgia" panose="02040502050405020303" pitchFamily="18" charset="0"/>
                <a:sym typeface="Arial"/>
              </a:rPr>
              <a:t>ottobre</a:t>
            </a:r>
            <a:r>
              <a:rPr lang="en-US" i="1" dirty="0">
                <a:latin typeface="Georgia" panose="02040502050405020303" pitchFamily="18" charset="0"/>
                <a:sym typeface="Arial"/>
              </a:rPr>
              <a:t> 2015</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Google Shape;156;p6" descr="Google Shape;156;p6"/>
          <p:cNvPicPr>
            <a:picLocks noChangeAspect="1"/>
          </p:cNvPicPr>
          <p:nvPr/>
        </p:nvPicPr>
        <p:blipFill>
          <a:blip r:embed="rId3"/>
          <a:srcRect t="16666"/>
          <a:stretch>
            <a:fillRect/>
          </a:stretch>
        </p:blipFill>
        <p:spPr>
          <a:xfrm>
            <a:off x="0" y="-1"/>
            <a:ext cx="9220251" cy="5143499"/>
          </a:xfrm>
          <a:prstGeom prst="rect">
            <a:avLst/>
          </a:prstGeom>
          <a:ln w="12700">
            <a:miter lim="400000"/>
          </a:ln>
        </p:spPr>
      </p:pic>
      <p:sp>
        <p:nvSpPr>
          <p:cNvPr id="291" name="Google Shape;157;p6"/>
          <p:cNvSpPr txBox="1">
            <a:spLocks noGrp="1"/>
          </p:cNvSpPr>
          <p:nvPr>
            <p:ph type="sldNum" sz="quarter" idx="2"/>
          </p:nvPr>
        </p:nvSpPr>
        <p:spPr>
          <a:xfrm>
            <a:off x="8823859" y="4685836"/>
            <a:ext cx="252041"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92" name="Google Shape;158;p6"/>
          <p:cNvSpPr txBox="1">
            <a:spLocks noGrp="1"/>
          </p:cNvSpPr>
          <p:nvPr>
            <p:ph type="body" idx="1"/>
          </p:nvPr>
        </p:nvSpPr>
        <p:spPr>
          <a:xfrm>
            <a:off x="406644" y="133182"/>
            <a:ext cx="8406902" cy="4782000"/>
          </a:xfrm>
          <a:prstGeom prst="rect">
            <a:avLst/>
          </a:prstGeom>
          <a:solidFill>
            <a:schemeClr val="bg1">
              <a:lumMod val="95000"/>
              <a:alpha val="46000"/>
            </a:schemeClr>
          </a:solidFill>
        </p:spPr>
        <p:txBody>
          <a:bodyPr anchor="ctr"/>
          <a:lstStyle/>
          <a:p>
            <a:pPr marL="0" indent="140207" algn="just" defTabSz="841247">
              <a:lnSpc>
                <a:spcPct val="160000"/>
              </a:lnSpc>
              <a:buClr>
                <a:schemeClr val="accent1"/>
              </a:buClr>
              <a:buSzTx/>
              <a:buNone/>
              <a:defRPr sz="1288">
                <a:solidFill>
                  <a:srgbClr val="FFFFFF"/>
                </a:solidFill>
                <a:latin typeface="Avenir"/>
                <a:ea typeface="Avenir"/>
                <a:cs typeface="Avenir"/>
                <a:sym typeface="Avenir Roman"/>
              </a:defRPr>
            </a:pPr>
            <a:r>
              <a:rPr lang="fr-CA" sz="1288" b="1" dirty="0">
                <a:solidFill>
                  <a:schemeClr val="tx1"/>
                </a:solidFill>
                <a:latin typeface="Georgia" panose="02040502050405020303" pitchFamily="18" charset="0"/>
                <a:ea typeface="Avenir"/>
                <a:cs typeface="Avenir"/>
              </a:rPr>
              <a:t>«La </a:t>
            </a:r>
            <a:r>
              <a:rPr lang="fr-CA" sz="1288" b="1" dirty="0" err="1">
                <a:solidFill>
                  <a:schemeClr val="tx1"/>
                </a:solidFill>
                <a:latin typeface="Georgia" panose="02040502050405020303" pitchFamily="18" charset="0"/>
                <a:ea typeface="Avenir"/>
                <a:cs typeface="Avenir"/>
              </a:rPr>
              <a:t>Chiesa</a:t>
            </a:r>
            <a:r>
              <a:rPr lang="fr-CA" sz="1288" b="1" dirty="0">
                <a:solidFill>
                  <a:schemeClr val="tx1"/>
                </a:solidFill>
                <a:latin typeface="Georgia" panose="02040502050405020303" pitchFamily="18" charset="0"/>
                <a:ea typeface="Avenir"/>
                <a:cs typeface="Avenir"/>
              </a:rPr>
              <a:t> di </a:t>
            </a:r>
            <a:r>
              <a:rPr lang="fr-CA" sz="1288" b="1" dirty="0" err="1">
                <a:solidFill>
                  <a:schemeClr val="tx1"/>
                </a:solidFill>
                <a:latin typeface="Georgia" panose="02040502050405020303" pitchFamily="18" charset="0"/>
                <a:ea typeface="Avenir"/>
                <a:cs typeface="Avenir"/>
              </a:rPr>
              <a:t>Dio</a:t>
            </a:r>
            <a:r>
              <a:rPr lang="fr-CA" sz="1288" b="1" dirty="0">
                <a:solidFill>
                  <a:schemeClr val="tx1"/>
                </a:solidFill>
                <a:latin typeface="Georgia" panose="02040502050405020303" pitchFamily="18" charset="0"/>
                <a:ea typeface="Avenir"/>
                <a:cs typeface="Avenir"/>
              </a:rPr>
              <a:t> è </a:t>
            </a:r>
            <a:r>
              <a:rPr lang="fr-CA" sz="1288" b="1" dirty="0" err="1">
                <a:solidFill>
                  <a:schemeClr val="tx1"/>
                </a:solidFill>
                <a:latin typeface="Georgia" panose="02040502050405020303" pitchFamily="18" charset="0"/>
                <a:ea typeface="Avenir"/>
                <a:cs typeface="Avenir"/>
              </a:rPr>
              <a:t>convocata</a:t>
            </a:r>
            <a:r>
              <a:rPr lang="fr-CA" sz="1288" b="1" dirty="0">
                <a:solidFill>
                  <a:schemeClr val="tx1"/>
                </a:solidFill>
                <a:latin typeface="Georgia" panose="02040502050405020303" pitchFamily="18" charset="0"/>
                <a:ea typeface="Avenir"/>
                <a:cs typeface="Avenir"/>
              </a:rPr>
              <a:t> in </a:t>
            </a:r>
            <a:r>
              <a:rPr lang="fr-CA" sz="1288" b="1" dirty="0" err="1">
                <a:solidFill>
                  <a:schemeClr val="tx1"/>
                </a:solidFill>
                <a:latin typeface="Georgia" panose="02040502050405020303" pitchFamily="18" charset="0"/>
                <a:ea typeface="Avenir"/>
                <a:cs typeface="Avenir"/>
              </a:rPr>
              <a:t>Sinodo</a:t>
            </a:r>
            <a:r>
              <a:rPr lang="fr-CA" sz="1288" b="1" dirty="0">
                <a:solidFill>
                  <a:schemeClr val="tx1"/>
                </a:solidFill>
                <a:latin typeface="Georgia" panose="02040502050405020303" pitchFamily="18" charset="0"/>
                <a:ea typeface="Avenir"/>
                <a:cs typeface="Avenir"/>
              </a:rPr>
              <a:t>. Il </a:t>
            </a:r>
            <a:r>
              <a:rPr lang="fr-CA" sz="1288" b="1" dirty="0" err="1">
                <a:solidFill>
                  <a:schemeClr val="tx1"/>
                </a:solidFill>
                <a:latin typeface="Georgia" panose="02040502050405020303" pitchFamily="18" charset="0"/>
                <a:ea typeface="Avenir"/>
                <a:cs typeface="Avenir"/>
              </a:rPr>
              <a:t>cammino</a:t>
            </a:r>
            <a:r>
              <a:rPr lang="fr-CA" sz="1288" b="1" dirty="0">
                <a:solidFill>
                  <a:schemeClr val="tx1"/>
                </a:solidFill>
                <a:latin typeface="Georgia" panose="02040502050405020303" pitchFamily="18" charset="0"/>
                <a:ea typeface="Avenir"/>
                <a:cs typeface="Avenir"/>
              </a:rPr>
              <a:t>, dal </a:t>
            </a:r>
            <a:r>
              <a:rPr lang="fr-CA" sz="1288" b="1" dirty="0" err="1">
                <a:solidFill>
                  <a:schemeClr val="tx1"/>
                </a:solidFill>
                <a:latin typeface="Georgia" panose="02040502050405020303" pitchFamily="18" charset="0"/>
                <a:ea typeface="Avenir"/>
                <a:cs typeface="Avenir"/>
              </a:rPr>
              <a:t>titolo</a:t>
            </a:r>
            <a:r>
              <a:rPr lang="fr-CA" sz="1288" b="1" dirty="0">
                <a:solidFill>
                  <a:schemeClr val="tx1"/>
                </a:solidFill>
                <a:latin typeface="Georgia" panose="02040502050405020303" pitchFamily="18" charset="0"/>
                <a:ea typeface="Avenir"/>
                <a:cs typeface="Avenir"/>
              </a:rPr>
              <a:t> «</a:t>
            </a:r>
            <a:r>
              <a:rPr lang="it-IT" sz="1288" b="1" dirty="0">
                <a:solidFill>
                  <a:schemeClr val="tx1"/>
                </a:solidFill>
                <a:latin typeface="Georgia" panose="02040502050405020303" pitchFamily="18" charset="0"/>
                <a:ea typeface="Avenir"/>
                <a:cs typeface="Avenir"/>
              </a:rPr>
              <a:t>Per una Chiesa sinodale: comunione, partecipazione e missione</a:t>
            </a:r>
            <a:r>
              <a:rPr lang="fr-CA" sz="1288" b="1" dirty="0">
                <a:solidFill>
                  <a:schemeClr val="tx1"/>
                </a:solidFill>
                <a:latin typeface="Georgia" panose="02040502050405020303" pitchFamily="18" charset="0"/>
                <a:ea typeface="Avenir"/>
                <a:cs typeface="Avenir"/>
              </a:rPr>
              <a:t>», </a:t>
            </a:r>
            <a:r>
              <a:rPr lang="it-IT" sz="1288" b="1" dirty="0">
                <a:solidFill>
                  <a:schemeClr val="tx1"/>
                </a:solidFill>
                <a:latin typeface="Georgia" panose="02040502050405020303" pitchFamily="18" charset="0"/>
                <a:ea typeface="Avenir"/>
                <a:cs typeface="Avenir"/>
              </a:rPr>
              <a:t>si aprirà solennemente il 9-10 ottobre 2021 a Roma e il 17 ottobre seguente in ogni Chiesa particolare</a:t>
            </a:r>
            <a:r>
              <a:rPr lang="fr-CA" sz="1288" b="1" dirty="0">
                <a:solidFill>
                  <a:schemeClr val="tx1"/>
                </a:solidFill>
                <a:latin typeface="Georgia" panose="02040502050405020303" pitchFamily="18" charset="0"/>
                <a:ea typeface="Avenir"/>
                <a:cs typeface="Avenir"/>
              </a:rPr>
              <a:t>. </a:t>
            </a:r>
            <a:r>
              <a:rPr lang="it-IT" sz="1288" b="1" dirty="0">
                <a:solidFill>
                  <a:schemeClr val="tx1"/>
                </a:solidFill>
                <a:latin typeface="Georgia" panose="02040502050405020303" pitchFamily="18" charset="0"/>
                <a:ea typeface="Avenir"/>
                <a:cs typeface="Avenir"/>
              </a:rPr>
              <a:t>Una tappa fondamentale sarà la celebrazione della XVI Assemblea Generale Ordinaria del Sinodo dei</a:t>
            </a:r>
          </a:p>
          <a:p>
            <a:pPr marL="0" indent="140207" algn="just" defTabSz="841247">
              <a:lnSpc>
                <a:spcPct val="160000"/>
              </a:lnSpc>
              <a:buClr>
                <a:schemeClr val="accent1"/>
              </a:buClr>
              <a:buSzTx/>
              <a:buNone/>
              <a:defRPr sz="1288">
                <a:solidFill>
                  <a:srgbClr val="FFFFFF"/>
                </a:solidFill>
                <a:latin typeface="Avenir"/>
                <a:ea typeface="Avenir"/>
                <a:cs typeface="Avenir"/>
                <a:sym typeface="Avenir Roman"/>
              </a:defRPr>
            </a:pPr>
            <a:r>
              <a:rPr lang="it-IT" sz="1288" b="1" dirty="0">
                <a:solidFill>
                  <a:schemeClr val="tx1"/>
                </a:solidFill>
                <a:latin typeface="Georgia" panose="02040502050405020303" pitchFamily="18" charset="0"/>
                <a:ea typeface="Avenir"/>
                <a:cs typeface="Avenir"/>
              </a:rPr>
              <a:t>Vescovi, nell’ottobre del 2023 a cui farà seguito la fase attuativa, che coinvolgerà nuovamente le Chiese particolari</a:t>
            </a:r>
            <a:r>
              <a:rPr lang="fr-CA" sz="1288" b="1" dirty="0">
                <a:solidFill>
                  <a:schemeClr val="tx1"/>
                </a:solidFill>
                <a:latin typeface="Georgia" panose="02040502050405020303" pitchFamily="18" charset="0"/>
                <a:ea typeface="Avenir"/>
                <a:cs typeface="Avenir"/>
              </a:rPr>
              <a:t>. </a:t>
            </a:r>
            <a:r>
              <a:rPr lang="it-IT" sz="1288" b="1" dirty="0">
                <a:solidFill>
                  <a:schemeClr val="tx1"/>
                </a:solidFill>
                <a:latin typeface="Georgia" panose="02040502050405020303" pitchFamily="18" charset="0"/>
                <a:ea typeface="Avenir"/>
                <a:cs typeface="Avenir"/>
              </a:rPr>
              <a:t>Con questa convocazione, Papa Francesco invita la Chiesa intera a interrogarsi su un tema decisivo per la sua vita e la sua missione: «Proprio il cammino della </a:t>
            </a:r>
            <a:r>
              <a:rPr lang="it-IT" sz="1288" b="1" dirty="0" err="1">
                <a:solidFill>
                  <a:schemeClr val="tx1"/>
                </a:solidFill>
                <a:latin typeface="Georgia" panose="02040502050405020303" pitchFamily="18" charset="0"/>
                <a:ea typeface="Avenir"/>
                <a:cs typeface="Avenir"/>
              </a:rPr>
              <a:t>sinodalità</a:t>
            </a:r>
            <a:r>
              <a:rPr lang="it-IT" sz="1288" b="1" dirty="0">
                <a:solidFill>
                  <a:schemeClr val="tx1"/>
                </a:solidFill>
                <a:latin typeface="Georgia" panose="02040502050405020303" pitchFamily="18" charset="0"/>
                <a:ea typeface="Avenir"/>
                <a:cs typeface="Avenir"/>
              </a:rPr>
              <a:t> è il cammino che Dio si aspetta dalla Chiesa del terzo millennio». Questo itinerario, che si inserisce nel solco dell’«aggiornamento» della Chiesa proposto dal Concilio Vaticano II, è un dono e un compito: camminando insieme, e insieme riflettendo sul percorso compiuto, la Chiesa potrà imparare da ciò che andrà sperimentando quali processi possono aiutarla a vivere la comunione, a realizzare la partecipazione, ad aprirsi alla missione. Il nostro “camminare insieme”, infatti, è ciò che più attua e manifesta la natura della Chiesa come Popolo di Dio pellegrino e missionario</a:t>
            </a:r>
            <a:r>
              <a:rPr lang="fr-CA" sz="1288" b="1" dirty="0">
                <a:solidFill>
                  <a:schemeClr val="tx1"/>
                </a:solidFill>
                <a:latin typeface="Georgia" panose="02040502050405020303" pitchFamily="18" charset="0"/>
                <a:ea typeface="Avenir"/>
                <a:cs typeface="Avenir"/>
              </a:rPr>
              <a:t>» 									</a:t>
            </a:r>
            <a:r>
              <a:rPr lang="it-IT" dirty="0">
                <a:latin typeface="Georgia" panose="02040502050405020303" pitchFamily="18" charset="0"/>
              </a:rPr>
              <a:t>(DP, 1)</a:t>
            </a:r>
          </a:p>
        </p:txBody>
      </p:sp>
      <p:sp>
        <p:nvSpPr>
          <p:cNvPr id="293" name="Google Shape;159;p6"/>
          <p:cNvSpPr/>
          <p:nvPr/>
        </p:nvSpPr>
        <p:spPr>
          <a:xfrm>
            <a:off x="2729445" y="4813977"/>
            <a:ext cx="2128800"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Google Shape;164;p7"/>
          <p:cNvSpPr txBox="1">
            <a:spLocks noGrp="1"/>
          </p:cNvSpPr>
          <p:nvPr>
            <p:ph type="sldNum" sz="quarter" idx="2"/>
          </p:nvPr>
        </p:nvSpPr>
        <p:spPr>
          <a:xfrm>
            <a:off x="8837982" y="4720378"/>
            <a:ext cx="237918" cy="2696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298" name="Google Shape;165;p7"/>
          <p:cNvSpPr txBox="1"/>
          <p:nvPr/>
        </p:nvSpPr>
        <p:spPr>
          <a:xfrm>
            <a:off x="8527199" y="4720378"/>
            <a:ext cx="548701" cy="269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r>
              <a:t>7</a:t>
            </a:r>
          </a:p>
        </p:txBody>
      </p:sp>
      <p:pic>
        <p:nvPicPr>
          <p:cNvPr id="5" name="Immagine 4"/>
          <p:cNvPicPr/>
          <p:nvPr/>
        </p:nvPicPr>
        <p:blipFill rotWithShape="1">
          <a:blip r:embed="rId2"/>
          <a:srcRect l="35952" t="16374" r="18109" b="37581"/>
          <a:stretch/>
        </p:blipFill>
        <p:spPr bwMode="auto">
          <a:xfrm>
            <a:off x="1074944" y="55840"/>
            <a:ext cx="7837033" cy="4417603"/>
          </a:xfrm>
          <a:prstGeom prst="rect">
            <a:avLst/>
          </a:prstGeom>
          <a:ln>
            <a:noFill/>
          </a:ln>
          <a:extLst>
            <a:ext uri="{53640926-AAD7-44D8-BBD7-CCE9431645EC}">
              <a14:shadowObscured xmlns:a14="http://schemas.microsoft.com/office/drawing/2010/main"/>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Google Shape;171;p8"/>
          <p:cNvSpPr txBox="1">
            <a:spLocks noGrp="1"/>
          </p:cNvSpPr>
          <p:nvPr>
            <p:ph type="sldNum" sz="quarter" idx="2"/>
          </p:nvPr>
        </p:nvSpPr>
        <p:spPr>
          <a:xfrm>
            <a:off x="8837982" y="4720378"/>
            <a:ext cx="237918" cy="2696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302" name="Google Shape;172;p8"/>
          <p:cNvSpPr txBox="1">
            <a:spLocks noGrp="1"/>
          </p:cNvSpPr>
          <p:nvPr>
            <p:ph type="title"/>
          </p:nvPr>
        </p:nvSpPr>
        <p:spPr>
          <a:xfrm>
            <a:off x="-12640" y="264988"/>
            <a:ext cx="9143877" cy="990779"/>
          </a:xfrm>
          <a:prstGeom prst="rect">
            <a:avLst/>
          </a:prstGeom>
        </p:spPr>
        <p:txBody>
          <a:bodyPr anchor="ctr">
            <a:normAutofit/>
          </a:bodyPr>
          <a:lstStyle>
            <a:lvl1pPr>
              <a:defRPr sz="3200" b="0">
                <a:latin typeface="Avenir"/>
                <a:ea typeface="Avenir"/>
                <a:cs typeface="Avenir"/>
                <a:sym typeface="Avenir Roman"/>
              </a:defRPr>
            </a:lvl1pPr>
          </a:lstStyle>
          <a:p>
            <a:r>
              <a:rPr lang="fr-FR" sz="4400" dirty="0">
                <a:latin typeface="Georgia" panose="02040502050405020303" pitchFamily="18" charset="0"/>
              </a:rPr>
              <a:t>La </a:t>
            </a:r>
            <a:r>
              <a:rPr lang="fr-FR" sz="4400" dirty="0" err="1">
                <a:latin typeface="Georgia" panose="02040502050405020303" pitchFamily="18" charset="0"/>
              </a:rPr>
              <a:t>sfida</a:t>
            </a:r>
            <a:r>
              <a:rPr lang="fr-FR" sz="4400" dirty="0">
                <a:latin typeface="Georgia" panose="02040502050405020303" pitchFamily="18" charset="0"/>
              </a:rPr>
              <a:t> </a:t>
            </a:r>
            <a:r>
              <a:rPr lang="fr-FR" sz="4400" dirty="0" err="1">
                <a:latin typeface="Georgia" panose="02040502050405020303" pitchFamily="18" charset="0"/>
              </a:rPr>
              <a:t>del</a:t>
            </a:r>
            <a:r>
              <a:rPr lang="fr-FR" sz="4400" dirty="0">
                <a:latin typeface="Georgia" panose="02040502050405020303" pitchFamily="18" charset="0"/>
              </a:rPr>
              <a:t> </a:t>
            </a:r>
            <a:r>
              <a:rPr lang="fr-FR" sz="4400" dirty="0" err="1">
                <a:latin typeface="Georgia" panose="02040502050405020303" pitchFamily="18" charset="0"/>
              </a:rPr>
              <a:t>sinodo</a:t>
            </a:r>
            <a:endParaRPr sz="4400" dirty="0">
              <a:latin typeface="Georgia" panose="02040502050405020303" pitchFamily="18" charset="0"/>
            </a:endParaRPr>
          </a:p>
        </p:txBody>
      </p:sp>
      <p:sp>
        <p:nvSpPr>
          <p:cNvPr id="303" name="Google Shape;173;p8"/>
          <p:cNvSpPr txBox="1">
            <a:spLocks noGrp="1"/>
          </p:cNvSpPr>
          <p:nvPr>
            <p:ph type="body" sz="half" idx="1"/>
          </p:nvPr>
        </p:nvSpPr>
        <p:spPr>
          <a:xfrm>
            <a:off x="-12640" y="1935939"/>
            <a:ext cx="9218517" cy="2232109"/>
          </a:xfrm>
          <a:prstGeom prst="rect">
            <a:avLst/>
          </a:prstGeom>
        </p:spPr>
        <p:txBody>
          <a:bodyPr anchor="ctr">
            <a:normAutofit lnSpcReduction="10000"/>
          </a:bodyPr>
          <a:lstStyle/>
          <a:p>
            <a:pPr>
              <a:lnSpc>
                <a:spcPct val="123500"/>
              </a:lnSpc>
              <a:defRPr sz="2800">
                <a:latin typeface="Avenir"/>
                <a:ea typeface="Avenir"/>
                <a:cs typeface="Avenir"/>
                <a:sym typeface="Avenir Roman"/>
              </a:defRPr>
            </a:pPr>
            <a:r>
              <a:rPr lang="fr-FR" sz="2800" dirty="0" err="1">
                <a:latin typeface="Georgia" panose="02040502050405020303" pitchFamily="18" charset="0"/>
                <a:ea typeface="Avenir"/>
                <a:cs typeface="Avenir"/>
              </a:rPr>
              <a:t>Imparare</a:t>
            </a:r>
            <a:r>
              <a:rPr lang="fr-FR" sz="2800" dirty="0">
                <a:latin typeface="Georgia" panose="02040502050405020303" pitchFamily="18" charset="0"/>
                <a:ea typeface="Avenir"/>
                <a:cs typeface="Avenir"/>
              </a:rPr>
              <a:t> la </a:t>
            </a:r>
            <a:r>
              <a:rPr lang="fr-FR" sz="2800" dirty="0" err="1">
                <a:latin typeface="Georgia" panose="02040502050405020303" pitchFamily="18" charset="0"/>
                <a:ea typeface="Avenir"/>
                <a:cs typeface="Avenir"/>
              </a:rPr>
              <a:t>sinodalità</a:t>
            </a:r>
            <a:endParaRPr lang="fr-FR" sz="2800" dirty="0">
              <a:latin typeface="Georgia" panose="02040502050405020303" pitchFamily="18" charset="0"/>
              <a:ea typeface="Avenir"/>
              <a:cs typeface="Avenir"/>
            </a:endParaRPr>
          </a:p>
          <a:p>
            <a:pPr>
              <a:lnSpc>
                <a:spcPct val="123500"/>
              </a:lnSpc>
              <a:defRPr sz="2100" i="1">
                <a:latin typeface="+mn-lt"/>
                <a:ea typeface="+mn-ea"/>
                <a:cs typeface="+mn-cs"/>
                <a:sym typeface="Arial"/>
              </a:defRPr>
            </a:pPr>
            <a:r>
              <a:rPr lang="fr-FR" sz="2000" i="1" dirty="0" err="1">
                <a:latin typeface="Georgia" panose="02040502050405020303" pitchFamily="18" charset="0"/>
                <a:sym typeface="Arial"/>
              </a:rPr>
              <a:t>Rileggere</a:t>
            </a:r>
            <a:r>
              <a:rPr lang="fr-FR" sz="2000" i="1" dirty="0">
                <a:latin typeface="Georgia" panose="02040502050405020303" pitchFamily="18" charset="0"/>
                <a:sym typeface="Arial"/>
              </a:rPr>
              <a:t> e </a:t>
            </a:r>
            <a:r>
              <a:rPr lang="fr-FR" sz="2000" i="1" dirty="0" err="1">
                <a:latin typeface="Georgia" panose="02040502050405020303" pitchFamily="18" charset="0"/>
                <a:sym typeface="Arial"/>
              </a:rPr>
              <a:t>mettere</a:t>
            </a:r>
            <a:r>
              <a:rPr lang="fr-FR" sz="2000" i="1" dirty="0">
                <a:latin typeface="Georgia" panose="02040502050405020303" pitchFamily="18" charset="0"/>
                <a:sym typeface="Arial"/>
              </a:rPr>
              <a:t> in </a:t>
            </a:r>
            <a:r>
              <a:rPr lang="fr-FR" sz="2000" i="1" dirty="0" err="1">
                <a:latin typeface="Georgia" panose="02040502050405020303" pitchFamily="18" charset="0"/>
                <a:sym typeface="Arial"/>
              </a:rPr>
              <a:t>pratica</a:t>
            </a:r>
            <a:endParaRPr lang="fr-FR" sz="2000" i="1" dirty="0">
              <a:latin typeface="Georgia" panose="02040502050405020303" pitchFamily="18" charset="0"/>
              <a:sym typeface="Arial"/>
            </a:endParaRPr>
          </a:p>
          <a:p>
            <a:pPr>
              <a:lnSpc>
                <a:spcPct val="103500"/>
              </a:lnSpc>
              <a:defRPr sz="2100" i="1">
                <a:latin typeface="+mn-lt"/>
                <a:ea typeface="+mn-ea"/>
                <a:cs typeface="+mn-cs"/>
                <a:sym typeface="Arial"/>
              </a:defRPr>
            </a:pPr>
            <a:endParaRPr dirty="0">
              <a:latin typeface="Georgia" panose="02040502050405020303" pitchFamily="18" charset="0"/>
            </a:endParaRPr>
          </a:p>
          <a:p>
            <a:pPr>
              <a:lnSpc>
                <a:spcPct val="113500"/>
              </a:lnSpc>
              <a:defRPr sz="2400">
                <a:latin typeface="Avenir"/>
                <a:ea typeface="Avenir"/>
                <a:cs typeface="Avenir"/>
                <a:sym typeface="Avenir Roman"/>
              </a:defRPr>
            </a:pPr>
            <a:r>
              <a:rPr lang="fr-FR" sz="2400" dirty="0">
                <a:latin typeface="Georgia" panose="02040502050405020303" pitchFamily="18" charset="0"/>
                <a:ea typeface="Avenir"/>
                <a:cs typeface="Avenir"/>
              </a:rPr>
              <a:t>La </a:t>
            </a:r>
            <a:r>
              <a:rPr lang="fr-FR" sz="2400" dirty="0" err="1">
                <a:latin typeface="Georgia" panose="02040502050405020303" pitchFamily="18" charset="0"/>
                <a:ea typeface="Avenir"/>
                <a:cs typeface="Avenir"/>
              </a:rPr>
              <a:t>conversione</a:t>
            </a:r>
            <a:r>
              <a:rPr lang="fr-FR" sz="2400" dirty="0">
                <a:latin typeface="Georgia" panose="02040502050405020303" pitchFamily="18" charset="0"/>
                <a:ea typeface="Avenir"/>
                <a:cs typeface="Avenir"/>
              </a:rPr>
              <a:t> </a:t>
            </a:r>
            <a:r>
              <a:rPr lang="fr-FR" sz="2400" dirty="0" err="1">
                <a:latin typeface="Georgia" panose="02040502050405020303" pitchFamily="18" charset="0"/>
                <a:ea typeface="Avenir"/>
                <a:cs typeface="Avenir"/>
              </a:rPr>
              <a:t>sinodale</a:t>
            </a:r>
            <a:r>
              <a:rPr lang="fr-FR" sz="2400" dirty="0">
                <a:latin typeface="Georgia" panose="02040502050405020303" pitchFamily="18" charset="0"/>
                <a:ea typeface="Avenir"/>
                <a:cs typeface="Avenir"/>
              </a:rPr>
              <a:t> </a:t>
            </a:r>
            <a:r>
              <a:rPr lang="fr-FR" sz="2400" dirty="0" err="1">
                <a:latin typeface="Georgia" panose="02040502050405020303" pitchFamily="18" charset="0"/>
                <a:ea typeface="Avenir"/>
                <a:cs typeface="Avenir"/>
              </a:rPr>
              <a:t>della</a:t>
            </a:r>
            <a:r>
              <a:rPr lang="fr-FR" sz="2400" dirty="0">
                <a:latin typeface="Georgia" panose="02040502050405020303" pitchFamily="18" charset="0"/>
                <a:ea typeface="Avenir"/>
                <a:cs typeface="Avenir"/>
              </a:rPr>
              <a:t> </a:t>
            </a:r>
            <a:r>
              <a:rPr lang="fr-FR" sz="2400" dirty="0" err="1">
                <a:latin typeface="Georgia" panose="02040502050405020303" pitchFamily="18" charset="0"/>
                <a:ea typeface="Avenir"/>
                <a:cs typeface="Avenir"/>
              </a:rPr>
              <a:t>Chiesa</a:t>
            </a:r>
            <a:endParaRPr lang="fr-FR" sz="2400" dirty="0">
              <a:latin typeface="Georgia" panose="02040502050405020303" pitchFamily="18" charset="0"/>
              <a:ea typeface="Avenir"/>
              <a:cs typeface="Avenir"/>
            </a:endParaRPr>
          </a:p>
          <a:p>
            <a:pPr marL="0" indent="152400">
              <a:lnSpc>
                <a:spcPct val="113500"/>
              </a:lnSpc>
              <a:defRPr sz="2400" i="1">
                <a:latin typeface="+mn-lt"/>
                <a:ea typeface="+mn-ea"/>
                <a:cs typeface="+mn-cs"/>
                <a:sym typeface="Arial"/>
              </a:defRPr>
            </a:pPr>
            <a:r>
              <a:rPr lang="fr-FR" sz="2400" i="1" dirty="0">
                <a:latin typeface="Georgia" panose="02040502050405020303" pitchFamily="18" charset="0"/>
                <a:sym typeface="Arial"/>
              </a:rPr>
              <a:t>verso </a:t>
            </a:r>
            <a:r>
              <a:rPr lang="fr-FR" sz="2400" i="1" dirty="0" err="1">
                <a:latin typeface="Georgia" panose="02040502050405020303" pitchFamily="18" charset="0"/>
                <a:sym typeface="Arial"/>
              </a:rPr>
              <a:t>una</a:t>
            </a:r>
            <a:r>
              <a:rPr lang="fr-FR" sz="2400" i="1" dirty="0">
                <a:latin typeface="Georgia" panose="02040502050405020303" pitchFamily="18" charset="0"/>
                <a:sym typeface="Arial"/>
              </a:rPr>
              <a:t> «</a:t>
            </a:r>
            <a:r>
              <a:rPr lang="fr-FR" sz="2400" i="1" dirty="0" err="1">
                <a:latin typeface="Georgia" panose="02040502050405020303" pitchFamily="18" charset="0"/>
                <a:sym typeface="Arial"/>
              </a:rPr>
              <a:t>sinodalizzazione</a:t>
            </a:r>
            <a:r>
              <a:rPr lang="fr-FR" sz="2400" i="1" dirty="0">
                <a:latin typeface="Georgia" panose="02040502050405020303" pitchFamily="18" charset="0"/>
                <a:sym typeface="Arial"/>
              </a:rPr>
              <a:t>» di tutta la </a:t>
            </a:r>
            <a:r>
              <a:rPr lang="fr-FR" sz="2400" i="1" dirty="0" err="1">
                <a:latin typeface="Georgia" panose="02040502050405020303" pitchFamily="18" charset="0"/>
                <a:sym typeface="Arial"/>
              </a:rPr>
              <a:t>Chiesa</a:t>
            </a:r>
            <a:endParaRPr lang="fr-FR" sz="2400" i="1" dirty="0">
              <a:latin typeface="Georgia" panose="02040502050405020303" pitchFamily="18" charset="0"/>
              <a:sym typeface="Aria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Google Shape;178;p9" descr="Google Shape;178;p9"/>
          <p:cNvPicPr>
            <a:picLocks noChangeAspect="1"/>
          </p:cNvPicPr>
          <p:nvPr/>
        </p:nvPicPr>
        <p:blipFill>
          <a:blip r:embed="rId2"/>
          <a:stretch>
            <a:fillRect/>
          </a:stretch>
        </p:blipFill>
        <p:spPr>
          <a:xfrm>
            <a:off x="3766139" y="195914"/>
            <a:ext cx="5183740" cy="4362336"/>
          </a:xfrm>
          <a:prstGeom prst="rect">
            <a:avLst/>
          </a:prstGeom>
          <a:ln w="12700">
            <a:miter lim="400000"/>
          </a:ln>
        </p:spPr>
      </p:pic>
      <p:sp>
        <p:nvSpPr>
          <p:cNvPr id="306" name="Google Shape;179;p9"/>
          <p:cNvSpPr txBox="1">
            <a:spLocks noGrp="1"/>
          </p:cNvSpPr>
          <p:nvPr>
            <p:ph type="body" sz="half" idx="1"/>
          </p:nvPr>
        </p:nvSpPr>
        <p:spPr>
          <a:xfrm>
            <a:off x="187812" y="401104"/>
            <a:ext cx="4366502" cy="3741900"/>
          </a:xfrm>
          <a:prstGeom prst="rect">
            <a:avLst/>
          </a:prstGeom>
        </p:spPr>
        <p:txBody>
          <a:bodyPr anchor="ctr"/>
          <a:lstStyle/>
          <a:p>
            <a:pPr marL="0" lvl="0" indent="0" defTabSz="850391">
              <a:buSzTx/>
              <a:buNone/>
              <a:defRPr sz="2790">
                <a:latin typeface="Avenir"/>
                <a:ea typeface="Avenir"/>
                <a:cs typeface="Avenir"/>
                <a:sym typeface="Avenir Roman"/>
              </a:defRPr>
            </a:pPr>
            <a:r>
              <a:rPr lang="fr-FR" sz="2790" dirty="0" err="1">
                <a:latin typeface="Georgia" panose="02040502050405020303" pitchFamily="18" charset="0"/>
                <a:ea typeface="Avenir"/>
                <a:cs typeface="Avenir"/>
              </a:rPr>
              <a:t>Comunione</a:t>
            </a:r>
            <a:r>
              <a:rPr lang="fr-FR" sz="2790" dirty="0">
                <a:latin typeface="Georgia" panose="02040502050405020303" pitchFamily="18" charset="0"/>
                <a:ea typeface="Avenir"/>
                <a:cs typeface="Avenir"/>
              </a:rPr>
              <a:t>, </a:t>
            </a:r>
            <a:r>
              <a:rPr lang="fr-FR" sz="2790" dirty="0" err="1">
                <a:latin typeface="Georgia" panose="02040502050405020303" pitchFamily="18" charset="0"/>
                <a:ea typeface="Avenir"/>
                <a:cs typeface="Avenir"/>
              </a:rPr>
              <a:t>partecipazione</a:t>
            </a:r>
            <a:r>
              <a:rPr lang="fr-FR" sz="2790" dirty="0">
                <a:latin typeface="Georgia" panose="02040502050405020303" pitchFamily="18" charset="0"/>
                <a:ea typeface="Avenir"/>
                <a:cs typeface="Avenir"/>
              </a:rPr>
              <a:t> e </a:t>
            </a:r>
            <a:r>
              <a:rPr lang="fr-FR" sz="2790" dirty="0" err="1">
                <a:latin typeface="Georgia" panose="02040502050405020303" pitchFamily="18" charset="0"/>
                <a:ea typeface="Avenir"/>
                <a:cs typeface="Avenir"/>
              </a:rPr>
              <a:t>missione</a:t>
            </a:r>
            <a:r>
              <a:rPr lang="fr-FR" sz="2790" dirty="0">
                <a:latin typeface="Georgia" panose="02040502050405020303" pitchFamily="18" charset="0"/>
                <a:ea typeface="Avenir"/>
                <a:cs typeface="Avenir"/>
              </a:rPr>
              <a:t> </a:t>
            </a:r>
          </a:p>
          <a:p>
            <a:pPr marL="0" indent="0" defTabSz="850391">
              <a:buSzTx/>
              <a:buNone/>
              <a:defRPr sz="2790">
                <a:latin typeface="Avenir"/>
                <a:ea typeface="Avenir"/>
                <a:cs typeface="Avenir"/>
                <a:sym typeface="Avenir Roman"/>
              </a:defRPr>
            </a:pPr>
            <a:r>
              <a:rPr dirty="0" smtClean="0">
                <a:latin typeface="Georgia" panose="02040502050405020303" pitchFamily="18" charset="0"/>
              </a:rPr>
              <a:t> </a:t>
            </a:r>
            <a:endParaRPr dirty="0">
              <a:latin typeface="Georgia" panose="02040502050405020303" pitchFamily="18" charset="0"/>
            </a:endParaRPr>
          </a:p>
          <a:p>
            <a:pPr marL="0" indent="0" defTabSz="850391">
              <a:buSzTx/>
              <a:buNone/>
              <a:defRPr sz="2790">
                <a:latin typeface="Avenir"/>
                <a:ea typeface="Avenir"/>
                <a:cs typeface="Avenir"/>
                <a:sym typeface="Avenir Roman"/>
              </a:defRPr>
            </a:pPr>
            <a:r>
              <a:rPr dirty="0">
                <a:latin typeface="Georgia" panose="02040502050405020303" pitchFamily="18" charset="0"/>
              </a:rPr>
              <a:t>- </a:t>
            </a:r>
          </a:p>
          <a:p>
            <a:pPr marL="0" lvl="0" indent="0" defTabSz="850391">
              <a:lnSpc>
                <a:spcPct val="125000"/>
              </a:lnSpc>
              <a:buSzTx/>
              <a:buNone/>
              <a:defRPr sz="2325">
                <a:latin typeface="Avenir"/>
                <a:ea typeface="Avenir"/>
                <a:cs typeface="Avenir"/>
                <a:sym typeface="Avenir Roman"/>
              </a:defRPr>
            </a:pPr>
            <a:r>
              <a:rPr lang="fr-FR" sz="2325" dirty="0" err="1">
                <a:latin typeface="Georgia" panose="02040502050405020303" pitchFamily="18" charset="0"/>
                <a:ea typeface="Avenir"/>
                <a:cs typeface="Avenir"/>
              </a:rPr>
              <a:t>Tre</a:t>
            </a:r>
            <a:r>
              <a:rPr lang="fr-FR" sz="2325" dirty="0">
                <a:latin typeface="Georgia" panose="02040502050405020303" pitchFamily="18" charset="0"/>
                <a:ea typeface="Avenir"/>
                <a:cs typeface="Avenir"/>
              </a:rPr>
              <a:t> </a:t>
            </a:r>
            <a:r>
              <a:rPr lang="fr-FR" sz="2325" dirty="0" err="1">
                <a:latin typeface="Georgia" panose="02040502050405020303" pitchFamily="18" charset="0"/>
                <a:ea typeface="Avenir"/>
                <a:cs typeface="Avenir"/>
              </a:rPr>
              <a:t>chiavi</a:t>
            </a:r>
            <a:r>
              <a:rPr lang="fr-FR" sz="2325" dirty="0">
                <a:latin typeface="Georgia" panose="02040502050405020303" pitchFamily="18" charset="0"/>
                <a:ea typeface="Avenir"/>
                <a:cs typeface="Avenir"/>
              </a:rPr>
              <a:t> </a:t>
            </a:r>
            <a:r>
              <a:rPr lang="fr-FR" sz="2325" dirty="0" err="1">
                <a:latin typeface="Georgia" panose="02040502050405020303" pitchFamily="18" charset="0"/>
                <a:ea typeface="Avenir"/>
                <a:cs typeface="Avenir"/>
              </a:rPr>
              <a:t>indispensabili</a:t>
            </a:r>
            <a:r>
              <a:rPr lang="fr-FR" sz="2325" dirty="0">
                <a:latin typeface="Georgia" panose="02040502050405020303" pitchFamily="18" charset="0"/>
                <a:ea typeface="Avenir"/>
                <a:cs typeface="Avenir"/>
              </a:rPr>
              <a:t> al </a:t>
            </a:r>
            <a:r>
              <a:rPr lang="fr-FR" sz="2325" dirty="0" err="1">
                <a:latin typeface="Georgia" panose="02040502050405020303" pitchFamily="18" charset="0"/>
                <a:ea typeface="Avenir"/>
                <a:cs typeface="Avenir"/>
              </a:rPr>
              <a:t>cuore</a:t>
            </a:r>
            <a:r>
              <a:rPr lang="fr-FR" sz="2325" dirty="0">
                <a:latin typeface="Georgia" panose="02040502050405020303" pitchFamily="18" charset="0"/>
                <a:ea typeface="Avenir"/>
                <a:cs typeface="Avenir"/>
              </a:rPr>
              <a:t> di </a:t>
            </a:r>
            <a:r>
              <a:rPr lang="fr-FR" sz="2325" dirty="0" err="1">
                <a:latin typeface="Georgia" panose="02040502050405020303" pitchFamily="18" charset="0"/>
                <a:ea typeface="Avenir"/>
                <a:cs typeface="Avenir"/>
              </a:rPr>
              <a:t>una</a:t>
            </a:r>
            <a:r>
              <a:rPr lang="fr-FR" sz="2325" dirty="0">
                <a:latin typeface="Georgia" panose="02040502050405020303" pitchFamily="18" charset="0"/>
                <a:ea typeface="Avenir"/>
                <a:cs typeface="Avenir"/>
              </a:rPr>
              <a:t> </a:t>
            </a:r>
            <a:r>
              <a:rPr lang="fr-FR" sz="2325" dirty="0" err="1">
                <a:latin typeface="Georgia" panose="02040502050405020303" pitchFamily="18" charset="0"/>
                <a:ea typeface="Avenir"/>
                <a:cs typeface="Avenir"/>
              </a:rPr>
              <a:t>Chiesa</a:t>
            </a:r>
            <a:r>
              <a:rPr lang="fr-FR" sz="2325" dirty="0">
                <a:latin typeface="Georgia" panose="02040502050405020303" pitchFamily="18" charset="0"/>
                <a:ea typeface="Avenir"/>
                <a:cs typeface="Avenir"/>
              </a:rPr>
              <a:t> </a:t>
            </a:r>
            <a:r>
              <a:rPr lang="fr-FR" sz="2325" dirty="0" err="1">
                <a:latin typeface="Georgia" panose="02040502050405020303" pitchFamily="18" charset="0"/>
                <a:ea typeface="Avenir"/>
                <a:cs typeface="Avenir"/>
              </a:rPr>
              <a:t>sinodale</a:t>
            </a:r>
            <a:endParaRPr lang="fr-FR" sz="2325" dirty="0">
              <a:latin typeface="Georgia" panose="02040502050405020303" pitchFamily="18" charset="0"/>
              <a:ea typeface="Avenir"/>
              <a:cs typeface="Avenir"/>
            </a:endParaRPr>
          </a:p>
        </p:txBody>
      </p:sp>
      <p:sp>
        <p:nvSpPr>
          <p:cNvPr id="307" name="Google Shape;180;p9"/>
          <p:cNvSpPr txBox="1">
            <a:spLocks noGrp="1"/>
          </p:cNvSpPr>
          <p:nvPr>
            <p:ph type="sldNum" sz="quarter" idx="2"/>
          </p:nvPr>
        </p:nvSpPr>
        <p:spPr>
          <a:xfrm>
            <a:off x="8823859" y="4685836"/>
            <a:ext cx="252041"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308" name="Google Shape;181;p9"/>
          <p:cNvSpPr/>
          <p:nvPr/>
        </p:nvSpPr>
        <p:spPr>
          <a:xfrm>
            <a:off x="1315933" y="4452641"/>
            <a:ext cx="2278801"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509</TotalTime>
  <Words>2784</Words>
  <Application>Microsoft Office PowerPoint</Application>
  <PresentationFormat>Presentazione su schermo (16:9)</PresentationFormat>
  <Paragraphs>251</Paragraphs>
  <Slides>36</Slides>
  <Notes>8</Notes>
  <HiddenSlides>0</HiddenSlides>
  <MMClips>0</MMClips>
  <ScaleCrop>false</ScaleCrop>
  <HeadingPairs>
    <vt:vector size="4" baseType="variant">
      <vt:variant>
        <vt:lpstr>Tema</vt:lpstr>
      </vt:variant>
      <vt:variant>
        <vt:i4>1</vt:i4>
      </vt:variant>
      <vt:variant>
        <vt:lpstr>Titoli diapositive</vt:lpstr>
      </vt:variant>
      <vt:variant>
        <vt:i4>36</vt:i4>
      </vt:variant>
    </vt:vector>
  </HeadingPairs>
  <TitlesOfParts>
    <vt:vector size="37" baseType="lpstr">
      <vt:lpstr>Simple Light</vt:lpstr>
      <vt:lpstr>Per una Chiesa sinodale : Comunione, partecipazione e missione</vt:lpstr>
      <vt:lpstr>Presentazione standard di PowerPoint</vt:lpstr>
      <vt:lpstr>Presentazione standard di PowerPoint</vt:lpstr>
      <vt:lpstr>Insieme all’ascolto dello Spirito Santo, lasciarsi guidare da Dio</vt:lpstr>
      <vt:lpstr>La sfida della sinodalità</vt:lpstr>
      <vt:lpstr>Presentazione standard di PowerPoint</vt:lpstr>
      <vt:lpstr>Presentazione standard di PowerPoint</vt:lpstr>
      <vt:lpstr>La sfida del sinodo</vt:lpstr>
      <vt:lpstr>Presentazione standard di PowerPoint</vt:lpstr>
      <vt:lpstr>Presentazione standard di PowerPoint</vt:lpstr>
      <vt:lpstr>Dall’evento al processo</vt:lpstr>
      <vt:lpstr>Con Episcopalis Communio accento sulla fase di preparazione locale</vt:lpstr>
      <vt:lpstr>Con Episcopalis Communio accento sulla fase di preparazione locale</vt:lpstr>
      <vt:lpstr>Presentazione standard di PowerPoint</vt:lpstr>
      <vt:lpstr>Presentazione standard di PowerPoint</vt:lpstr>
      <vt:lpstr>Presentazione standard di PowerPoint</vt:lpstr>
      <vt:lpstr>Documento Preparatorio</vt:lpstr>
      <vt:lpstr>Gli obiettivi del Sinodo (DP2)</vt:lpstr>
      <vt:lpstr>Gli obiettivi del Sinodo (DP2)</vt:lpstr>
      <vt:lpstr>Presentazione standard di PowerPoint</vt:lpstr>
      <vt:lpstr>Presentazione standard di PowerPoint</vt:lpstr>
      <vt:lpstr>Fare Discernimento sui segni dei tempi alla luce del Vangelo</vt:lpstr>
      <vt:lpstr>“In questo contesto, la sinodalità costituisce la via regale per la Chiesa, chiamata a rinnovarsi sotto l’azione dello Spirito e grazie all’ascolto della Parola …” (DP, 9)</vt:lpstr>
      <vt:lpstr>Presentazione standard di PowerPoint</vt:lpstr>
      <vt:lpstr>Presentazione standard di PowerPoint</vt:lpstr>
      <vt:lpstr>La sinodalità in azione: piste per la consultazione del Popolo di Dio</vt:lpstr>
      <vt:lpstr>Presentazione standard di PowerPoint</vt:lpstr>
      <vt:lpstr>Dieci nuclei tematici</vt:lpstr>
      <vt:lpstr>Dinamizzare gli organi collegiali</vt:lpstr>
      <vt:lpstr>Un obiettivo chiave del Vademecum : promuovere l’adattamento al contesto locale </vt:lpstr>
      <vt:lpstr>Presentazione standard di PowerPoint</vt:lpstr>
      <vt:lpstr>Presentazione standard di PowerPoint</vt:lpstr>
      <vt:lpstr>La fase diocesana del Sinodo</vt:lpstr>
      <vt:lpstr>Sviluppo della fase diocesana</vt:lpstr>
      <vt:lpstr>Presentazione standard di PowerPoint</vt:lpstr>
      <vt:lpstr>Grazie!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 uma Igreja sinodal: comunhão, participação e missão</dc:title>
  <cp:lastModifiedBy>Schibowski Lukas</cp:lastModifiedBy>
  <cp:revision>34</cp:revision>
  <dcterms:modified xsi:type="dcterms:W3CDTF">2021-11-09T15:53:40Z</dcterms:modified>
</cp:coreProperties>
</file>