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92" r:id="rId17"/>
    <p:sldId id="272" r:id="rId18"/>
    <p:sldId id="273" r:id="rId19"/>
    <p:sldId id="274" r:id="rId20"/>
    <p:sldId id="275" r:id="rId21"/>
    <p:sldId id="276" r:id="rId22"/>
    <p:sldId id="277" r:id="rId23"/>
    <p:sldId id="278" r:id="rId24"/>
    <p:sldId id="279" r:id="rId25"/>
    <p:sldId id="280" r:id="rId26"/>
    <p:sldId id="281" r:id="rId27"/>
    <p:sldId id="293"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DBCC"/>
          </a:solidFill>
        </a:fill>
      </a:tcStyle>
    </a:wholeTbl>
    <a:band2H>
      <a:tcTxStyle/>
      <a:tcStyle>
        <a:tcBdr/>
        <a:fill>
          <a:solidFill>
            <a:srgbClr val="F9EE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CACD"/>
          </a:solidFill>
        </a:fill>
      </a:tcStyle>
    </a:wholeTbl>
    <a:band2H>
      <a:tcTxStyle/>
      <a:tcStyle>
        <a:tcBdr/>
        <a:fill>
          <a:solidFill>
            <a:srgbClr val="F2E7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2E4"/>
          </a:solidFill>
        </a:fill>
      </a:tcStyle>
    </a:wholeTbl>
    <a:band2H>
      <a:tcTxStyle/>
      <a:tcStyle>
        <a:tcBdr/>
        <a:fill>
          <a:solidFill>
            <a:srgbClr val="E6F1F2"/>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4">
              <a:lumOff val="9999"/>
            </a:scheme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chemeClr val="accent4">
              <a:lumOff val="9999"/>
            </a:schemeClr>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p:scale>
          <a:sx n="90" d="100"/>
          <a:sy n="90" d="100"/>
        </p:scale>
        <p:origin x="-234" y="-35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xfrm>
            <a:off x="1143000" y="685800"/>
            <a:ext cx="4572000" cy="3429000"/>
          </a:xfrm>
          <a:prstGeom prst="rect">
            <a:avLst/>
          </a:prstGeom>
        </p:spPr>
        <p:txBody>
          <a:bodyPr/>
          <a:lstStyle/>
          <a:p>
            <a:endParaRPr/>
          </a:p>
        </p:txBody>
      </p:sp>
      <p:sp>
        <p:nvSpPr>
          <p:cNvPr id="266" name="Shape 26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77744485"/>
      </p:ext>
    </p:extLst>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vatican.va/content/francesco/en/apost_constitutions/documents/papa-francesco_costituzione-ap_20180915_episcopalis-communio.html#_edn27" TargetMode="External"/><Relationship Id="rId3" Type="http://schemas.openxmlformats.org/officeDocument/2006/relationships/hyperlink" Target="https://www.vatican.va/content/francesco/en/apost_constitutions/documents/papa-francesco_costituzione-ap_20180915_episcopalis-communio.html#_edn23" TargetMode="External"/><Relationship Id="rId7" Type="http://schemas.openxmlformats.org/officeDocument/2006/relationships/hyperlink" Target="https://www.vatican.va/content/francesco/en/apost_constitutions/documents/papa-francesco_costituzione-ap_20180915_episcopalis-communio.html#_edn26" TargetMode="External"/><Relationship Id="rId12" Type="http://schemas.openxmlformats.org/officeDocument/2006/relationships/hyperlink" Target="https://www.vatican.va/content/francesco/en/apost_constitutions/documents/papa-francesco_costituzione-ap_20180915_episcopalis-communio.html#_edn31"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2.vatican.va/content/john-paul-ii/en.html" TargetMode="External"/><Relationship Id="rId11" Type="http://schemas.openxmlformats.org/officeDocument/2006/relationships/hyperlink" Target="https://www.vatican.va/content/francesco/en/apost_constitutions/documents/papa-francesco_costituzione-ap_20180915_episcopalis-communio.html#_edn30" TargetMode="External"/><Relationship Id="rId5" Type="http://schemas.openxmlformats.org/officeDocument/2006/relationships/hyperlink" Target="https://www.vatican.va/content/francesco/en/apost_constitutions/documents/papa-francesco_costituzione-ap_20180915_episcopalis-communio.html#_edn25" TargetMode="External"/><Relationship Id="rId10" Type="http://schemas.openxmlformats.org/officeDocument/2006/relationships/hyperlink" Target="https://www.vatican.va/content/francesco/en/apost_constitutions/documents/papa-francesco_costituzione-ap_20180915_episcopalis-communio.html#_edn29" TargetMode="External"/><Relationship Id="rId4" Type="http://schemas.openxmlformats.org/officeDocument/2006/relationships/hyperlink" Target="https://www.vatican.va/content/francesco/en/apost_constitutions/documents/papa-francesco_costituzione-ap_20180915_episcopalis-communio.html#_edn24" TargetMode="External"/><Relationship Id="rId9" Type="http://schemas.openxmlformats.org/officeDocument/2006/relationships/hyperlink" Target="https://www.vatican.va/content/francesco/en/apost_constitutions/documents/papa-francesco_costituzione-ap_20180915_episcopalis-communio.html#_edn2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xfrm>
            <a:off x="381000" y="685800"/>
            <a:ext cx="6096000" cy="3429000"/>
          </a:xfrm>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pPr indent="158750">
              <a:defRPr sz="1100" b="1"/>
            </a:pPr>
            <a:endParaRPr/>
          </a:p>
          <a:p>
            <a:pPr indent="158750">
              <a:defRPr sz="1100" b="1"/>
            </a:pPr>
            <a:r>
              <a:t>NOTES</a:t>
            </a:r>
          </a:p>
          <a:p>
            <a:pPr marL="457200" indent="-298450">
              <a:buClr>
                <a:srgbClr val="000000"/>
              </a:buClr>
              <a:buSzPts val="1100"/>
              <a:buFont typeface="Arial"/>
              <a:buChar char="●"/>
              <a:defRPr sz="1100"/>
            </a:pPr>
            <a:r>
              <a:t>http://www.vatican.va/content/francesco/en/speeches/2015/october/documents/papa-francesco_20151017_50-anniversario-sinodo.html</a:t>
            </a:r>
          </a:p>
          <a:p>
            <a:pPr marL="457200" indent="-298450">
              <a:buClr>
                <a:srgbClr val="000000"/>
              </a:buClr>
              <a:buSzPts val="1100"/>
              <a:buFont typeface="Arial"/>
              <a:buChar char="●"/>
              <a:defRPr sz="1100"/>
            </a:pPr>
            <a:r>
              <a:t>We must continue along this path. The world in which we live, and which we are called to love and serve, even with its contradictions, demands that the Church strengthen cooperation in all areas of her mission. It is precisely this path of </a:t>
            </a:r>
            <a:r>
              <a:rPr i="1"/>
              <a:t>synodality</a:t>
            </a:r>
            <a:r>
              <a:t> which God expects of the Church of the third millennium. (Pope Francis, Address at the Commemoration of the 50</a:t>
            </a:r>
            <a:r>
              <a:rPr baseline="30000"/>
              <a:t>th</a:t>
            </a:r>
            <a:r>
              <a:t> Anniversary of the Institution of the Synod of Bishops) * * *</a:t>
            </a:r>
          </a:p>
          <a:p>
            <a:pPr marL="457200" indent="-298450">
              <a:buClr>
                <a:srgbClr val="000000"/>
              </a:buClr>
              <a:buSzPts val="1100"/>
              <a:buFont typeface="Arial"/>
              <a:buChar char="●"/>
              <a:defRPr sz="1100"/>
            </a:pPr>
            <a:r>
              <a:t>“What the Lord is asking of us is already in some sense present in the very word </a:t>
            </a:r>
            <a:r>
              <a:rPr b="1"/>
              <a:t>“Synod.” Journeying together </a:t>
            </a:r>
            <a:r>
              <a:t>– laity, pastors, the Bishop of Rome – is an </a:t>
            </a:r>
            <a:r>
              <a:rPr b="1"/>
              <a:t>easy concept to put into words, but not so easy to put into practice</a:t>
            </a:r>
            <a:r>
              <a:t>.” (Pope Francis, Address at the Commemoration of the 50</a:t>
            </a:r>
            <a:r>
              <a:rPr baseline="30000"/>
              <a:t>th</a:t>
            </a:r>
            <a:r>
              <a:t> Anniversary of the Institution of the Synod of Bishops)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rPr dirty="0"/>
              <a:t>The Church of God is convoked in Synod. The path entitled “For a </a:t>
            </a:r>
            <a:r>
              <a:rPr dirty="0" err="1"/>
              <a:t>Synodal</a:t>
            </a:r>
            <a:r>
              <a:rPr dirty="0"/>
              <a:t> Church: Communion, Participation, and Mission” will solemnly open on the 9th – 10th of October 2021 in Rome and on the following 17th of October in each particular Church. One fundamental stage will be the celebration of the XVI Ordinary General Assembly of the Synod of Bishops, in October 2023,1 which will be followed by the implementation phase that will again involve the particular Churches (cf. EC, arts. 19-21). </a:t>
            </a:r>
          </a:p>
          <a:p>
            <a:pPr marL="457200" indent="-298450">
              <a:buClr>
                <a:srgbClr val="000000"/>
              </a:buClr>
              <a:buSzPts val="1100"/>
              <a:buFont typeface="Arial"/>
              <a:buChar char="●"/>
              <a:defRPr sz="1100"/>
            </a:pPr>
            <a:r>
              <a:rPr dirty="0"/>
              <a:t>With this convocation, Pope Francis invites the entire Church to reflect on a theme that is decisive for its life and mission: “It is precisely this path of </a:t>
            </a:r>
            <a:r>
              <a:rPr dirty="0" err="1"/>
              <a:t>synodality</a:t>
            </a:r>
            <a:r>
              <a:rPr dirty="0"/>
              <a:t> which God expects of the Church of the third millennium.”2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communion, to achieve participation, to open Herself to mission. Our “journeying together” is, in fact, what most effectively enacts and manifests the nature of the Church as the pilgrim and missionary People of God.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xfrm>
            <a:off x="381000" y="685800"/>
            <a:ext cx="6096000" cy="3429000"/>
          </a:xfrm>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t>The “discussion phase” is known as the “phase of celebration” in French, Italian, Spanish, Polish, and Portuguese and the “execution phase” in German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EPISCOPALIS COMMUNIO, nos. 6-7</a:t>
            </a:r>
          </a:p>
          <a:p>
            <a:pPr marL="457200" indent="-298450">
              <a:buClr>
                <a:srgbClr val="000000"/>
              </a:buClr>
              <a:buSzPts val="1100"/>
              <a:buFont typeface="Arial"/>
              <a:buChar char="●"/>
              <a:defRPr sz="1100"/>
            </a:pPr>
            <a:r>
              <a:t>“6. Similarly, the Synod of Bishops must increasingly become a privileged instrument for </a:t>
            </a:r>
            <a:r>
              <a:rPr i="1"/>
              <a:t>listening</a:t>
            </a:r>
            <a:r>
              <a:t> to the People of God: “For the Synod Fathers we ask the Holy Spirit first of all for the gift of listening: to listen to God, that with him we may hear the cry of the people; to listen to the people until breathing in the desire to which God calls us”.</a:t>
            </a:r>
            <a:r>
              <a:rPr u="sng">
                <a:solidFill>
                  <a:srgbClr val="0000FF"/>
                </a:solidFill>
                <a:uFill>
                  <a:solidFill>
                    <a:srgbClr val="0000FF"/>
                  </a:solidFill>
                </a:uFill>
                <a:hlinkClick r:id="rId3"/>
              </a:rPr>
              <a:t>[23]</a:t>
            </a:r>
          </a:p>
          <a:p>
            <a:pPr marL="457200" indent="-298450">
              <a:buClr>
                <a:srgbClr val="000000"/>
              </a:buClr>
              <a:buSzPts val="1100"/>
              <a:buFont typeface="Arial"/>
              <a:buChar char="●"/>
              <a:defRPr sz="1100"/>
            </a:pPr>
            <a:r>
              <a:t>“Although structurally it is essentially configured as an episcopal body, this does not mean that the Synod exists separately from the rest of the faithful. On the contrary, it is a suitable instrument to give voice to the entire People of God, specifically via the Bishops, established by God as “authentic guardians, interpreters and witnesses of the faith of the whole Church”,</a:t>
            </a:r>
            <a:r>
              <a:rPr u="sng">
                <a:solidFill>
                  <a:srgbClr val="0000FF"/>
                </a:solidFill>
                <a:uFill>
                  <a:solidFill>
                    <a:srgbClr val="0000FF"/>
                  </a:solidFill>
                </a:uFill>
                <a:hlinkClick r:id="rId4"/>
              </a:rPr>
              <a:t>[24]</a:t>
            </a:r>
            <a:r>
              <a:t> demonstrating, from one Assembly to another, that it is an eloquent expression of synodality as a “constitutive element of the Church”.</a:t>
            </a:r>
            <a:r>
              <a:rPr u="sng">
                <a:solidFill>
                  <a:srgbClr val="0000FF"/>
                </a:solidFill>
                <a:uFill>
                  <a:solidFill>
                    <a:srgbClr val="0000FF"/>
                  </a:solidFill>
                </a:uFill>
                <a:hlinkClick r:id="rId5"/>
              </a:rPr>
              <a:t>[25]</a:t>
            </a:r>
          </a:p>
          <a:p>
            <a:pPr marL="457200" indent="-298450">
              <a:buClr>
                <a:srgbClr val="000000"/>
              </a:buClr>
              <a:buSzPts val="1100"/>
              <a:buFont typeface="Arial"/>
              <a:buChar char="●"/>
              <a:defRPr sz="1100"/>
            </a:pPr>
            <a:r>
              <a:t>“Therefore, as </a:t>
            </a:r>
            <a:r>
              <a:rPr u="sng">
                <a:solidFill>
                  <a:srgbClr val="0000FF"/>
                </a:solidFill>
                <a:uFill>
                  <a:solidFill>
                    <a:srgbClr val="0000FF"/>
                  </a:solidFill>
                </a:uFill>
                <a:hlinkClick r:id="rId6"/>
              </a:rPr>
              <a:t>John Paul II</a:t>
            </a:r>
            <a:r>
              <a:t> declared, “Every General Assembly of the Synod of Bishops is a powerful ecclesial experience, even if some of its practical procedures can always be perfected. The Bishops assembled in Synod represent in the first place their own Churches, but they are also attentive to the contributions of the Episcopal Conferences which selected them and whose views about questions under discussion they then communicate. They thus express the recommendation of the entire hierarchical body of the Church and finally, in a certain sense, the whole Christian people, whose pastors they are”.</a:t>
            </a:r>
            <a:r>
              <a:rPr u="sng">
                <a:solidFill>
                  <a:srgbClr val="0000FF"/>
                </a:solidFill>
                <a:uFill>
                  <a:solidFill>
                    <a:srgbClr val="0000FF"/>
                  </a:solidFill>
                </a:uFill>
                <a:hlinkClick r:id="rId7"/>
              </a:rPr>
              <a:t>[26]</a:t>
            </a:r>
          </a:p>
          <a:p>
            <a:pPr marL="457200" indent="-298450">
              <a:buClr>
                <a:srgbClr val="000000"/>
              </a:buClr>
              <a:buSzPts val="1100"/>
              <a:buFont typeface="Arial"/>
              <a:buChar char="●"/>
              <a:defRPr sz="1100"/>
            </a:pPr>
            <a:r>
              <a:t>“7. The history of the Church bears ample witness to the importance of consultation for ascertaining the views of the Bishops and the faithful in matters pertaining to the good of the Church. Hence, even in the preparation of Synodal Assemblies, it is very important that consultation of all the particular Churches be given special attention. In this initial phase, following the indications of the General Secretariat of the Synod, the Bishops submit the questions to be explored in the Synodal Assembly to the priests, deacons and lay faithful of their Churches, both individually and in associations, without overlooking the valuable contribution that consecrated men and women can offer. Above all, the contribution of the local Church’s participatory bodies, especially the Presbyteral Council and the Pastoral Council, can prove fundamental, and from here “a synodal Church can begin to emerge”.</a:t>
            </a:r>
            <a:r>
              <a:rPr u="sng">
                <a:solidFill>
                  <a:srgbClr val="0000FF"/>
                </a:solidFill>
                <a:uFill>
                  <a:solidFill>
                    <a:srgbClr val="0000FF"/>
                  </a:solidFill>
                </a:uFill>
                <a:hlinkClick r:id="rId8"/>
              </a:rPr>
              <a:t>[27]</a:t>
            </a:r>
          </a:p>
          <a:p>
            <a:pPr marL="457200" indent="-298450">
              <a:buClr>
                <a:srgbClr val="000000"/>
              </a:buClr>
              <a:buSzPts val="1100"/>
              <a:buFont typeface="Arial"/>
              <a:buChar char="●"/>
              <a:defRPr sz="1100"/>
            </a:pPr>
            <a:r>
              <a:t>“During every Synodal Assembly, consultation of the faithful must be followed by discernment on the part of the Bishops chosen for the task, united in the search for a consensus that springs not from worldly logic, but from common obedience to the Spirit of Christ. Attentive to the </a:t>
            </a:r>
            <a:r>
              <a:rPr i="1"/>
              <a:t>sensus fidei</a:t>
            </a:r>
            <a:r>
              <a:t> of the People of God – “which they need to distinguish carefully from the changing currents of public opinion”</a:t>
            </a:r>
            <a:r>
              <a:rPr u="sng">
                <a:solidFill>
                  <a:srgbClr val="0000FF"/>
                </a:solidFill>
                <a:uFill>
                  <a:solidFill>
                    <a:srgbClr val="0000FF"/>
                  </a:solidFill>
                </a:uFill>
                <a:hlinkClick r:id="rId9"/>
              </a:rPr>
              <a:t>[28]</a:t>
            </a:r>
            <a:r>
              <a:t> – the members of the Assembly offer their opinion to the Roman Pontiff so that it can help him in his ministry as universal Pastor of the Church. From this perspective, “the fact that the Synod ordinarily has only a consultative role does not diminish its importance. In the Church the purpose of any collegial body, whether consultative or deliberative, is always the search for truth or the good of the Church. When it is therefore a question involving the faith itself, the </a:t>
            </a:r>
            <a:r>
              <a:rPr i="1"/>
              <a:t>consensus ecclesiae</a:t>
            </a:r>
            <a:r>
              <a:t> is not determined by the tallying of votes, but is the outcome of the working of the Spirit, the soul of the one Church of Christ”.</a:t>
            </a:r>
            <a:r>
              <a:rPr u="sng">
                <a:solidFill>
                  <a:srgbClr val="0000FF"/>
                </a:solidFill>
                <a:uFill>
                  <a:solidFill>
                    <a:srgbClr val="0000FF"/>
                  </a:solidFill>
                </a:uFill>
                <a:hlinkClick r:id="rId10"/>
              </a:rPr>
              <a:t>[29]</a:t>
            </a:r>
            <a:r>
              <a:t> Therefore the vote of the Synod Fathers, “if morally unanimous, has a qualitative ecclesial weight which surpasses the merely formal aspect of the consultative vote”.</a:t>
            </a:r>
            <a:r>
              <a:rPr u="sng">
                <a:solidFill>
                  <a:srgbClr val="0000FF"/>
                </a:solidFill>
                <a:uFill>
                  <a:solidFill>
                    <a:srgbClr val="0000FF"/>
                  </a:solidFill>
                </a:uFill>
                <a:hlinkClick r:id="rId11"/>
              </a:rPr>
              <a:t>[30]</a:t>
            </a:r>
          </a:p>
          <a:p>
            <a:pPr marL="457200" indent="-298450">
              <a:buClr>
                <a:srgbClr val="000000"/>
              </a:buClr>
              <a:buSzPts val="1100"/>
              <a:buFont typeface="Arial"/>
              <a:buChar char="●"/>
              <a:defRPr sz="1100"/>
            </a:pPr>
            <a:r>
              <a:t>“Finally, the Synod Assembly itself must be followed by the implementation phase, so as to initiate the reception of the Synod’s conclusions in all the local Churches, once they have been accepted by the Roman Pontiff in the manner he judges most appropriate. Here it must be remembered that “cultures are in fact quite diverse, and every general principle… needs to be inculturated, if it is to be respected and applied”.</a:t>
            </a:r>
            <a:r>
              <a:rPr u="sng">
                <a:solidFill>
                  <a:srgbClr val="0000FF"/>
                </a:solidFill>
                <a:uFill>
                  <a:solidFill>
                    <a:srgbClr val="0000FF"/>
                  </a:solidFill>
                </a:uFill>
                <a:hlinkClick r:id="rId12"/>
              </a:rPr>
              <a:t>[31]</a:t>
            </a:r>
            <a:r>
              <a:t> In this way, it can be seen that the synodal process not only has its point of departure but also its point of arrival in the People of God, upon whom the gifts of grace bestowed by the Holy Spirit through the gathering of Bishops in Assembly must be poured out.”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381000" y="685800"/>
            <a:ext cx="6096000" cy="3429000"/>
          </a:xfrm>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pPr indent="158750">
              <a:defRPr sz="1100"/>
            </a:pPr>
            <a:r>
              <a:t>El texto citado viene de: Papa Francisco, </a:t>
            </a:r>
            <a:r>
              <a:rPr i="1"/>
              <a:t>Discurso al inicio del Sínodo dedicado a los jóvenes </a:t>
            </a:r>
            <a:r>
              <a:t>(3 de octubre de 2018).</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xfrm>
            <a:off x="381000" y="685800"/>
            <a:ext cx="6096000" cy="3429000"/>
          </a:xfrm>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lvl1pPr>
              <a:defRPr sz="1100">
                <a:latin typeface="Avenir"/>
                <a:ea typeface="Avenir"/>
                <a:cs typeface="Avenir"/>
                <a:sym typeface="Avenir Roman"/>
              </a:defRPr>
            </a:lvl1pPr>
          </a:lstStyle>
          <a:p>
            <a:r>
              <a:t>+ Appendices, materials, and tools (biblical, liturgical, methodological, and practical resources, etc.)</a:t>
            </a:r>
            <a:endParaRPr sz="1200" b="1">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xfrm>
            <a:off x="381000" y="685800"/>
            <a:ext cx="6096000" cy="3429000"/>
          </a:xfrm>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t>http://www.vatican.va/content/francesco/en/apost_constitutions/documents/papa-francesco_costituzione-ap_20180915_episcopalis-communio.html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xfrm>
            <a:off x="381000" y="685800"/>
            <a:ext cx="6096000" cy="3429000"/>
          </a:xfrm>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http://www.vatican.va/content/francesco/en/apost_constitutions/documents/papa-francesco_costituzione-ap_20180915_episcopalis-communio.html, </a:t>
            </a:r>
            <a:r>
              <a:rPr b="1"/>
              <a:t>Citing </a:t>
            </a:r>
            <a:r>
              <a:rPr b="1" i="1"/>
              <a:t>Pastores Gregis </a:t>
            </a:r>
            <a:r>
              <a:rPr b="1"/>
              <a:t>58</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s://www.instagram.com/synod.va/"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7.jpeg"/><Relationship Id="rId5" Type="http://schemas.openxmlformats.org/officeDocument/2006/relationships/hyperlink" Target="https://twitter.com/Synod_va" TargetMode="External"/><Relationship Id="rId10" Type="http://schemas.openxmlformats.org/officeDocument/2006/relationships/image" Target="../media/image6.png"/><Relationship Id="rId4" Type="http://schemas.openxmlformats.org/officeDocument/2006/relationships/hyperlink" Target="http://www.synod.va" TargetMode="External"/><Relationship Id="rId9" Type="http://schemas.openxmlformats.org/officeDocument/2006/relationships/hyperlink" Target="https://www.facebook.com/synod.va"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bg>
      <p:bgPr>
        <a:solidFill>
          <a:srgbClr val="E52330"/>
        </a:solidFill>
        <a:effectLst/>
      </p:bgPr>
    </p:bg>
    <p:spTree>
      <p:nvGrpSpPr>
        <p:cNvPr id="1" name=""/>
        <p:cNvGrpSpPr/>
        <p:nvPr/>
      </p:nvGrpSpPr>
      <p:grpSpPr>
        <a:xfrm>
          <a:off x="0" y="0"/>
          <a:ext cx="0" cy="0"/>
          <a:chOff x="0" y="0"/>
          <a:chExt cx="0" cy="0"/>
        </a:xfrm>
      </p:grpSpPr>
      <p:pic>
        <p:nvPicPr>
          <p:cNvPr id="14"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5"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6"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7" name="Google Shape;13;p38"/>
          <p:cNvSpPr/>
          <p:nvPr/>
        </p:nvSpPr>
        <p:spPr>
          <a:xfrm>
            <a:off x="-79326" y="-52901"/>
            <a:ext cx="9308402" cy="5262602"/>
          </a:xfrm>
          <a:prstGeom prst="rect">
            <a:avLst/>
          </a:prstGeom>
          <a:solidFill>
            <a:srgbClr val="FFFFFF"/>
          </a:solidFill>
          <a:ln w="12700">
            <a:miter lim="400000"/>
          </a:ln>
        </p:spPr>
        <p:txBody>
          <a:bodyPr lIns="45719" rIns="45719" anchor="ctr"/>
          <a:lstStyle/>
          <a:p>
            <a:endParaRPr/>
          </a:p>
        </p:txBody>
      </p:sp>
      <p:sp>
        <p:nvSpPr>
          <p:cNvPr id="18" name="Texto do título"/>
          <p:cNvSpPr txBox="1">
            <a:spLocks noGrp="1"/>
          </p:cNvSpPr>
          <p:nvPr>
            <p:ph type="title"/>
          </p:nvPr>
        </p:nvSpPr>
        <p:spPr>
          <a:xfrm>
            <a:off x="404999" y="1790100"/>
            <a:ext cx="8226302" cy="973501"/>
          </a:xfrm>
          <a:prstGeom prst="rect">
            <a:avLst/>
          </a:prstGeom>
        </p:spPr>
        <p:txBody>
          <a:bodyPr/>
          <a:lstStyle>
            <a:lvl1pPr algn="ctr">
              <a:defRPr sz="4400">
                <a:solidFill>
                  <a:schemeClr val="accent1"/>
                </a:solidFill>
              </a:defRPr>
            </a:lvl1pPr>
          </a:lstStyle>
          <a:p>
            <a:r>
              <a:t>Texto do título</a:t>
            </a:r>
          </a:p>
        </p:txBody>
      </p:sp>
      <p:sp>
        <p:nvSpPr>
          <p:cNvPr id="19" name="Nível um…"/>
          <p:cNvSpPr txBox="1">
            <a:spLocks noGrp="1"/>
          </p:cNvSpPr>
          <p:nvPr>
            <p:ph type="body" sz="quarter" idx="1"/>
          </p:nvPr>
        </p:nvSpPr>
        <p:spPr>
          <a:xfrm>
            <a:off x="2237250" y="2855579"/>
            <a:ext cx="4561800" cy="495601"/>
          </a:xfrm>
          <a:prstGeom prst="rect">
            <a:avLst/>
          </a:prstGeom>
        </p:spPr>
        <p:txBody>
          <a:bodyPr/>
          <a:lstStyle>
            <a:lvl1pPr marL="304800" indent="-152400" algn="ctr">
              <a:buClrTx/>
              <a:buSzTx/>
              <a:buFontTx/>
              <a:buNone/>
              <a:defRPr sz="2200">
                <a:solidFill>
                  <a:schemeClr val="accent1"/>
                </a:solidFill>
                <a:latin typeface="Helvetica Neue Light"/>
                <a:ea typeface="Helvetica Neue Light"/>
                <a:cs typeface="Helvetica Neue Light"/>
                <a:sym typeface="Helvetica Neue Light"/>
              </a:defRPr>
            </a:lvl1pPr>
            <a:lvl2pPr marL="304800" indent="304800" algn="ctr">
              <a:buClrTx/>
              <a:buSzTx/>
              <a:buFontTx/>
              <a:buNone/>
              <a:defRPr sz="2200">
                <a:solidFill>
                  <a:schemeClr val="accent1"/>
                </a:solidFill>
                <a:latin typeface="Helvetica Neue Light"/>
                <a:ea typeface="Helvetica Neue Light"/>
                <a:cs typeface="Helvetica Neue Light"/>
                <a:sym typeface="Helvetica Neue Light"/>
              </a:defRPr>
            </a:lvl2pPr>
            <a:lvl3pPr marL="304800" indent="762000" algn="ctr">
              <a:buClrTx/>
              <a:buSzTx/>
              <a:buFontTx/>
              <a:buNone/>
              <a:defRPr sz="2200">
                <a:solidFill>
                  <a:schemeClr val="accent1"/>
                </a:solidFill>
                <a:latin typeface="Helvetica Neue Light"/>
                <a:ea typeface="Helvetica Neue Light"/>
                <a:cs typeface="Helvetica Neue Light"/>
                <a:sym typeface="Helvetica Neue Light"/>
              </a:defRPr>
            </a:lvl3pPr>
            <a:lvl4pPr marL="304800" indent="1219200" algn="ctr">
              <a:buClrTx/>
              <a:buSzTx/>
              <a:buFontTx/>
              <a:buNone/>
              <a:defRPr sz="2200">
                <a:solidFill>
                  <a:schemeClr val="accent1"/>
                </a:solidFill>
                <a:latin typeface="Helvetica Neue Light"/>
                <a:ea typeface="Helvetica Neue Light"/>
                <a:cs typeface="Helvetica Neue Light"/>
                <a:sym typeface="Helvetica Neue Light"/>
              </a:defRPr>
            </a:lvl4pPr>
            <a:lvl5pPr marL="304800" indent="1676400" algn="ctr">
              <a:buClrTx/>
              <a:buSzTx/>
              <a:buFontTx/>
              <a:buNone/>
              <a:defRPr sz="2200">
                <a:solidFill>
                  <a:schemeClr val="accent1"/>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20" name="Número do diapositivo"/>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ONE_COLUMN_TEXT">
    <p:spTree>
      <p:nvGrpSpPr>
        <p:cNvPr id="1" name=""/>
        <p:cNvGrpSpPr/>
        <p:nvPr/>
      </p:nvGrpSpPr>
      <p:grpSpPr>
        <a:xfrm>
          <a:off x="0" y="0"/>
          <a:ext cx="0" cy="0"/>
          <a:chOff x="0" y="0"/>
          <a:chExt cx="0" cy="0"/>
        </a:xfrm>
      </p:grpSpPr>
      <p:pic>
        <p:nvPicPr>
          <p:cNvPr id="138"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39"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40"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41"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142" name="Google Shape;65;p47"/>
          <p:cNvSpPr/>
          <p:nvPr/>
        </p:nvSpPr>
        <p:spPr>
          <a:xfrm>
            <a:off x="60600" y="4209524"/>
            <a:ext cx="1081200" cy="889201"/>
          </a:xfrm>
          <a:prstGeom prst="roundRect">
            <a:avLst>
              <a:gd name="adj" fmla="val 16667"/>
            </a:avLst>
          </a:prstGeom>
          <a:solidFill>
            <a:srgbClr val="FFFFFF"/>
          </a:solidFill>
          <a:ln>
            <a:solidFill>
              <a:srgbClr val="FFFFFF"/>
            </a:solidFill>
          </a:ln>
        </p:spPr>
        <p:txBody>
          <a:bodyPr lIns="45719" rIns="45719" anchor="ctr"/>
          <a:lstStyle/>
          <a:p>
            <a:endParaRPr/>
          </a:p>
        </p:txBody>
      </p:sp>
      <p:sp>
        <p:nvSpPr>
          <p:cNvPr id="143" name="Google Shape;66;p47"/>
          <p:cNvSpPr/>
          <p:nvPr/>
        </p:nvSpPr>
        <p:spPr>
          <a:xfrm>
            <a:off x="4616999" y="-9525"/>
            <a:ext cx="4525502" cy="5143500"/>
          </a:xfrm>
          <a:prstGeom prst="rect">
            <a:avLst/>
          </a:prstGeom>
          <a:solidFill>
            <a:srgbClr val="B7B7B7"/>
          </a:solidFill>
          <a:ln>
            <a:solidFill>
              <a:srgbClr val="B7B7B7"/>
            </a:solidFill>
          </a:ln>
        </p:spPr>
        <p:txBody>
          <a:bodyPr lIns="45719" rIns="45719" anchor="ctr"/>
          <a:lstStyle/>
          <a:p>
            <a:endParaRPr/>
          </a:p>
        </p:txBody>
      </p:sp>
      <p:grpSp>
        <p:nvGrpSpPr>
          <p:cNvPr id="146" name="Google Shape;67;p47"/>
          <p:cNvGrpSpPr/>
          <p:nvPr/>
        </p:nvGrpSpPr>
        <p:grpSpPr>
          <a:xfrm>
            <a:off x="183724" y="192374"/>
            <a:ext cx="4190102" cy="3117901"/>
            <a:chOff x="0" y="0"/>
            <a:chExt cx="4190100" cy="3117899"/>
          </a:xfrm>
        </p:grpSpPr>
        <p:sp>
          <p:nvSpPr>
            <p:cNvPr id="144" name="Retângulo"/>
            <p:cNvSpPr/>
            <p:nvPr/>
          </p:nvSpPr>
          <p:spPr>
            <a:xfrm>
              <a:off x="-1" y="0"/>
              <a:ext cx="4190102" cy="31179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45" name="Put the photo over this grey rectangle.…"/>
            <p:cNvSpPr txBox="1"/>
            <p:nvPr/>
          </p:nvSpPr>
          <p:spPr>
            <a:xfrm>
              <a:off x="4762" y="1291858"/>
              <a:ext cx="4180576"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49" name="Google Shape;68;p47"/>
          <p:cNvGrpSpPr/>
          <p:nvPr/>
        </p:nvGrpSpPr>
        <p:grpSpPr>
          <a:xfrm>
            <a:off x="183750" y="3503250"/>
            <a:ext cx="2035800" cy="1489801"/>
            <a:chOff x="0" y="0"/>
            <a:chExt cx="2035799" cy="1489800"/>
          </a:xfrm>
        </p:grpSpPr>
        <p:sp>
          <p:nvSpPr>
            <p:cNvPr id="147" name="Retângulo"/>
            <p:cNvSpPr/>
            <p:nvPr/>
          </p:nvSpPr>
          <p:spPr>
            <a:xfrm>
              <a:off x="0" y="-1"/>
              <a:ext cx="2035800" cy="1489802"/>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48" name="Put the photo over this grey rectangle.…"/>
            <p:cNvSpPr txBox="1"/>
            <p:nvPr/>
          </p:nvSpPr>
          <p:spPr>
            <a:xfrm>
              <a:off x="4762" y="211108"/>
              <a:ext cx="2026276" cy="1067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52" name="Google Shape;69;p47"/>
          <p:cNvGrpSpPr/>
          <p:nvPr/>
        </p:nvGrpSpPr>
        <p:grpSpPr>
          <a:xfrm>
            <a:off x="2353779" y="3503250"/>
            <a:ext cx="2020201" cy="1489801"/>
            <a:chOff x="0" y="0"/>
            <a:chExt cx="2020199" cy="1489800"/>
          </a:xfrm>
        </p:grpSpPr>
        <p:sp>
          <p:nvSpPr>
            <p:cNvPr id="150" name="Retângulo"/>
            <p:cNvSpPr/>
            <p:nvPr/>
          </p:nvSpPr>
          <p:spPr>
            <a:xfrm>
              <a:off x="0" y="-1"/>
              <a:ext cx="2020200" cy="1489802"/>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51" name="Put the photo over this grey rectangle.…"/>
            <p:cNvSpPr txBox="1"/>
            <p:nvPr/>
          </p:nvSpPr>
          <p:spPr>
            <a:xfrm>
              <a:off x="4762" y="211108"/>
              <a:ext cx="2010676" cy="1067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153" name="Nível um…"/>
          <p:cNvSpPr txBox="1">
            <a:spLocks noGrp="1"/>
          </p:cNvSpPr>
          <p:nvPr>
            <p:ph type="body" sz="quarter" idx="1"/>
          </p:nvPr>
        </p:nvSpPr>
        <p:spPr>
          <a:xfrm>
            <a:off x="4566375" y="1933874"/>
            <a:ext cx="3554101" cy="1376401"/>
          </a:xfrm>
          <a:prstGeom prst="rect">
            <a:avLst/>
          </a:prstGeom>
          <a:solidFill>
            <a:srgbClr val="FFFFFF"/>
          </a:solidFill>
        </p:spPr>
        <p:txBody>
          <a:bodyPr anchor="ctr"/>
          <a:lstStyle/>
          <a:p>
            <a:r>
              <a:t>Nível um</a:t>
            </a:r>
          </a:p>
          <a:p>
            <a:pPr lvl="1"/>
            <a:r>
              <a:t>Nível dois</a:t>
            </a:r>
          </a:p>
          <a:p>
            <a:pPr lvl="2"/>
            <a:r>
              <a:t>Nível três</a:t>
            </a:r>
          </a:p>
          <a:p>
            <a:pPr lvl="3"/>
            <a:r>
              <a:t>Nível quatro</a:t>
            </a:r>
          </a:p>
          <a:p>
            <a:pPr lvl="4"/>
            <a:r>
              <a:t>Nível cinco</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_2">
    <p:spTree>
      <p:nvGrpSpPr>
        <p:cNvPr id="1" name=""/>
        <p:cNvGrpSpPr/>
        <p:nvPr/>
      </p:nvGrpSpPr>
      <p:grpSpPr>
        <a:xfrm>
          <a:off x="0" y="0"/>
          <a:ext cx="0" cy="0"/>
          <a:chOff x="0" y="0"/>
          <a:chExt cx="0" cy="0"/>
        </a:xfrm>
      </p:grpSpPr>
      <p:pic>
        <p:nvPicPr>
          <p:cNvPr id="16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6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62"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163" name="Google Shape;73;p48" descr="Google Shape;73;p48"/>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164" name="Texto do título"/>
          <p:cNvSpPr txBox="1">
            <a:spLocks noGrp="1"/>
          </p:cNvSpPr>
          <p:nvPr>
            <p:ph type="title"/>
          </p:nvPr>
        </p:nvSpPr>
        <p:spPr>
          <a:xfrm>
            <a:off x="668075" y="896725"/>
            <a:ext cx="7774800" cy="637201"/>
          </a:xfrm>
          <a:prstGeom prst="rect">
            <a:avLst/>
          </a:prstGeom>
        </p:spPr>
        <p:txBody>
          <a:bodyPr/>
          <a:lstStyle>
            <a:lvl1pPr>
              <a:defRPr sz="2500"/>
            </a:lvl1pPr>
          </a:lstStyle>
          <a:p>
            <a:r>
              <a:t>Texto do título</a:t>
            </a:r>
          </a:p>
        </p:txBody>
      </p:sp>
      <p:sp>
        <p:nvSpPr>
          <p:cNvPr id="165" name="Nível um…"/>
          <p:cNvSpPr txBox="1">
            <a:spLocks noGrp="1"/>
          </p:cNvSpPr>
          <p:nvPr>
            <p:ph type="body" sz="quarter" idx="1"/>
          </p:nvPr>
        </p:nvSpPr>
        <p:spPr>
          <a:xfrm>
            <a:off x="224774" y="119000"/>
            <a:ext cx="3252601" cy="393601"/>
          </a:xfrm>
          <a:prstGeom prst="rect">
            <a:avLst/>
          </a:prstGeom>
        </p:spPr>
        <p:txBody>
          <a:bodyPr/>
          <a:lstStyle>
            <a:lvl1pPr marL="304800" indent="-152400">
              <a:buClrTx/>
              <a:buSzTx/>
              <a:buFontTx/>
              <a:buNone/>
              <a:defRPr sz="1100">
                <a:solidFill>
                  <a:srgbClr val="666666"/>
                </a:solidFill>
                <a:latin typeface="Helvetica Neue Light"/>
                <a:ea typeface="Helvetica Neue Light"/>
                <a:cs typeface="Helvetica Neue Light"/>
                <a:sym typeface="Helvetica Neue Light"/>
              </a:defRPr>
            </a:lvl1pPr>
            <a:lvl2pPr marL="304800" indent="304800">
              <a:buClrTx/>
              <a:buSzTx/>
              <a:buFontTx/>
              <a:buNone/>
              <a:defRPr sz="1100">
                <a:solidFill>
                  <a:srgbClr val="666666"/>
                </a:solidFill>
                <a:latin typeface="Helvetica Neue Light"/>
                <a:ea typeface="Helvetica Neue Light"/>
                <a:cs typeface="Helvetica Neue Light"/>
                <a:sym typeface="Helvetica Neue Light"/>
              </a:defRPr>
            </a:lvl2pPr>
            <a:lvl3pPr marL="304800" indent="762000">
              <a:buClrTx/>
              <a:buSzTx/>
              <a:buFontTx/>
              <a:buNone/>
              <a:defRPr sz="1100">
                <a:solidFill>
                  <a:srgbClr val="666666"/>
                </a:solidFill>
                <a:latin typeface="Helvetica Neue Light"/>
                <a:ea typeface="Helvetica Neue Light"/>
                <a:cs typeface="Helvetica Neue Light"/>
                <a:sym typeface="Helvetica Neue Light"/>
              </a:defRPr>
            </a:lvl3pPr>
            <a:lvl4pPr marL="304800" indent="1219200">
              <a:buClrTx/>
              <a:buSzTx/>
              <a:buFontTx/>
              <a:buNone/>
              <a:defRPr sz="1100">
                <a:solidFill>
                  <a:srgbClr val="666666"/>
                </a:solidFill>
                <a:latin typeface="Helvetica Neue Light"/>
                <a:ea typeface="Helvetica Neue Light"/>
                <a:cs typeface="Helvetica Neue Light"/>
                <a:sym typeface="Helvetica Neue Light"/>
              </a:defRPr>
            </a:lvl4pPr>
            <a:lvl5pPr marL="304800" indent="1676400">
              <a:buClrTx/>
              <a:buSzTx/>
              <a:buFontTx/>
              <a:buNone/>
              <a:defRPr sz="1100">
                <a:solidFill>
                  <a:srgbClr val="666666"/>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166"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167" name="Google Shape;77;p48"/>
          <p:cNvSpPr txBox="1">
            <a:spLocks noGrp="1"/>
          </p:cNvSpPr>
          <p:nvPr>
            <p:ph type="body" sz="quarter" idx="21"/>
          </p:nvPr>
        </p:nvSpPr>
        <p:spPr>
          <a:xfrm>
            <a:off x="668075" y="1788299"/>
            <a:ext cx="3626400" cy="2130601"/>
          </a:xfrm>
          <a:prstGeom prst="rect">
            <a:avLst/>
          </a:prstGeom>
        </p:spPr>
        <p:txBody>
          <a:bodyPr/>
          <a:lstStyle/>
          <a:p>
            <a:endParaRPr/>
          </a:p>
        </p:txBody>
      </p:sp>
      <p:sp>
        <p:nvSpPr>
          <p:cNvPr id="168" name="Google Shape;78;p48"/>
          <p:cNvSpPr txBox="1">
            <a:spLocks noGrp="1"/>
          </p:cNvSpPr>
          <p:nvPr>
            <p:ph type="body" sz="quarter" idx="22"/>
          </p:nvPr>
        </p:nvSpPr>
        <p:spPr>
          <a:xfrm>
            <a:off x="4849500" y="1788299"/>
            <a:ext cx="3593401" cy="2130601"/>
          </a:xfrm>
          <a:prstGeom prst="rect">
            <a:avLst/>
          </a:prstGeom>
        </p:spPr>
        <p:txBody>
          <a:bodyPr/>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USTOM_1">
    <p:spTree>
      <p:nvGrpSpPr>
        <p:cNvPr id="1" name=""/>
        <p:cNvGrpSpPr/>
        <p:nvPr/>
      </p:nvGrpSpPr>
      <p:grpSpPr>
        <a:xfrm>
          <a:off x="0" y="0"/>
          <a:ext cx="0" cy="0"/>
          <a:chOff x="0" y="0"/>
          <a:chExt cx="0" cy="0"/>
        </a:xfrm>
      </p:grpSpPr>
      <p:pic>
        <p:nvPicPr>
          <p:cNvPr id="175"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76"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77"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78" name="Google Shape;80;p49"/>
          <p:cNvSpPr/>
          <p:nvPr/>
        </p:nvSpPr>
        <p:spPr>
          <a:xfrm>
            <a:off x="10124" y="4070250"/>
            <a:ext cx="1093502" cy="1073400"/>
          </a:xfrm>
          <a:prstGeom prst="rect">
            <a:avLst/>
          </a:prstGeom>
          <a:solidFill>
            <a:srgbClr val="FFFFFF"/>
          </a:solidFill>
          <a:ln>
            <a:solidFill>
              <a:srgbClr val="FFFFFF"/>
            </a:solidFill>
          </a:ln>
        </p:spPr>
        <p:txBody>
          <a:bodyPr lIns="45719" rIns="45719" anchor="ctr"/>
          <a:lstStyle/>
          <a:p>
            <a:endParaRPr/>
          </a:p>
        </p:txBody>
      </p:sp>
      <p:grpSp>
        <p:nvGrpSpPr>
          <p:cNvPr id="181" name="Google Shape;82;p49"/>
          <p:cNvGrpSpPr/>
          <p:nvPr/>
        </p:nvGrpSpPr>
        <p:grpSpPr>
          <a:xfrm>
            <a:off x="197325" y="3543808"/>
            <a:ext cx="2007600" cy="1446601"/>
            <a:chOff x="0" y="0"/>
            <a:chExt cx="2007599" cy="1446599"/>
          </a:xfrm>
        </p:grpSpPr>
        <p:sp>
          <p:nvSpPr>
            <p:cNvPr id="179" name="Retângulo"/>
            <p:cNvSpPr/>
            <p:nvPr/>
          </p:nvSpPr>
          <p:spPr>
            <a:xfrm>
              <a:off x="0" y="0"/>
              <a:ext cx="2007600" cy="14466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0" name="Put the photo over this grey rectangle.…"/>
            <p:cNvSpPr txBox="1"/>
            <p:nvPr/>
          </p:nvSpPr>
          <p:spPr>
            <a:xfrm>
              <a:off x="4762" y="189508"/>
              <a:ext cx="1998076" cy="1067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84" name="Google Shape;83;p49"/>
          <p:cNvGrpSpPr/>
          <p:nvPr/>
        </p:nvGrpSpPr>
        <p:grpSpPr>
          <a:xfrm>
            <a:off x="2402173" y="3543748"/>
            <a:ext cx="2007601" cy="1446601"/>
            <a:chOff x="0" y="0"/>
            <a:chExt cx="2007599" cy="1446599"/>
          </a:xfrm>
        </p:grpSpPr>
        <p:sp>
          <p:nvSpPr>
            <p:cNvPr id="182" name="Retângulo"/>
            <p:cNvSpPr/>
            <p:nvPr/>
          </p:nvSpPr>
          <p:spPr>
            <a:xfrm>
              <a:off x="0" y="0"/>
              <a:ext cx="2007600" cy="14466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3" name="Put the photo over this grey rectangle.…"/>
            <p:cNvSpPr txBox="1"/>
            <p:nvPr/>
          </p:nvSpPr>
          <p:spPr>
            <a:xfrm>
              <a:off x="4762" y="189508"/>
              <a:ext cx="1998076" cy="1067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87" name="Google Shape;84;p49"/>
          <p:cNvGrpSpPr/>
          <p:nvPr/>
        </p:nvGrpSpPr>
        <p:grpSpPr>
          <a:xfrm>
            <a:off x="4657499" y="2656700"/>
            <a:ext cx="4497901" cy="2486701"/>
            <a:chOff x="0" y="0"/>
            <a:chExt cx="4497900" cy="2486699"/>
          </a:xfrm>
        </p:grpSpPr>
        <p:sp>
          <p:nvSpPr>
            <p:cNvPr id="185" name="Retângulo"/>
            <p:cNvSpPr/>
            <p:nvPr/>
          </p:nvSpPr>
          <p:spPr>
            <a:xfrm>
              <a:off x="-1" y="0"/>
              <a:ext cx="4497902" cy="24867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6" name="Put the photo over this grey rectangle.…"/>
            <p:cNvSpPr txBox="1"/>
            <p:nvPr/>
          </p:nvSpPr>
          <p:spPr>
            <a:xfrm>
              <a:off x="4762" y="976258"/>
              <a:ext cx="4488376"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90" name="Google Shape;85;p49"/>
          <p:cNvGrpSpPr/>
          <p:nvPr/>
        </p:nvGrpSpPr>
        <p:grpSpPr>
          <a:xfrm>
            <a:off x="4659252" y="25"/>
            <a:ext cx="4497901" cy="2486700"/>
            <a:chOff x="0" y="0"/>
            <a:chExt cx="4497900" cy="2486699"/>
          </a:xfrm>
        </p:grpSpPr>
        <p:sp>
          <p:nvSpPr>
            <p:cNvPr id="188" name="Retângulo"/>
            <p:cNvSpPr/>
            <p:nvPr/>
          </p:nvSpPr>
          <p:spPr>
            <a:xfrm>
              <a:off x="-1" y="0"/>
              <a:ext cx="4497902" cy="24867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9" name="Put the photo over this grey rectangle.…"/>
            <p:cNvSpPr txBox="1"/>
            <p:nvPr/>
          </p:nvSpPr>
          <p:spPr>
            <a:xfrm>
              <a:off x="4762" y="976258"/>
              <a:ext cx="4488376"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191" name="Nível um…"/>
          <p:cNvSpPr txBox="1">
            <a:spLocks noGrp="1"/>
          </p:cNvSpPr>
          <p:nvPr>
            <p:ph type="body" sz="half" idx="1"/>
          </p:nvPr>
        </p:nvSpPr>
        <p:spPr>
          <a:xfrm>
            <a:off x="197400" y="619125"/>
            <a:ext cx="4194301" cy="2651101"/>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192"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ECTION_TITLE_AND_DESCRIPTION">
    <p:spTree>
      <p:nvGrpSpPr>
        <p:cNvPr id="1" name=""/>
        <p:cNvGrpSpPr/>
        <p:nvPr/>
      </p:nvGrpSpPr>
      <p:grpSpPr>
        <a:xfrm>
          <a:off x="0" y="0"/>
          <a:ext cx="0" cy="0"/>
          <a:chOff x="0" y="0"/>
          <a:chExt cx="0" cy="0"/>
        </a:xfrm>
      </p:grpSpPr>
      <p:pic>
        <p:nvPicPr>
          <p:cNvPr id="199"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00"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01"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02" name="Google Shape;89;p50"/>
          <p:cNvSpPr/>
          <p:nvPr/>
        </p:nvSpPr>
        <p:spPr>
          <a:xfrm>
            <a:off x="4572000" y="-125"/>
            <a:ext cx="4572000" cy="5143501"/>
          </a:xfrm>
          <a:prstGeom prst="rect">
            <a:avLst/>
          </a:prstGeom>
          <a:solidFill>
            <a:srgbClr val="EEEEEE"/>
          </a:solidFill>
          <a:ln w="12700">
            <a:miter lim="400000"/>
          </a:ln>
        </p:spPr>
        <p:txBody>
          <a:bodyPr lIns="45719" rIns="45719" anchor="ctr"/>
          <a:lstStyle/>
          <a:p>
            <a:endParaRPr/>
          </a:p>
        </p:txBody>
      </p:sp>
      <p:sp>
        <p:nvSpPr>
          <p:cNvPr id="203" name="Texto do título"/>
          <p:cNvSpPr txBox="1">
            <a:spLocks noGrp="1"/>
          </p:cNvSpPr>
          <p:nvPr>
            <p:ph type="title"/>
          </p:nvPr>
        </p:nvSpPr>
        <p:spPr>
          <a:xfrm>
            <a:off x="265500" y="1233175"/>
            <a:ext cx="4045200" cy="1482301"/>
          </a:xfrm>
          <a:prstGeom prst="rect">
            <a:avLst/>
          </a:prstGeom>
        </p:spPr>
        <p:txBody>
          <a:bodyPr anchor="b"/>
          <a:lstStyle>
            <a:lvl1pPr algn="ctr">
              <a:defRPr sz="4300"/>
            </a:lvl1pPr>
          </a:lstStyle>
          <a:p>
            <a:r>
              <a:t>Texto do título</a:t>
            </a:r>
          </a:p>
        </p:txBody>
      </p:sp>
      <p:sp>
        <p:nvSpPr>
          <p:cNvPr id="204" name="Nível um…"/>
          <p:cNvSpPr txBox="1">
            <a:spLocks noGrp="1"/>
          </p:cNvSpPr>
          <p:nvPr>
            <p:ph type="body" sz="quarter" idx="1"/>
          </p:nvPr>
        </p:nvSpPr>
        <p:spPr>
          <a:xfrm>
            <a:off x="265500" y="2803075"/>
            <a:ext cx="4045200" cy="1235101"/>
          </a:xfrm>
          <a:prstGeom prst="rect">
            <a:avLst/>
          </a:prstGeom>
        </p:spPr>
        <p:txBody>
          <a:bodyPr/>
          <a:lstStyle>
            <a:lvl1pPr marL="304800" indent="-152400" algn="ctr">
              <a:lnSpc>
                <a:spcPct val="100000"/>
              </a:lnSpc>
              <a:buClrTx/>
              <a:buSzTx/>
              <a:buFontTx/>
              <a:buNone/>
              <a:defRPr sz="2100"/>
            </a:lvl1pPr>
            <a:lvl2pPr marL="304800" indent="304800" algn="ctr">
              <a:lnSpc>
                <a:spcPct val="100000"/>
              </a:lnSpc>
              <a:buClrTx/>
              <a:buSzTx/>
              <a:buFontTx/>
              <a:buNone/>
              <a:defRPr sz="2100"/>
            </a:lvl2pPr>
            <a:lvl3pPr marL="304800" indent="762000" algn="ctr">
              <a:lnSpc>
                <a:spcPct val="100000"/>
              </a:lnSpc>
              <a:buClrTx/>
              <a:buSzTx/>
              <a:buFontTx/>
              <a:buNone/>
              <a:defRPr sz="2100"/>
            </a:lvl3pPr>
            <a:lvl4pPr marL="304800" indent="1219200" algn="ctr">
              <a:lnSpc>
                <a:spcPct val="100000"/>
              </a:lnSpc>
              <a:buClrTx/>
              <a:buSzTx/>
              <a:buFontTx/>
              <a:buNone/>
              <a:defRPr sz="2100"/>
            </a:lvl4pPr>
            <a:lvl5pPr marL="304800" indent="1676400" algn="ctr">
              <a:lnSpc>
                <a:spcPct val="100000"/>
              </a:lnSpc>
              <a:buClrTx/>
              <a:buSzTx/>
              <a:buFontTx/>
              <a:buNone/>
              <a:defRPr sz="2100"/>
            </a:lvl5pPr>
          </a:lstStyle>
          <a:p>
            <a:r>
              <a:t>Nível um</a:t>
            </a:r>
          </a:p>
          <a:p>
            <a:pPr lvl="1"/>
            <a:r>
              <a:t>Nível dois</a:t>
            </a:r>
          </a:p>
          <a:p>
            <a:pPr lvl="2"/>
            <a:r>
              <a:t>Nível três</a:t>
            </a:r>
          </a:p>
          <a:p>
            <a:pPr lvl="3"/>
            <a:r>
              <a:t>Nível quatro</a:t>
            </a:r>
          </a:p>
          <a:p>
            <a:pPr lvl="4"/>
            <a:r>
              <a:t>Nível cinco</a:t>
            </a:r>
          </a:p>
        </p:txBody>
      </p:sp>
      <p:sp>
        <p:nvSpPr>
          <p:cNvPr id="205" name="Google Shape;92;p50"/>
          <p:cNvSpPr txBox="1">
            <a:spLocks noGrp="1"/>
          </p:cNvSpPr>
          <p:nvPr>
            <p:ph type="body" sz="quarter" idx="21"/>
          </p:nvPr>
        </p:nvSpPr>
        <p:spPr>
          <a:xfrm>
            <a:off x="4899824" y="1375124"/>
            <a:ext cx="3532801" cy="2115601"/>
          </a:xfrm>
          <a:prstGeom prst="rect">
            <a:avLst/>
          </a:prstGeom>
        </p:spPr>
        <p:txBody>
          <a:bodyPr/>
          <a:lstStyle/>
          <a:p>
            <a:endParaRPr/>
          </a:p>
        </p:txBody>
      </p:sp>
      <p:sp>
        <p:nvSpPr>
          <p:cNvPr id="206"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_1_2">
    <p:spTree>
      <p:nvGrpSpPr>
        <p:cNvPr id="1" name=""/>
        <p:cNvGrpSpPr/>
        <p:nvPr/>
      </p:nvGrpSpPr>
      <p:grpSpPr>
        <a:xfrm>
          <a:off x="0" y="0"/>
          <a:ext cx="0" cy="0"/>
          <a:chOff x="0" y="0"/>
          <a:chExt cx="0" cy="0"/>
        </a:xfrm>
      </p:grpSpPr>
      <p:pic>
        <p:nvPicPr>
          <p:cNvPr id="213"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14"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15"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16"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217" name="Google Shape;96;p51"/>
          <p:cNvSpPr txBox="1"/>
          <p:nvPr/>
        </p:nvSpPr>
        <p:spPr>
          <a:xfrm>
            <a:off x="2290800" y="1218399"/>
            <a:ext cx="1812001" cy="604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2800" b="1">
                <a:latin typeface="Helvetica Neue"/>
                <a:ea typeface="Helvetica Neue"/>
                <a:cs typeface="Helvetica Neue"/>
                <a:sym typeface="Helvetica Neue"/>
              </a:defRPr>
            </a:lvl1pPr>
          </a:lstStyle>
          <a:p>
            <a:r>
              <a:t>Contact</a:t>
            </a:r>
          </a:p>
        </p:txBody>
      </p:sp>
      <p:sp>
        <p:nvSpPr>
          <p:cNvPr id="218" name="Google Shape;97;p51"/>
          <p:cNvSpPr txBox="1"/>
          <p:nvPr/>
        </p:nvSpPr>
        <p:spPr>
          <a:xfrm>
            <a:off x="2290800" y="1928049"/>
            <a:ext cx="4136100" cy="1608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115000"/>
              </a:lnSpc>
              <a:defRPr sz="1300" b="1">
                <a:solidFill>
                  <a:srgbClr val="151B26"/>
                </a:solidFill>
                <a:latin typeface="Helvetica Neue"/>
                <a:ea typeface="Helvetica Neue"/>
                <a:cs typeface="Helvetica Neue"/>
                <a:sym typeface="Helvetica Neue"/>
              </a:defRPr>
            </a:pPr>
            <a:r>
              <a:t>General Secretariat for Synod of Bishops</a:t>
            </a:r>
            <a:endParaRPr sz="1500"/>
          </a:p>
          <a:p>
            <a:pPr>
              <a:lnSpc>
                <a:spcPct val="115000"/>
              </a:lnSpc>
              <a:defRPr sz="1200">
                <a:solidFill>
                  <a:srgbClr val="151B26"/>
                </a:solidFill>
                <a:latin typeface="Helvetica Neue"/>
                <a:ea typeface="Helvetica Neue"/>
                <a:cs typeface="Helvetica Neue"/>
                <a:sym typeface="Helvetica Neue"/>
              </a:defRPr>
            </a:pPr>
            <a:endParaRPr sz="1500"/>
          </a:p>
          <a:p>
            <a:pPr>
              <a:lnSpc>
                <a:spcPct val="115000"/>
              </a:lnSpc>
              <a:defRPr sz="1200">
                <a:solidFill>
                  <a:srgbClr val="151B26"/>
                </a:solidFill>
                <a:latin typeface="Helvetica Neue"/>
                <a:ea typeface="Helvetica Neue"/>
                <a:cs typeface="Helvetica Neue"/>
                <a:sym typeface="Helvetica Neue"/>
              </a:defRPr>
            </a:pPr>
            <a:r>
              <a:t>Via della Conciliazione 34 - 00120 Città del Vaticano</a:t>
            </a:r>
          </a:p>
          <a:p>
            <a:pPr>
              <a:lnSpc>
                <a:spcPct val="115000"/>
              </a:lnSpc>
              <a:defRPr sz="1200">
                <a:solidFill>
                  <a:srgbClr val="151B26"/>
                </a:solidFill>
                <a:latin typeface="Helvetica Neue"/>
                <a:ea typeface="Helvetica Neue"/>
                <a:cs typeface="Helvetica Neue"/>
                <a:sym typeface="Helvetica Neue"/>
              </a:defRPr>
            </a:pPr>
            <a:endParaRPr/>
          </a:p>
          <a:p>
            <a:pPr>
              <a:lnSpc>
                <a:spcPct val="115000"/>
              </a:lnSpc>
              <a:defRPr sz="1200">
                <a:latin typeface="Helvetica Neue"/>
                <a:ea typeface="Helvetica Neue"/>
                <a:cs typeface="Helvetica Neue"/>
                <a:sym typeface="Helvetica Neue"/>
              </a:defRPr>
            </a:pPr>
            <a:r>
              <a:t>Phone: </a:t>
            </a:r>
            <a:r>
              <a:rPr>
                <a:solidFill>
                  <a:srgbClr val="151B26"/>
                </a:solidFill>
              </a:rPr>
              <a:t>(+39) 06 698 84821 / 84324</a:t>
            </a:r>
          </a:p>
          <a:p>
            <a:pPr>
              <a:lnSpc>
                <a:spcPct val="115000"/>
              </a:lnSpc>
              <a:defRPr sz="1200">
                <a:latin typeface="Helvetica Neue"/>
                <a:ea typeface="Helvetica Neue"/>
                <a:cs typeface="Helvetica Neue"/>
                <a:sym typeface="Helvetica Neue"/>
              </a:defRPr>
            </a:pPr>
            <a:r>
              <a:t>synodus@synod.va </a:t>
            </a:r>
          </a:p>
          <a:p>
            <a:pPr>
              <a:lnSpc>
                <a:spcPct val="115000"/>
              </a:lnSpc>
              <a:defRPr sz="1200" u="sng">
                <a:solidFill>
                  <a:srgbClr val="0000FF"/>
                </a:solidFill>
                <a:latin typeface="Helvetica Neue"/>
                <a:ea typeface="Helvetica Neue"/>
                <a:cs typeface="Helvetica Neue"/>
                <a:sym typeface="Helvetica Neue"/>
              </a:defRPr>
            </a:pPr>
            <a:r>
              <a:rPr>
                <a:uFill>
                  <a:solidFill>
                    <a:srgbClr val="0000FF"/>
                  </a:solidFill>
                </a:uFill>
                <a:hlinkClick r:id="rId4"/>
              </a:rPr>
              <a:t>www.synod.va</a:t>
            </a:r>
          </a:p>
        </p:txBody>
      </p:sp>
      <p:pic>
        <p:nvPicPr>
          <p:cNvPr id="219" name="Google Shape;98;p51" descr="Google Shape;98;p51">
            <a:hlinkClick r:id="rId5"/>
          </p:cNvPr>
          <p:cNvPicPr>
            <a:picLocks noChangeAspect="1"/>
          </p:cNvPicPr>
          <p:nvPr/>
        </p:nvPicPr>
        <p:blipFill>
          <a:blip r:embed="rId6"/>
          <a:stretch>
            <a:fillRect/>
          </a:stretch>
        </p:blipFill>
        <p:spPr>
          <a:xfrm>
            <a:off x="2854075" y="3799725"/>
            <a:ext cx="330398" cy="330401"/>
          </a:xfrm>
          <a:prstGeom prst="rect">
            <a:avLst/>
          </a:prstGeom>
          <a:ln w="12700">
            <a:miter lim="400000"/>
          </a:ln>
        </p:spPr>
      </p:pic>
      <p:pic>
        <p:nvPicPr>
          <p:cNvPr id="220" name="Google Shape;99;p51" descr="Google Shape;99;p51">
            <a:hlinkClick r:id="rId7"/>
          </p:cNvPr>
          <p:cNvPicPr>
            <a:picLocks noChangeAspect="1"/>
          </p:cNvPicPr>
          <p:nvPr/>
        </p:nvPicPr>
        <p:blipFill>
          <a:blip r:embed="rId8"/>
          <a:stretch>
            <a:fillRect/>
          </a:stretch>
        </p:blipFill>
        <p:spPr>
          <a:xfrm>
            <a:off x="3348849" y="3822605"/>
            <a:ext cx="284640" cy="284642"/>
          </a:xfrm>
          <a:prstGeom prst="rect">
            <a:avLst/>
          </a:prstGeom>
          <a:ln w="12700">
            <a:miter lim="400000"/>
          </a:ln>
        </p:spPr>
      </p:pic>
      <p:sp>
        <p:nvSpPr>
          <p:cNvPr id="221" name="Google Shape;100;p51"/>
          <p:cNvSpPr/>
          <p:nvPr/>
        </p:nvSpPr>
        <p:spPr>
          <a:xfrm>
            <a:off x="2405075" y="1785950"/>
            <a:ext cx="3334801" cy="1"/>
          </a:xfrm>
          <a:prstGeom prst="line">
            <a:avLst/>
          </a:prstGeom>
          <a:ln w="19050">
            <a:solidFill>
              <a:srgbClr val="DEAB6F"/>
            </a:solidFill>
          </a:ln>
        </p:spPr>
        <p:txBody>
          <a:bodyPr lIns="45719" rIns="45719"/>
          <a:lstStyle/>
          <a:p>
            <a:endParaRPr/>
          </a:p>
        </p:txBody>
      </p:sp>
      <p:pic>
        <p:nvPicPr>
          <p:cNvPr id="222" name="Google Shape;101;p51" descr="Google Shape;101;p51">
            <a:hlinkClick r:id="rId9"/>
          </p:cNvPr>
          <p:cNvPicPr>
            <a:picLocks noChangeAspect="1"/>
          </p:cNvPicPr>
          <p:nvPr/>
        </p:nvPicPr>
        <p:blipFill>
          <a:blip r:embed="rId10"/>
          <a:srcRect l="2417" r="2416"/>
          <a:stretch>
            <a:fillRect/>
          </a:stretch>
        </p:blipFill>
        <p:spPr>
          <a:xfrm>
            <a:off x="2405075" y="3822613"/>
            <a:ext cx="284626" cy="284626"/>
          </a:xfrm>
          <a:prstGeom prst="rect">
            <a:avLst/>
          </a:prstGeom>
          <a:ln w="12700">
            <a:miter lim="400000"/>
          </a:ln>
        </p:spPr>
      </p:pic>
      <p:pic>
        <p:nvPicPr>
          <p:cNvPr id="223" name="Google Shape;102;p51" descr="Google Shape;102;p51">
            <a:hlinkClick r:id="rId7"/>
          </p:cNvPr>
          <p:cNvPicPr>
            <a:picLocks noChangeAspect="1"/>
          </p:cNvPicPr>
          <p:nvPr/>
        </p:nvPicPr>
        <p:blipFill>
          <a:blip r:embed="rId11"/>
          <a:srcRect t="2325" b="2326"/>
          <a:stretch>
            <a:fillRect/>
          </a:stretch>
        </p:blipFill>
        <p:spPr>
          <a:xfrm>
            <a:off x="3797849" y="3822605"/>
            <a:ext cx="284639" cy="284642"/>
          </a:xfrm>
          <a:prstGeom prst="rect">
            <a:avLst/>
          </a:prstGeom>
          <a:ln w="12700">
            <a:miter lim="400000"/>
          </a:ln>
        </p:spPr>
      </p:pic>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_1_1">
    <p:spTree>
      <p:nvGrpSpPr>
        <p:cNvPr id="1" name=""/>
        <p:cNvGrpSpPr/>
        <p:nvPr/>
      </p:nvGrpSpPr>
      <p:grpSpPr>
        <a:xfrm>
          <a:off x="0" y="0"/>
          <a:ext cx="0" cy="0"/>
          <a:chOff x="0" y="0"/>
          <a:chExt cx="0" cy="0"/>
        </a:xfrm>
      </p:grpSpPr>
      <p:pic>
        <p:nvPicPr>
          <p:cNvPr id="23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3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32"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33" name="Google Shape;104;p52"/>
          <p:cNvSpPr/>
          <p:nvPr/>
        </p:nvSpPr>
        <p:spPr>
          <a:xfrm>
            <a:off x="-79326" y="-52901"/>
            <a:ext cx="9308402" cy="5262602"/>
          </a:xfrm>
          <a:prstGeom prst="rect">
            <a:avLst/>
          </a:prstGeom>
          <a:solidFill>
            <a:srgbClr val="FFFFFF"/>
          </a:solidFill>
          <a:ln w="12700">
            <a:miter lim="400000"/>
          </a:ln>
        </p:spPr>
        <p:txBody>
          <a:bodyPr lIns="45719" rIns="45719" anchor="ctr"/>
          <a:lstStyle/>
          <a:p>
            <a:pPr>
              <a:defRPr sz="4900">
                <a:solidFill>
                  <a:schemeClr val="accent3"/>
                </a:solidFill>
                <a:latin typeface="Helvetica Neue"/>
                <a:ea typeface="Helvetica Neue"/>
                <a:cs typeface="Helvetica Neue"/>
                <a:sym typeface="Helvetica Neue"/>
              </a:defRPr>
            </a:pPr>
            <a:endParaRPr/>
          </a:p>
        </p:txBody>
      </p:sp>
      <p:sp>
        <p:nvSpPr>
          <p:cNvPr id="234" name="Texto do título"/>
          <p:cNvSpPr txBox="1">
            <a:spLocks noGrp="1"/>
          </p:cNvSpPr>
          <p:nvPr>
            <p:ph type="title"/>
          </p:nvPr>
        </p:nvSpPr>
        <p:spPr>
          <a:xfrm>
            <a:off x="323999" y="2151600"/>
            <a:ext cx="8454302" cy="840301"/>
          </a:xfrm>
          <a:prstGeom prst="rect">
            <a:avLst/>
          </a:prstGeom>
        </p:spPr>
        <p:txBody>
          <a:bodyPr anchor="b"/>
          <a:lstStyle>
            <a:lvl1pPr algn="ctr">
              <a:defRPr sz="4900" b="0">
                <a:solidFill>
                  <a:schemeClr val="accent1"/>
                </a:solidFill>
              </a:defRPr>
            </a:lvl1pPr>
          </a:lstStyle>
          <a:p>
            <a:r>
              <a:t>Texto do título</a:t>
            </a:r>
          </a:p>
        </p:txBody>
      </p:sp>
      <p:sp>
        <p:nvSpPr>
          <p:cNvPr id="235" name="Número do diapositivo"/>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pic>
        <p:nvPicPr>
          <p:cNvPr id="242"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43"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44"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45" name="Texto do título"/>
          <p:cNvSpPr txBox="1">
            <a:spLocks noGrp="1"/>
          </p:cNvSpPr>
          <p:nvPr>
            <p:ph type="title"/>
          </p:nvPr>
        </p:nvSpPr>
        <p:spPr>
          <a:xfrm>
            <a:off x="852824" y="896725"/>
            <a:ext cx="7255801" cy="637201"/>
          </a:xfrm>
          <a:prstGeom prst="rect">
            <a:avLst/>
          </a:prstGeom>
        </p:spPr>
        <p:txBody>
          <a:bodyPr/>
          <a:lstStyle>
            <a:lvl1pPr>
              <a:defRPr sz="2500"/>
            </a:lvl1pPr>
          </a:lstStyle>
          <a:p>
            <a:r>
              <a:t>Texto do título</a:t>
            </a:r>
          </a:p>
        </p:txBody>
      </p:sp>
      <p:sp>
        <p:nvSpPr>
          <p:cNvPr id="246" name="Nível um…"/>
          <p:cNvSpPr txBox="1">
            <a:spLocks noGrp="1"/>
          </p:cNvSpPr>
          <p:nvPr>
            <p:ph type="body" sz="quarter" idx="1"/>
          </p:nvPr>
        </p:nvSpPr>
        <p:spPr>
          <a:xfrm>
            <a:off x="852824" y="1589673"/>
            <a:ext cx="3411601" cy="2210700"/>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247"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248" name="Google Shape;111;p53"/>
          <p:cNvSpPr txBox="1">
            <a:spLocks noGrp="1"/>
          </p:cNvSpPr>
          <p:nvPr>
            <p:ph type="body" sz="quarter" idx="21"/>
          </p:nvPr>
        </p:nvSpPr>
        <p:spPr>
          <a:xfrm>
            <a:off x="4697050" y="1589674"/>
            <a:ext cx="3411601" cy="2210701"/>
          </a:xfrm>
          <a:prstGeom prst="rect">
            <a:avLst/>
          </a:prstGeom>
        </p:spPr>
        <p:txBody>
          <a:bodyPr/>
          <a:lstStyle/>
          <a:p>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_1">
    <p:spTree>
      <p:nvGrpSpPr>
        <p:cNvPr id="1" name=""/>
        <p:cNvGrpSpPr/>
        <p:nvPr/>
      </p:nvGrpSpPr>
      <p:grpSpPr>
        <a:xfrm>
          <a:off x="0" y="0"/>
          <a:ext cx="0" cy="0"/>
          <a:chOff x="0" y="0"/>
          <a:chExt cx="0" cy="0"/>
        </a:xfrm>
      </p:grpSpPr>
      <p:pic>
        <p:nvPicPr>
          <p:cNvPr id="255"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56"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57"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258" name="Google Shape;113;p54" descr="Google Shape;113;p54"/>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259" name="Número do diapositivo"/>
          <p:cNvSpPr txBox="1">
            <a:spLocks noGrp="1"/>
          </p:cNvSpPr>
          <p:nvPr>
            <p:ph type="sldNum" sz="quarter" idx="2"/>
          </p:nvPr>
        </p:nvSpPr>
        <p:spPr>
          <a:xfrm>
            <a:off x="8798746" y="4287711"/>
            <a:ext cx="280286" cy="269617"/>
          </a:xfrm>
          <a:prstGeom prst="rect">
            <a:avLst/>
          </a:prstGeom>
        </p:spPr>
        <p:txBody>
          <a:bodyPr anchor="t"/>
          <a:lstStyle>
            <a:lvl1pPr>
              <a:defRPr>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pic>
        <p:nvPicPr>
          <p:cNvPr id="27"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8"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9"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grpSp>
        <p:nvGrpSpPr>
          <p:cNvPr id="32" name="Google Shape;18;p39"/>
          <p:cNvGrpSpPr/>
          <p:nvPr/>
        </p:nvGrpSpPr>
        <p:grpSpPr>
          <a:xfrm>
            <a:off x="0" y="-50"/>
            <a:ext cx="4575000" cy="5143501"/>
            <a:chOff x="0" y="-24"/>
            <a:chExt cx="4574999" cy="5143500"/>
          </a:xfrm>
        </p:grpSpPr>
        <p:sp>
          <p:nvSpPr>
            <p:cNvPr id="30" name="Retângulo"/>
            <p:cNvSpPr/>
            <p:nvPr/>
          </p:nvSpPr>
          <p:spPr>
            <a:xfrm>
              <a:off x="0" y="-25"/>
              <a:ext cx="4575000" cy="5143501"/>
            </a:xfrm>
            <a:prstGeom prst="rect">
              <a:avLst/>
            </a:prstGeom>
            <a:solidFill>
              <a:srgbClr val="B7B7B7"/>
            </a:solidFill>
            <a:ln w="12700" cap="flat">
              <a:noFill/>
              <a:miter lim="400000"/>
            </a:ln>
            <a:effectLst/>
          </p:spPr>
          <p:txBody>
            <a:bodyPr wrap="square" lIns="45719" tIns="45719" rIns="45719" bIns="45719" numCol="1" anchor="ctr">
              <a:noAutofit/>
            </a:bodyPr>
            <a:lstStyle/>
            <a:p>
              <a:pPr algn="ctr">
                <a:defRPr sz="1000">
                  <a:latin typeface="Helvetica Neue"/>
                  <a:ea typeface="Helvetica Neue"/>
                  <a:cs typeface="Helvetica Neue"/>
                  <a:sym typeface="Helvetica Neue"/>
                </a:defRPr>
              </a:pPr>
              <a:endParaRPr/>
            </a:p>
          </p:txBody>
        </p:sp>
        <p:sp>
          <p:nvSpPr>
            <p:cNvPr id="31" name="Put the photo over this grey rectangle.…"/>
            <p:cNvSpPr txBox="1"/>
            <p:nvPr/>
          </p:nvSpPr>
          <p:spPr>
            <a:xfrm>
              <a:off x="0" y="2304633"/>
              <a:ext cx="4575000"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33" name="Nível um…"/>
          <p:cNvSpPr txBox="1">
            <a:spLocks noGrp="1"/>
          </p:cNvSpPr>
          <p:nvPr>
            <p:ph type="body" sz="quarter" idx="1"/>
          </p:nvPr>
        </p:nvSpPr>
        <p:spPr>
          <a:xfrm>
            <a:off x="4879049" y="1586674"/>
            <a:ext cx="2816401" cy="1824602"/>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34"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and two columns text">
    <p:spTree>
      <p:nvGrpSpPr>
        <p:cNvPr id="1" name=""/>
        <p:cNvGrpSpPr/>
        <p:nvPr/>
      </p:nvGrpSpPr>
      <p:grpSpPr>
        <a:xfrm>
          <a:off x="0" y="0"/>
          <a:ext cx="0" cy="0"/>
          <a:chOff x="0" y="0"/>
          <a:chExt cx="0" cy="0"/>
        </a:xfrm>
      </p:grpSpPr>
      <p:pic>
        <p:nvPicPr>
          <p:cNvPr id="41"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42"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43"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44" name="Texto do título"/>
          <p:cNvSpPr txBox="1">
            <a:spLocks noGrp="1"/>
          </p:cNvSpPr>
          <p:nvPr>
            <p:ph type="title"/>
          </p:nvPr>
        </p:nvSpPr>
        <p:spPr>
          <a:xfrm>
            <a:off x="276299" y="1227975"/>
            <a:ext cx="4802701" cy="637201"/>
          </a:xfrm>
          <a:prstGeom prst="rect">
            <a:avLst/>
          </a:prstGeom>
        </p:spPr>
        <p:txBody>
          <a:bodyPr/>
          <a:lstStyle>
            <a:lvl1pPr>
              <a:defRPr sz="2500"/>
            </a:lvl1pPr>
          </a:lstStyle>
          <a:p>
            <a:r>
              <a:t>Texto do título</a:t>
            </a:r>
          </a:p>
        </p:txBody>
      </p:sp>
      <p:sp>
        <p:nvSpPr>
          <p:cNvPr id="45" name="Nível um…"/>
          <p:cNvSpPr txBox="1">
            <a:spLocks noGrp="1"/>
          </p:cNvSpPr>
          <p:nvPr>
            <p:ph type="body" sz="quarter" idx="1"/>
          </p:nvPr>
        </p:nvSpPr>
        <p:spPr>
          <a:xfrm>
            <a:off x="2834750" y="1946649"/>
            <a:ext cx="2244301" cy="2127301"/>
          </a:xfrm>
          <a:prstGeom prst="rect">
            <a:avLst/>
          </a:prstGeom>
        </p:spPr>
        <p:txBody>
          <a:bodyPr/>
          <a:lstStyle/>
          <a:p>
            <a:r>
              <a:t>Nível um</a:t>
            </a:r>
          </a:p>
          <a:p>
            <a:pPr lvl="1"/>
            <a:r>
              <a:t>Nível dois</a:t>
            </a:r>
          </a:p>
          <a:p>
            <a:pPr lvl="2"/>
            <a:r>
              <a:t>Nível três</a:t>
            </a:r>
          </a:p>
          <a:p>
            <a:pPr lvl="3"/>
            <a:r>
              <a:t>Nível quatro</a:t>
            </a:r>
          </a:p>
          <a:p>
            <a:pPr lvl="4"/>
            <a:r>
              <a:t>Nível cinco</a:t>
            </a:r>
          </a:p>
        </p:txBody>
      </p:sp>
      <p:grpSp>
        <p:nvGrpSpPr>
          <p:cNvPr id="48" name="Google Shape;24;p40"/>
          <p:cNvGrpSpPr/>
          <p:nvPr/>
        </p:nvGrpSpPr>
        <p:grpSpPr>
          <a:xfrm>
            <a:off x="5298374" y="0"/>
            <a:ext cx="3845702" cy="5143500"/>
            <a:chOff x="0" y="0"/>
            <a:chExt cx="3845700" cy="5143500"/>
          </a:xfrm>
        </p:grpSpPr>
        <p:sp>
          <p:nvSpPr>
            <p:cNvPr id="46" name="Retângulo"/>
            <p:cNvSpPr/>
            <p:nvPr/>
          </p:nvSpPr>
          <p:spPr>
            <a:xfrm>
              <a:off x="-1" y="0"/>
              <a:ext cx="3845702" cy="5143500"/>
            </a:xfrm>
            <a:prstGeom prst="rect">
              <a:avLst/>
            </a:prstGeom>
            <a:solidFill>
              <a:srgbClr val="B7B7B7"/>
            </a:solidFill>
            <a:ln w="12700" cap="flat">
              <a:noFill/>
              <a:miter lim="400000"/>
            </a:ln>
            <a:effectLst/>
          </p:spPr>
          <p:txBody>
            <a:bodyPr wrap="square" lIns="45719" tIns="45719" rIns="45719" bIns="45719" numCol="1" anchor="ctr">
              <a:noAutofit/>
            </a:bodyPr>
            <a:lstStyle/>
            <a:p>
              <a:pPr algn="ctr">
                <a:defRPr sz="1200"/>
              </a:pPr>
              <a:endParaRPr/>
            </a:p>
          </p:txBody>
        </p:sp>
        <p:sp>
          <p:nvSpPr>
            <p:cNvPr id="47" name="Put the photo over this grey rectangle.…"/>
            <p:cNvSpPr txBox="1"/>
            <p:nvPr/>
          </p:nvSpPr>
          <p:spPr>
            <a:xfrm>
              <a:off x="-1" y="2304658"/>
              <a:ext cx="3845702"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49"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rgbClr val="FFFFFF"/>
                </a:solidFill>
              </a:defRPr>
            </a:lvl1pPr>
          </a:lstStyle>
          <a:p>
            <a:fld id="{86CB4B4D-7CA3-9044-876B-883B54F8677D}" type="slidenum">
              <a:t>‹N›</a:t>
            </a:fld>
            <a:endParaRPr/>
          </a:p>
        </p:txBody>
      </p:sp>
      <p:sp>
        <p:nvSpPr>
          <p:cNvPr id="50" name="Google Shape;27;p40"/>
          <p:cNvSpPr txBox="1">
            <a:spLocks noGrp="1"/>
          </p:cNvSpPr>
          <p:nvPr>
            <p:ph type="body" sz="quarter" idx="21"/>
          </p:nvPr>
        </p:nvSpPr>
        <p:spPr>
          <a:xfrm>
            <a:off x="276299" y="1946649"/>
            <a:ext cx="2244301" cy="2127301"/>
          </a:xfrm>
          <a:prstGeom prst="rect">
            <a:avLst/>
          </a:prstGeom>
        </p:spPr>
        <p:txBody>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57" name="Texto do título"/>
          <p:cNvSpPr txBox="1">
            <a:spLocks noGrp="1"/>
          </p:cNvSpPr>
          <p:nvPr>
            <p:ph type="title"/>
          </p:nvPr>
        </p:nvSpPr>
        <p:spPr>
          <a:prstGeom prst="rect">
            <a:avLst/>
          </a:prstGeom>
        </p:spPr>
        <p:txBody>
          <a:bodyPr/>
          <a:lstStyle/>
          <a:p>
            <a:r>
              <a:t>Texto do título</a:t>
            </a:r>
          </a:p>
        </p:txBody>
      </p:sp>
      <p:sp>
        <p:nvSpPr>
          <p:cNvPr id="58" name="Nível um…"/>
          <p:cNvSpPr txBox="1">
            <a:spLocks noGrp="1"/>
          </p:cNvSpPr>
          <p:nvPr>
            <p:ph type="body" idx="1"/>
          </p:nvPr>
        </p:nvSpPr>
        <p:spPr>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59" name="Número do diapositivo"/>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6"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67"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68"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grpSp>
        <p:nvGrpSpPr>
          <p:cNvPr id="71" name="Google Shape;35;p42"/>
          <p:cNvGrpSpPr/>
          <p:nvPr/>
        </p:nvGrpSpPr>
        <p:grpSpPr>
          <a:xfrm>
            <a:off x="249" y="0"/>
            <a:ext cx="9144001" cy="5143500"/>
            <a:chOff x="124" y="0"/>
            <a:chExt cx="9144000" cy="5143500"/>
          </a:xfrm>
        </p:grpSpPr>
        <p:sp>
          <p:nvSpPr>
            <p:cNvPr id="69" name="Retângulo"/>
            <p:cNvSpPr/>
            <p:nvPr/>
          </p:nvSpPr>
          <p:spPr>
            <a:xfrm>
              <a:off x="124" y="0"/>
              <a:ext cx="9144001" cy="5143500"/>
            </a:xfrm>
            <a:prstGeom prst="rect">
              <a:avLst/>
            </a:prstGeom>
            <a:solidFill>
              <a:srgbClr val="B7B7B7"/>
            </a:solidFill>
            <a:ln w="12700" cap="flat">
              <a:noFill/>
              <a:miter lim="400000"/>
            </a:ln>
            <a:effectLst/>
          </p:spPr>
          <p:txBody>
            <a:bodyPr wrap="square" lIns="45719" tIns="45719" rIns="45719" bIns="45719" numCol="1" anchor="ctr">
              <a:noAutofit/>
            </a:bodyPr>
            <a:lstStyle/>
            <a:p>
              <a:pPr algn="ctr">
                <a:defRPr sz="1200"/>
              </a:pPr>
              <a:endParaRPr/>
            </a:p>
          </p:txBody>
        </p:sp>
        <p:sp>
          <p:nvSpPr>
            <p:cNvPr id="70" name="Put the photo over this grey rectangle.…"/>
            <p:cNvSpPr txBox="1"/>
            <p:nvPr/>
          </p:nvSpPr>
          <p:spPr>
            <a:xfrm>
              <a:off x="124" y="2304658"/>
              <a:ext cx="9144001"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72"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rgbClr val="FFFFFF"/>
                </a:solidFill>
              </a:defRPr>
            </a:lvl1pPr>
          </a:lstStyle>
          <a:p>
            <a:fld id="{86CB4B4D-7CA3-9044-876B-883B54F8677D}" type="slidenum">
              <a:t>‹N›</a:t>
            </a:fld>
            <a:endParaRPr/>
          </a:p>
        </p:txBody>
      </p:sp>
      <p:sp>
        <p:nvSpPr>
          <p:cNvPr id="73" name="Nível um…"/>
          <p:cNvSpPr txBox="1">
            <a:spLocks noGrp="1"/>
          </p:cNvSpPr>
          <p:nvPr>
            <p:ph type="body" sz="quarter" idx="1"/>
          </p:nvPr>
        </p:nvSpPr>
        <p:spPr>
          <a:xfrm>
            <a:off x="678375" y="1670624"/>
            <a:ext cx="5082900" cy="1154401"/>
          </a:xfrm>
          <a:prstGeom prst="rect">
            <a:avLst/>
          </a:prstGeom>
        </p:spPr>
        <p:txBody>
          <a:bodyPr/>
          <a:lstStyle/>
          <a:p>
            <a:r>
              <a:t>Nível um</a:t>
            </a:r>
          </a:p>
          <a:p>
            <a:pPr lvl="1"/>
            <a:r>
              <a:t>Nível dois</a:t>
            </a:r>
          </a:p>
          <a:p>
            <a:pPr lvl="2"/>
            <a:r>
              <a:t>Nível três</a:t>
            </a:r>
          </a:p>
          <a:p>
            <a:pPr lvl="3"/>
            <a:r>
              <a:t>Nível quatro</a:t>
            </a:r>
          </a:p>
          <a:p>
            <a:pPr lvl="4"/>
            <a:r>
              <a:t>Nível cinco</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ig title">
    <p:spTree>
      <p:nvGrpSpPr>
        <p:cNvPr id="1" name=""/>
        <p:cNvGrpSpPr/>
        <p:nvPr/>
      </p:nvGrpSpPr>
      <p:grpSpPr>
        <a:xfrm>
          <a:off x="0" y="0"/>
          <a:ext cx="0" cy="0"/>
          <a:chOff x="0" y="0"/>
          <a:chExt cx="0" cy="0"/>
        </a:xfrm>
      </p:grpSpPr>
      <p:pic>
        <p:nvPicPr>
          <p:cNvPr id="8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8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82"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83" name="Google Shape;39;p43"/>
          <p:cNvSpPr/>
          <p:nvPr/>
        </p:nvSpPr>
        <p:spPr>
          <a:xfrm>
            <a:off x="-20700" y="-62101"/>
            <a:ext cx="9210600" cy="5205602"/>
          </a:xfrm>
          <a:prstGeom prst="rect">
            <a:avLst/>
          </a:prstGeom>
          <a:solidFill>
            <a:srgbClr val="FFFFFF"/>
          </a:solidFill>
          <a:ln>
            <a:solidFill>
              <a:srgbClr val="FFFFFF"/>
            </a:solidFill>
          </a:ln>
        </p:spPr>
        <p:txBody>
          <a:bodyPr lIns="45719" rIns="45719" anchor="ctr"/>
          <a:lstStyle/>
          <a:p>
            <a:endParaRPr/>
          </a:p>
        </p:txBody>
      </p:sp>
      <p:pic>
        <p:nvPicPr>
          <p:cNvPr id="84" name="Google Shape;40;p43" descr="Google Shape;40;p43"/>
          <p:cNvPicPr>
            <a:picLocks noChangeAspect="1"/>
          </p:cNvPicPr>
          <p:nvPr/>
        </p:nvPicPr>
        <p:blipFill>
          <a:blip r:embed="rId4"/>
          <a:srcRect b="29968"/>
          <a:stretch>
            <a:fillRect/>
          </a:stretch>
        </p:blipFill>
        <p:spPr>
          <a:xfrm>
            <a:off x="2138850" y="2991991"/>
            <a:ext cx="6315437" cy="2151510"/>
          </a:xfrm>
          <a:prstGeom prst="rect">
            <a:avLst/>
          </a:prstGeom>
          <a:ln w="12700">
            <a:miter lim="400000"/>
          </a:ln>
        </p:spPr>
      </p:pic>
      <p:pic>
        <p:nvPicPr>
          <p:cNvPr id="85" name="Google Shape;41;p43" descr="Google Shape;41;p43"/>
          <p:cNvPicPr>
            <a:picLocks noChangeAspect="1"/>
          </p:cNvPicPr>
          <p:nvPr/>
        </p:nvPicPr>
        <p:blipFill>
          <a:blip r:embed="rId4"/>
          <a:srcRect r="13563" b="39664"/>
          <a:stretch>
            <a:fillRect/>
          </a:stretch>
        </p:blipFill>
        <p:spPr>
          <a:xfrm rot="10800000" flipH="1">
            <a:off x="3776104" y="-71576"/>
            <a:ext cx="5458821" cy="1853736"/>
          </a:xfrm>
          <a:prstGeom prst="rect">
            <a:avLst/>
          </a:prstGeom>
          <a:ln w="12700">
            <a:miter lim="400000"/>
          </a:ln>
        </p:spPr>
      </p:pic>
      <p:pic>
        <p:nvPicPr>
          <p:cNvPr id="86" name="Google Shape;42;p43" descr="Google Shape;42;p43"/>
          <p:cNvPicPr>
            <a:picLocks noChangeAspect="1"/>
          </p:cNvPicPr>
          <p:nvPr/>
        </p:nvPicPr>
        <p:blipFill>
          <a:blip r:embed="rId4"/>
          <a:srcRect l="57884" t="8301"/>
          <a:stretch>
            <a:fillRect/>
          </a:stretch>
        </p:blipFill>
        <p:spPr>
          <a:xfrm rot="10800000" flipH="1">
            <a:off x="-27400" y="2263545"/>
            <a:ext cx="2574966" cy="2727556"/>
          </a:xfrm>
          <a:prstGeom prst="rect">
            <a:avLst/>
          </a:prstGeom>
          <a:ln w="12700">
            <a:miter lim="400000"/>
          </a:ln>
        </p:spPr>
      </p:pic>
      <p:sp>
        <p:nvSpPr>
          <p:cNvPr id="87" name="Número do diapositivo"/>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88" name="Google Shape;44;p43"/>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89" name="Texto do título"/>
          <p:cNvSpPr txBox="1">
            <a:spLocks noGrp="1"/>
          </p:cNvSpPr>
          <p:nvPr>
            <p:ph type="title"/>
          </p:nvPr>
        </p:nvSpPr>
        <p:spPr>
          <a:xfrm>
            <a:off x="124" y="1266899"/>
            <a:ext cx="9144001" cy="1704302"/>
          </a:xfrm>
          <a:prstGeom prst="rect">
            <a:avLst/>
          </a:prstGeom>
        </p:spPr>
        <p:txBody>
          <a:bodyPr/>
          <a:lstStyle>
            <a:lvl1pPr algn="ctr">
              <a:defRPr sz="9300">
                <a:solidFill>
                  <a:schemeClr val="accent1"/>
                </a:solidFill>
              </a:defRPr>
            </a:lvl1pPr>
          </a:lstStyle>
          <a:p>
            <a:r>
              <a:t>Texto do título</a:t>
            </a:r>
          </a:p>
        </p:txBody>
      </p:sp>
      <p:sp>
        <p:nvSpPr>
          <p:cNvPr id="90" name="Nível um…"/>
          <p:cNvSpPr txBox="1">
            <a:spLocks noGrp="1"/>
          </p:cNvSpPr>
          <p:nvPr>
            <p:ph type="body" sz="quarter" idx="1"/>
          </p:nvPr>
        </p:nvSpPr>
        <p:spPr>
          <a:xfrm>
            <a:off x="2350649" y="3047400"/>
            <a:ext cx="4442702" cy="555301"/>
          </a:xfrm>
          <a:prstGeom prst="rect">
            <a:avLst/>
          </a:prstGeom>
        </p:spPr>
        <p:txBody>
          <a:bodyPr anchor="b"/>
          <a:lstStyle>
            <a:lvl1pPr marL="304800" indent="-152400" algn="ctr">
              <a:buClrTx/>
              <a:buSzTx/>
              <a:buFontTx/>
              <a:buNone/>
              <a:defRPr sz="2200">
                <a:solidFill>
                  <a:schemeClr val="accent1"/>
                </a:solidFill>
              </a:defRPr>
            </a:lvl1pPr>
            <a:lvl2pPr marL="304800" indent="304800" algn="ctr">
              <a:buClrTx/>
              <a:buSzTx/>
              <a:buFontTx/>
              <a:buNone/>
              <a:defRPr sz="2200">
                <a:solidFill>
                  <a:schemeClr val="accent1"/>
                </a:solidFill>
              </a:defRPr>
            </a:lvl2pPr>
            <a:lvl3pPr marL="304800" indent="762000" algn="ctr">
              <a:buClrTx/>
              <a:buSzTx/>
              <a:buFontTx/>
              <a:buNone/>
              <a:defRPr sz="2200">
                <a:solidFill>
                  <a:schemeClr val="accent1"/>
                </a:solidFill>
              </a:defRPr>
            </a:lvl3pPr>
            <a:lvl4pPr marL="304800" indent="1219200" algn="ctr">
              <a:buClrTx/>
              <a:buSzTx/>
              <a:buFontTx/>
              <a:buNone/>
              <a:defRPr sz="2200">
                <a:solidFill>
                  <a:schemeClr val="accent1"/>
                </a:solidFill>
              </a:defRPr>
            </a:lvl4pPr>
            <a:lvl5pPr marL="304800" indent="1676400" algn="ctr">
              <a:buClrTx/>
              <a:buSzTx/>
              <a:buFontTx/>
              <a:buNone/>
              <a:defRPr sz="2200">
                <a:solidFill>
                  <a:schemeClr val="accent1"/>
                </a:solidFill>
              </a:defRPr>
            </a:lvl5pPr>
          </a:lstStyle>
          <a:p>
            <a:r>
              <a:t>Nível um</a:t>
            </a:r>
          </a:p>
          <a:p>
            <a:pPr lvl="1"/>
            <a:r>
              <a:t>Nível dois</a:t>
            </a:r>
          </a:p>
          <a:p>
            <a:pPr lvl="2"/>
            <a:r>
              <a:t>Nível três</a:t>
            </a:r>
          </a:p>
          <a:p>
            <a:pPr lvl="3"/>
            <a:r>
              <a:t>Nível quatro</a:t>
            </a:r>
          </a:p>
          <a:p>
            <a:pPr lvl="4"/>
            <a:r>
              <a:t>Nível cinco</a:t>
            </a:r>
          </a:p>
        </p:txBody>
      </p:sp>
      <p:pic>
        <p:nvPicPr>
          <p:cNvPr id="91" name="Google Shape;47;p43" descr="Google Shape;47;p43"/>
          <p:cNvPicPr>
            <a:picLocks noChangeAspect="1"/>
          </p:cNvPicPr>
          <p:nvPr/>
        </p:nvPicPr>
        <p:blipFill>
          <a:blip r:embed="rId3"/>
          <a:stretch>
            <a:fillRect/>
          </a:stretch>
        </p:blipFill>
        <p:spPr>
          <a:xfrm>
            <a:off x="1850" y="4132374"/>
            <a:ext cx="1135300" cy="1004524"/>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_2_1">
    <p:spTree>
      <p:nvGrpSpPr>
        <p:cNvPr id="1" name=""/>
        <p:cNvGrpSpPr/>
        <p:nvPr/>
      </p:nvGrpSpPr>
      <p:grpSpPr>
        <a:xfrm>
          <a:off x="0" y="0"/>
          <a:ext cx="0" cy="0"/>
          <a:chOff x="0" y="0"/>
          <a:chExt cx="0" cy="0"/>
        </a:xfrm>
      </p:grpSpPr>
      <p:pic>
        <p:nvPicPr>
          <p:cNvPr id="98"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99"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00"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101" name="Google Shape;49;p44" descr="Google Shape;49;p44"/>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102" name="Nível um…"/>
          <p:cNvSpPr txBox="1">
            <a:spLocks noGrp="1"/>
          </p:cNvSpPr>
          <p:nvPr>
            <p:ph type="body" sz="quarter" idx="1"/>
          </p:nvPr>
        </p:nvSpPr>
        <p:spPr>
          <a:xfrm>
            <a:off x="1253249" y="1789500"/>
            <a:ext cx="6637502" cy="1412101"/>
          </a:xfrm>
          <a:prstGeom prst="rect">
            <a:avLst/>
          </a:prstGeom>
        </p:spPr>
        <p:txBody>
          <a:bodyPr/>
          <a:lstStyle>
            <a:lvl1pPr indent="-330200" algn="ctr">
              <a:buClr>
                <a:srgbClr val="000000"/>
              </a:buClr>
              <a:buSzPts val="1600"/>
              <a:defRPr sz="1600"/>
            </a:lvl1pPr>
            <a:lvl2pPr indent="-330200" algn="ctr">
              <a:buClr>
                <a:srgbClr val="000000"/>
              </a:buClr>
              <a:buSzPts val="1600"/>
              <a:defRPr sz="1600"/>
            </a:lvl2pPr>
            <a:lvl3pPr indent="-330200" algn="ctr">
              <a:buClr>
                <a:srgbClr val="000000"/>
              </a:buClr>
              <a:buSzPts val="1600"/>
              <a:defRPr sz="1600"/>
            </a:lvl3pPr>
            <a:lvl4pPr indent="-330200" algn="ctr">
              <a:buClr>
                <a:srgbClr val="000000"/>
              </a:buClr>
              <a:buSzPts val="1600"/>
              <a:defRPr sz="1600"/>
            </a:lvl4pPr>
            <a:lvl5pPr indent="-330200" algn="ctr">
              <a:buClr>
                <a:srgbClr val="000000"/>
              </a:buClr>
              <a:buSzPts val="1600"/>
              <a:defRPr sz="1600"/>
            </a:lvl5pPr>
          </a:lstStyle>
          <a:p>
            <a:r>
              <a:t>Nível um</a:t>
            </a:r>
          </a:p>
          <a:p>
            <a:pPr lvl="1"/>
            <a:r>
              <a:t>Nível dois</a:t>
            </a:r>
          </a:p>
          <a:p>
            <a:pPr lvl="2"/>
            <a:r>
              <a:t>Nível três</a:t>
            </a:r>
          </a:p>
          <a:p>
            <a:pPr lvl="3"/>
            <a:r>
              <a:t>Nível quatro</a:t>
            </a:r>
          </a:p>
          <a:p>
            <a:pPr lvl="4"/>
            <a:r>
              <a:t>Nível cinco</a:t>
            </a:r>
          </a:p>
        </p:txBody>
      </p:sp>
      <p:sp>
        <p:nvSpPr>
          <p:cNvPr id="103"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APTION_ONLY">
    <p:spTree>
      <p:nvGrpSpPr>
        <p:cNvPr id="1" name=""/>
        <p:cNvGrpSpPr/>
        <p:nvPr/>
      </p:nvGrpSpPr>
      <p:grpSpPr>
        <a:xfrm>
          <a:off x="0" y="0"/>
          <a:ext cx="0" cy="0"/>
          <a:chOff x="0" y="0"/>
          <a:chExt cx="0" cy="0"/>
        </a:xfrm>
      </p:grpSpPr>
      <p:pic>
        <p:nvPicPr>
          <p:cNvPr id="11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1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12"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113" name="Google Shape;54;p45" descr="Google Shape;54;p45"/>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114" name="Nível um…"/>
          <p:cNvSpPr txBox="1">
            <a:spLocks noGrp="1"/>
          </p:cNvSpPr>
          <p:nvPr>
            <p:ph type="body" sz="quarter" idx="1"/>
          </p:nvPr>
        </p:nvSpPr>
        <p:spPr>
          <a:xfrm>
            <a:off x="1073699" y="3975529"/>
            <a:ext cx="5998802" cy="605101"/>
          </a:xfrm>
          <a:prstGeom prst="rect">
            <a:avLst/>
          </a:prstGeom>
        </p:spPr>
        <p:txBody>
          <a:bodyPr anchor="ctr"/>
          <a:lstStyle>
            <a:lvl1pPr marL="228600" indent="0">
              <a:lnSpc>
                <a:spcPct val="100000"/>
              </a:lnSpc>
              <a:buClrTx/>
              <a:buSzTx/>
              <a:buFontTx/>
              <a:buNone/>
              <a:defRPr sz="2800" b="1"/>
            </a:lvl1pPr>
            <a:lvl2pPr marL="1320800" indent="-711200">
              <a:lnSpc>
                <a:spcPct val="100000"/>
              </a:lnSpc>
              <a:buClrTx/>
              <a:buSzPts val="2800"/>
              <a:buFontTx/>
              <a:defRPr sz="2800" b="1"/>
            </a:lvl2pPr>
            <a:lvl3pPr marL="1778000" indent="-711200">
              <a:lnSpc>
                <a:spcPct val="100000"/>
              </a:lnSpc>
              <a:buClrTx/>
              <a:buSzPts val="2800"/>
              <a:buFontTx/>
              <a:defRPr sz="2800" b="1"/>
            </a:lvl3pPr>
            <a:lvl4pPr marL="2235200" indent="-711200">
              <a:lnSpc>
                <a:spcPct val="100000"/>
              </a:lnSpc>
              <a:buClrTx/>
              <a:buSzPts val="2800"/>
              <a:buFontTx/>
              <a:defRPr sz="2800" b="1"/>
            </a:lvl4pPr>
            <a:lvl5pPr marL="2692400" indent="-711200">
              <a:lnSpc>
                <a:spcPct val="100000"/>
              </a:lnSpc>
              <a:buClrTx/>
              <a:buSzPts val="2800"/>
              <a:buFontTx/>
              <a:defRPr sz="2800" b="1"/>
            </a:lvl5pPr>
          </a:lstStyle>
          <a:p>
            <a:r>
              <a:t>Nível um</a:t>
            </a:r>
          </a:p>
          <a:p>
            <a:pPr lvl="1"/>
            <a:r>
              <a:t>Nível dois</a:t>
            </a:r>
          </a:p>
          <a:p>
            <a:pPr lvl="2"/>
            <a:r>
              <a:t>Nível três</a:t>
            </a:r>
          </a:p>
          <a:p>
            <a:pPr lvl="3"/>
            <a:r>
              <a:t>Nível quatro</a:t>
            </a:r>
          </a:p>
          <a:p>
            <a:pPr lvl="4"/>
            <a:r>
              <a:t>Nível cinco</a:t>
            </a:r>
          </a:p>
        </p:txBody>
      </p:sp>
      <p:sp>
        <p:nvSpPr>
          <p:cNvPr id="115"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_AND_TWO_COLUMNS">
    <p:spTree>
      <p:nvGrpSpPr>
        <p:cNvPr id="1" name=""/>
        <p:cNvGrpSpPr/>
        <p:nvPr/>
      </p:nvGrpSpPr>
      <p:grpSpPr>
        <a:xfrm>
          <a:off x="0" y="0"/>
          <a:ext cx="0" cy="0"/>
          <a:chOff x="0" y="0"/>
          <a:chExt cx="0" cy="0"/>
        </a:xfrm>
      </p:grpSpPr>
      <p:pic>
        <p:nvPicPr>
          <p:cNvPr id="122"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23"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24"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25" name="Texto do título"/>
          <p:cNvSpPr txBox="1">
            <a:spLocks noGrp="1"/>
          </p:cNvSpPr>
          <p:nvPr>
            <p:ph type="title"/>
          </p:nvPr>
        </p:nvSpPr>
        <p:spPr>
          <a:xfrm>
            <a:off x="846224" y="1353925"/>
            <a:ext cx="3203701" cy="504901"/>
          </a:xfrm>
          <a:prstGeom prst="rect">
            <a:avLst/>
          </a:prstGeom>
        </p:spPr>
        <p:txBody>
          <a:bodyPr/>
          <a:lstStyle>
            <a:lvl1pPr>
              <a:defRPr sz="2500"/>
            </a:lvl1pPr>
          </a:lstStyle>
          <a:p>
            <a:r>
              <a:t>Texto do título</a:t>
            </a:r>
          </a:p>
        </p:txBody>
      </p:sp>
      <p:sp>
        <p:nvSpPr>
          <p:cNvPr id="126" name="Nível um…"/>
          <p:cNvSpPr txBox="1">
            <a:spLocks noGrp="1"/>
          </p:cNvSpPr>
          <p:nvPr>
            <p:ph type="body" sz="quarter" idx="1"/>
          </p:nvPr>
        </p:nvSpPr>
        <p:spPr>
          <a:xfrm>
            <a:off x="224774" y="119000"/>
            <a:ext cx="3252601" cy="393601"/>
          </a:xfrm>
          <a:prstGeom prst="rect">
            <a:avLst/>
          </a:prstGeom>
        </p:spPr>
        <p:txBody>
          <a:bodyPr/>
          <a:lstStyle>
            <a:lvl1pPr marL="304800" indent="-152400">
              <a:buClrTx/>
              <a:buSzTx/>
              <a:buFontTx/>
              <a:buNone/>
              <a:defRPr sz="1100">
                <a:solidFill>
                  <a:srgbClr val="666666"/>
                </a:solidFill>
                <a:latin typeface="Helvetica Neue Light"/>
                <a:ea typeface="Helvetica Neue Light"/>
                <a:cs typeface="Helvetica Neue Light"/>
                <a:sym typeface="Helvetica Neue Light"/>
              </a:defRPr>
            </a:lvl1pPr>
            <a:lvl2pPr marL="304800" indent="304800">
              <a:buClrTx/>
              <a:buSzTx/>
              <a:buFontTx/>
              <a:buNone/>
              <a:defRPr sz="1100">
                <a:solidFill>
                  <a:srgbClr val="666666"/>
                </a:solidFill>
                <a:latin typeface="Helvetica Neue Light"/>
                <a:ea typeface="Helvetica Neue Light"/>
                <a:cs typeface="Helvetica Neue Light"/>
                <a:sym typeface="Helvetica Neue Light"/>
              </a:defRPr>
            </a:lvl2pPr>
            <a:lvl3pPr marL="304800" indent="762000">
              <a:buClrTx/>
              <a:buSzTx/>
              <a:buFontTx/>
              <a:buNone/>
              <a:defRPr sz="1100">
                <a:solidFill>
                  <a:srgbClr val="666666"/>
                </a:solidFill>
                <a:latin typeface="Helvetica Neue Light"/>
                <a:ea typeface="Helvetica Neue Light"/>
                <a:cs typeface="Helvetica Neue Light"/>
                <a:sym typeface="Helvetica Neue Light"/>
              </a:defRPr>
            </a:lvl3pPr>
            <a:lvl4pPr marL="304800" indent="1219200">
              <a:buClrTx/>
              <a:buSzTx/>
              <a:buFontTx/>
              <a:buNone/>
              <a:defRPr sz="1100">
                <a:solidFill>
                  <a:srgbClr val="666666"/>
                </a:solidFill>
                <a:latin typeface="Helvetica Neue Light"/>
                <a:ea typeface="Helvetica Neue Light"/>
                <a:cs typeface="Helvetica Neue Light"/>
                <a:sym typeface="Helvetica Neue Light"/>
              </a:defRPr>
            </a:lvl4pPr>
            <a:lvl5pPr marL="304800" indent="1676400">
              <a:buClrTx/>
              <a:buSzTx/>
              <a:buFontTx/>
              <a:buNone/>
              <a:defRPr sz="1100">
                <a:solidFill>
                  <a:srgbClr val="666666"/>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127" name="Google Shape;60;p46"/>
          <p:cNvSpPr txBox="1">
            <a:spLocks noGrp="1"/>
          </p:cNvSpPr>
          <p:nvPr>
            <p:ph type="body" sz="quarter" idx="21"/>
          </p:nvPr>
        </p:nvSpPr>
        <p:spPr>
          <a:xfrm>
            <a:off x="846224" y="1915749"/>
            <a:ext cx="3203701" cy="2367002"/>
          </a:xfrm>
          <a:prstGeom prst="rect">
            <a:avLst/>
          </a:prstGeom>
        </p:spPr>
        <p:txBody>
          <a:bodyPr/>
          <a:lstStyle/>
          <a:p>
            <a:endParaRPr/>
          </a:p>
        </p:txBody>
      </p:sp>
      <p:sp>
        <p:nvSpPr>
          <p:cNvPr id="128"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grpSp>
        <p:nvGrpSpPr>
          <p:cNvPr id="131" name="Google Shape;62;p46"/>
          <p:cNvGrpSpPr/>
          <p:nvPr/>
        </p:nvGrpSpPr>
        <p:grpSpPr>
          <a:xfrm>
            <a:off x="4813799" y="512499"/>
            <a:ext cx="3609001" cy="4060801"/>
            <a:chOff x="0" y="0"/>
            <a:chExt cx="3608999" cy="4060799"/>
          </a:xfrm>
        </p:grpSpPr>
        <p:sp>
          <p:nvSpPr>
            <p:cNvPr id="129" name="Retângulo"/>
            <p:cNvSpPr/>
            <p:nvPr/>
          </p:nvSpPr>
          <p:spPr>
            <a:xfrm>
              <a:off x="-1" y="-1"/>
              <a:ext cx="3609001" cy="4060801"/>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endParaRPr/>
            </a:p>
          </p:txBody>
        </p:sp>
        <p:sp>
          <p:nvSpPr>
            <p:cNvPr id="130" name="Put the photo over this grey rectangle.…"/>
            <p:cNvSpPr txBox="1"/>
            <p:nvPr/>
          </p:nvSpPr>
          <p:spPr>
            <a:xfrm>
              <a:off x="4762" y="1763308"/>
              <a:ext cx="3599475" cy="5341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6;p37" descr="Google Shape;6;p37"/>
          <p:cNvPicPr>
            <a:picLocks noChangeAspect="1"/>
          </p:cNvPicPr>
          <p:nvPr/>
        </p:nvPicPr>
        <p:blipFill>
          <a:blip r:embed="rId19"/>
          <a:srcRect l="19" r="19"/>
          <a:stretch>
            <a:fillRect/>
          </a:stretch>
        </p:blipFill>
        <p:spPr>
          <a:xfrm>
            <a:off x="1850" y="0"/>
            <a:ext cx="9140301" cy="5143502"/>
          </a:xfrm>
          <a:prstGeom prst="rect">
            <a:avLst/>
          </a:prstGeom>
          <a:ln w="12700">
            <a:miter lim="400000"/>
          </a:ln>
        </p:spPr>
      </p:pic>
      <p:pic>
        <p:nvPicPr>
          <p:cNvPr id="3" name="Google Shape;8;p37" descr="Google Shape;8;p37"/>
          <p:cNvPicPr>
            <a:picLocks noChangeAspect="1"/>
          </p:cNvPicPr>
          <p:nvPr/>
        </p:nvPicPr>
        <p:blipFill>
          <a:blip r:embed="rId20"/>
          <a:stretch>
            <a:fillRect/>
          </a:stretch>
        </p:blipFill>
        <p:spPr>
          <a:xfrm>
            <a:off x="1850" y="4132374"/>
            <a:ext cx="1135300" cy="1004524"/>
          </a:xfrm>
          <a:prstGeom prst="rect">
            <a:avLst/>
          </a:prstGeom>
          <a:ln w="12700">
            <a:miter lim="400000"/>
          </a:ln>
        </p:spPr>
      </p:pic>
      <p:sp>
        <p:nvSpPr>
          <p:cNvPr id="4"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5" name="Texto do título"/>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Texto do título</a:t>
            </a:r>
          </a:p>
        </p:txBody>
      </p:sp>
      <p:sp>
        <p:nvSpPr>
          <p:cNvPr id="6" name="Nível um…"/>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Nível um</a:t>
            </a:r>
          </a:p>
          <a:p>
            <a:pPr lvl="1"/>
            <a:r>
              <a:t>Nível dois</a:t>
            </a:r>
          </a:p>
          <a:p>
            <a:pPr lvl="2"/>
            <a:r>
              <a:t>Nível três</a:t>
            </a:r>
          </a:p>
          <a:p>
            <a:pPr lvl="3"/>
            <a:r>
              <a:t>Nível quatro</a:t>
            </a:r>
          </a:p>
          <a:p>
            <a:pPr lvl="4"/>
            <a:r>
              <a:t>Nível cinco</a:t>
            </a:r>
          </a:p>
        </p:txBody>
      </p:sp>
      <p:sp>
        <p:nvSpPr>
          <p:cNvPr id="7" name="Número do diapositivo"/>
          <p:cNvSpPr txBox="1">
            <a:spLocks noGrp="1"/>
          </p:cNvSpPr>
          <p:nvPr>
            <p:ph type="sldNum" sz="quarter" idx="2"/>
          </p:nvPr>
        </p:nvSpPr>
        <p:spPr>
          <a:xfrm>
            <a:off x="8795615" y="4720378"/>
            <a:ext cx="280285" cy="269617"/>
          </a:xfrm>
          <a:prstGeom prst="rect">
            <a:avLst/>
          </a:prstGeom>
          <a:ln w="12700">
            <a:miter lim="400000"/>
          </a:ln>
        </p:spPr>
        <p:txBody>
          <a:bodyPr wrap="none" lIns="91424" tIns="91424" rIns="91424" bIns="91424" anchor="ctr">
            <a:spAutoFit/>
          </a:bodyPr>
          <a:lstStyle>
            <a:lvl1pPr algn="r">
              <a:defRPr sz="600">
                <a:solidFill>
                  <a:srgbClr val="858585"/>
                </a:solidFill>
                <a:latin typeface="Helvetica Neue"/>
                <a:ea typeface="Helvetica Neue"/>
                <a:cs typeface="Helvetica Neue"/>
                <a:sym typeface="Helvetica Neue"/>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9pPr>
    </p:titleStyle>
    <p:bodyStyle>
      <a:lvl1pPr marL="457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1pPr>
      <a:lvl2pPr marL="914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2pPr>
      <a:lvl3pPr marL="1371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3pPr>
      <a:lvl4pPr marL="1828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4pPr>
      <a:lvl5pPr marL="22860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5pPr>
      <a:lvl6pPr marL="2743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6pPr>
      <a:lvl7pPr marL="3200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7pPr>
      <a:lvl8pPr marL="3657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8pPr>
      <a:lvl9pPr marL="4114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1pPr>
      <a:lvl2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2pPr>
      <a:lvl3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3pPr>
      <a:lvl4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4pPr>
      <a:lvl5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5pPr>
      <a:lvl6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6pPr>
      <a:lvl7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7pPr>
      <a:lvl8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8pPr>
      <a:lvl9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www.vatican.va/content/francesco/fr/speeches/2015/october/documents/papa-francesco_20151017_50-anniversario-sinodo.html"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Google Shape;120;p1" descr="Google Shape;120;p1"/>
          <p:cNvPicPr>
            <a:picLocks noChangeAspect="1"/>
          </p:cNvPicPr>
          <p:nvPr/>
        </p:nvPicPr>
        <p:blipFill>
          <a:blip r:embed="rId2">
            <a:alphaModFix amt="10000"/>
          </a:blip>
          <a:srcRect l="25849" b="4168"/>
          <a:stretch>
            <a:fillRect/>
          </a:stretch>
        </p:blipFill>
        <p:spPr>
          <a:xfrm>
            <a:off x="-89250" y="199074"/>
            <a:ext cx="4075501" cy="5023177"/>
          </a:xfrm>
          <a:prstGeom prst="rect">
            <a:avLst/>
          </a:prstGeom>
          <a:ln w="12700">
            <a:miter lim="400000"/>
          </a:ln>
        </p:spPr>
      </p:pic>
      <p:sp>
        <p:nvSpPr>
          <p:cNvPr id="269" name="Google Shape;121;p1"/>
          <p:cNvSpPr txBox="1">
            <a:spLocks noGrp="1"/>
          </p:cNvSpPr>
          <p:nvPr>
            <p:ph type="ctrTitle"/>
          </p:nvPr>
        </p:nvSpPr>
        <p:spPr>
          <a:xfrm>
            <a:off x="-89250" y="1212837"/>
            <a:ext cx="9345893" cy="1576164"/>
          </a:xfrm>
          <a:prstGeom prst="rect">
            <a:avLst/>
          </a:prstGeom>
        </p:spPr>
        <p:txBody>
          <a:bodyPr>
            <a:normAutofit fontScale="90000"/>
          </a:bodyPr>
          <a:lstStyle>
            <a:lvl1pPr>
              <a:defRPr sz="3900"/>
            </a:lvl1pPr>
          </a:lstStyle>
          <a:p>
            <a:r>
              <a:rPr lang="fr-FR" dirty="0">
                <a:solidFill>
                  <a:srgbClr val="DE8F32"/>
                </a:solidFill>
                <a:latin typeface="Georgia" panose="02040502050405020303" pitchFamily="18" charset="0"/>
              </a:rPr>
              <a:t>Pour une Église synodale :</a:t>
            </a:r>
            <a:br>
              <a:rPr lang="fr-FR" dirty="0">
                <a:solidFill>
                  <a:srgbClr val="DE8F32"/>
                </a:solidFill>
                <a:latin typeface="Georgia" panose="02040502050405020303" pitchFamily="18" charset="0"/>
              </a:rPr>
            </a:br>
            <a:r>
              <a:rPr lang="fr-FR" dirty="0">
                <a:solidFill>
                  <a:srgbClr val="DE8F32"/>
                </a:solidFill>
                <a:latin typeface="Georgia" panose="02040502050405020303" pitchFamily="18" charset="0"/>
              </a:rPr>
              <a:t>Communion, participation et mission</a:t>
            </a:r>
            <a:endParaRPr dirty="0">
              <a:latin typeface="Georgia" panose="02040502050405020303" pitchFamily="18" charset="0"/>
            </a:endParaRPr>
          </a:p>
        </p:txBody>
      </p:sp>
      <p:sp>
        <p:nvSpPr>
          <p:cNvPr id="270" name="Google Shape;122;p1"/>
          <p:cNvSpPr txBox="1">
            <a:spLocks noGrp="1"/>
          </p:cNvSpPr>
          <p:nvPr>
            <p:ph type="subTitle" sz="half" idx="1"/>
          </p:nvPr>
        </p:nvSpPr>
        <p:spPr>
          <a:xfrm>
            <a:off x="-89250" y="2855578"/>
            <a:ext cx="9345893" cy="1953488"/>
          </a:xfrm>
          <a:prstGeom prst="rect">
            <a:avLst/>
          </a:prstGeom>
        </p:spPr>
        <p:txBody>
          <a:bodyPr/>
          <a:lstStyle/>
          <a:p>
            <a:pPr marL="0" indent="0">
              <a:lnSpc>
                <a:spcPct val="90000"/>
              </a:lnSpc>
              <a:defRPr sz="2000">
                <a:latin typeface="Avenir"/>
                <a:ea typeface="Avenir"/>
                <a:cs typeface="Avenir"/>
                <a:sym typeface="Avenir Roman"/>
              </a:defRPr>
            </a:pPr>
            <a:endParaRPr dirty="0">
              <a:latin typeface="Georgia" panose="02040502050405020303" pitchFamily="18" charset="0"/>
            </a:endParaRPr>
          </a:p>
          <a:p>
            <a:pPr marL="0" lvl="0" indent="0">
              <a:lnSpc>
                <a:spcPct val="90000"/>
              </a:lnSpc>
            </a:pPr>
            <a:r>
              <a:rPr lang="fr-FR" sz="2000" dirty="0">
                <a:latin typeface="Georgia" panose="02040502050405020303" pitchFamily="18" charset="0"/>
                <a:ea typeface="Avenir"/>
                <a:cs typeface="Avenir"/>
              </a:rPr>
              <a:t>Secrétairerie Générale du Synode des Evêques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Google Shape;186;p10"/>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311" name="Google Shape;187;p10" descr="Google Shape;187;p10"/>
          <p:cNvPicPr>
            <a:picLocks noChangeAspect="1"/>
          </p:cNvPicPr>
          <p:nvPr/>
        </p:nvPicPr>
        <p:blipFill>
          <a:blip r:embed="rId2"/>
          <a:stretch>
            <a:fillRect/>
          </a:stretch>
        </p:blipFill>
        <p:spPr>
          <a:xfrm>
            <a:off x="1384637" y="178575"/>
            <a:ext cx="6214349" cy="4660764"/>
          </a:xfrm>
          <a:prstGeom prst="rect">
            <a:avLst/>
          </a:prstGeom>
          <a:ln>
            <a:noFill/>
          </a:ln>
          <a:effectLst>
            <a:softEdge rad="112500"/>
          </a:effec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Google Shape;192;p11"/>
          <p:cNvSpPr txBox="1">
            <a:spLocks noGrp="1"/>
          </p:cNvSpPr>
          <p:nvPr>
            <p:ph type="title"/>
          </p:nvPr>
        </p:nvSpPr>
        <p:spPr>
          <a:xfrm>
            <a:off x="311699" y="445025"/>
            <a:ext cx="8520602" cy="572701"/>
          </a:xfrm>
          <a:prstGeom prst="rect">
            <a:avLst/>
          </a:prstGeom>
        </p:spPr>
        <p:txBody>
          <a:bodyPr>
            <a:normAutofit/>
          </a:bodyPr>
          <a:lstStyle>
            <a:lvl1pPr defTabSz="640079">
              <a:defRPr sz="2240" b="0">
                <a:latin typeface="Avenir"/>
                <a:ea typeface="Avenir"/>
                <a:cs typeface="Avenir"/>
                <a:sym typeface="Avenir Roman"/>
              </a:defRPr>
            </a:lvl1pPr>
          </a:lstStyle>
          <a:p>
            <a:r>
              <a:rPr lang="fr-FR" sz="2400" dirty="0">
                <a:solidFill>
                  <a:srgbClr val="F28E00"/>
                </a:solidFill>
                <a:latin typeface="Georgia" panose="02040502050405020303" pitchFamily="18" charset="0"/>
              </a:rPr>
              <a:t>De l’évènement au processus</a:t>
            </a:r>
            <a:endParaRPr sz="2400" dirty="0">
              <a:solidFill>
                <a:srgbClr val="F28E00"/>
              </a:solidFill>
              <a:latin typeface="Georgia" panose="02040502050405020303" pitchFamily="18" charset="0"/>
            </a:endParaRPr>
          </a:p>
        </p:txBody>
      </p:sp>
      <p:sp>
        <p:nvSpPr>
          <p:cNvPr id="314" name="Google Shape;193;p11"/>
          <p:cNvSpPr txBox="1">
            <a:spLocks noGrp="1"/>
          </p:cNvSpPr>
          <p:nvPr>
            <p:ph type="body" idx="1"/>
          </p:nvPr>
        </p:nvSpPr>
        <p:spPr>
          <a:xfrm>
            <a:off x="311699" y="1152475"/>
            <a:ext cx="8520602" cy="3416400"/>
          </a:xfrm>
          <a:prstGeom prst="rect">
            <a:avLst/>
          </a:prstGeom>
        </p:spPr>
        <p:txBody>
          <a:bodyPr anchor="ctr">
            <a:normAutofit/>
          </a:bodyPr>
          <a:lstStyle/>
          <a:p>
            <a:pPr>
              <a:buSzPts val="2200"/>
              <a:buFont typeface="Helvetica"/>
              <a:buChar char="⮚"/>
              <a:defRPr sz="2200">
                <a:latin typeface="Avenir"/>
                <a:ea typeface="Avenir"/>
                <a:cs typeface="Avenir"/>
                <a:sym typeface="Avenir Roman"/>
              </a:defRPr>
            </a:pPr>
            <a:r>
              <a:rPr lang="fr-FR" sz="2200" dirty="0" smtClean="0">
                <a:latin typeface="Georgia" panose="02040502050405020303" pitchFamily="18" charset="0"/>
                <a:ea typeface="Avenir"/>
                <a:cs typeface="Avenir"/>
              </a:rPr>
              <a:t>La </a:t>
            </a:r>
            <a:r>
              <a:rPr lang="fr-FR" sz="2200" dirty="0">
                <a:latin typeface="Georgia" panose="02040502050405020303" pitchFamily="18" charset="0"/>
                <a:ea typeface="Avenir"/>
                <a:cs typeface="Avenir"/>
              </a:rPr>
              <a:t>nouveauté d’</a:t>
            </a:r>
            <a:r>
              <a:rPr lang="fr-FR" sz="2200" dirty="0" err="1">
                <a:latin typeface="Georgia" panose="02040502050405020303" pitchFamily="18" charset="0"/>
                <a:ea typeface="Avenir"/>
                <a:cs typeface="Avenir"/>
              </a:rPr>
              <a:t>Episcopalis</a:t>
            </a:r>
            <a:r>
              <a:rPr lang="fr-FR" sz="2200" dirty="0">
                <a:latin typeface="Georgia" panose="02040502050405020303" pitchFamily="18" charset="0"/>
                <a:ea typeface="Avenir"/>
                <a:cs typeface="Avenir"/>
              </a:rPr>
              <a:t> </a:t>
            </a:r>
            <a:r>
              <a:rPr lang="fr-FR" sz="2200" dirty="0" err="1" smtClean="0">
                <a:latin typeface="Georgia" panose="02040502050405020303" pitchFamily="18" charset="0"/>
                <a:ea typeface="Avenir"/>
                <a:cs typeface="Avenir"/>
              </a:rPr>
              <a:t>communio</a:t>
            </a:r>
            <a:r>
              <a:rPr lang="fr-FR" sz="2200" dirty="0" smtClean="0">
                <a:latin typeface="Georgia" panose="02040502050405020303" pitchFamily="18" charset="0"/>
                <a:ea typeface="Avenir"/>
                <a:cs typeface="Avenir"/>
              </a:rPr>
              <a:t>:</a:t>
            </a:r>
            <a:endParaRPr lang="fr-FR" sz="2200" dirty="0">
              <a:latin typeface="Georgia" panose="02040502050405020303" pitchFamily="18" charset="0"/>
              <a:ea typeface="Avenir"/>
              <a:cs typeface="Avenir"/>
            </a:endParaRPr>
          </a:p>
          <a:p>
            <a:pPr marL="0" indent="152400">
              <a:buSzTx/>
              <a:buNone/>
              <a:defRPr>
                <a:latin typeface="Avenir"/>
                <a:ea typeface="Avenir"/>
                <a:cs typeface="Avenir"/>
                <a:sym typeface="Avenir Roman"/>
              </a:defRPr>
            </a:pPr>
            <a:endParaRPr dirty="0">
              <a:latin typeface="Georgia" panose="02040502050405020303" pitchFamily="18" charset="0"/>
            </a:endParaRPr>
          </a:p>
          <a:p>
            <a:pPr marL="82550" indent="0" algn="ctr">
              <a:buClr>
                <a:schemeClr val="accent1"/>
              </a:buClr>
              <a:buNone/>
            </a:pPr>
            <a:r>
              <a:rPr lang="fr-FR" sz="2200" dirty="0">
                <a:latin typeface="Georgia" panose="02040502050405020303" pitchFamily="18" charset="0"/>
                <a:ea typeface="Avenir"/>
                <a:cs typeface="Avenir"/>
              </a:rPr>
              <a:t>Art. 4: Phases de l’Assemblée du Synode</a:t>
            </a:r>
          </a:p>
          <a:p>
            <a:pPr marL="539750" lvl="1" indent="0">
              <a:buClr>
                <a:schemeClr val="accent1"/>
              </a:buClr>
              <a:buNone/>
            </a:pPr>
            <a:r>
              <a:rPr lang="fr-FR" sz="2200" dirty="0">
                <a:latin typeface="Georgia" panose="02040502050405020303" pitchFamily="18" charset="0"/>
                <a:ea typeface="Avenir"/>
                <a:cs typeface="Avenir"/>
              </a:rPr>
              <a:t>Chaque Assemblée du Synode se développe suivant des phases successives : </a:t>
            </a:r>
          </a:p>
          <a:p>
            <a:pPr marL="996950" lvl="1" indent="-457200">
              <a:buSzPts val="2200"/>
              <a:buFontTx/>
              <a:buAutoNum type="arabicPeriod"/>
              <a:defRPr sz="2200">
                <a:latin typeface="Avenir"/>
                <a:ea typeface="Avenir"/>
                <a:cs typeface="Avenir"/>
                <a:sym typeface="Avenir Roman"/>
              </a:defRPr>
            </a:pPr>
            <a:r>
              <a:rPr lang="fr-FR" sz="2200" dirty="0" smtClean="0">
                <a:latin typeface="Georgia" panose="02040502050405020303" pitchFamily="18" charset="0"/>
                <a:ea typeface="Avenir"/>
                <a:cs typeface="Avenir"/>
              </a:rPr>
              <a:t>la </a:t>
            </a:r>
            <a:r>
              <a:rPr lang="fr-FR" sz="2200" dirty="0">
                <a:latin typeface="Georgia" panose="02040502050405020303" pitchFamily="18" charset="0"/>
                <a:ea typeface="Avenir"/>
                <a:cs typeface="Avenir"/>
              </a:rPr>
              <a:t>phase préparatoire, </a:t>
            </a:r>
          </a:p>
          <a:p>
            <a:pPr marL="996950" lvl="1" indent="-457200">
              <a:buSzPts val="2200"/>
              <a:buFontTx/>
              <a:buAutoNum type="arabicPeriod"/>
              <a:defRPr sz="2200">
                <a:latin typeface="Avenir"/>
                <a:ea typeface="Avenir"/>
                <a:cs typeface="Avenir"/>
                <a:sym typeface="Avenir Roman"/>
              </a:defRPr>
            </a:pPr>
            <a:r>
              <a:rPr lang="fr-FR" sz="2200" dirty="0" smtClean="0">
                <a:latin typeface="Georgia" panose="02040502050405020303" pitchFamily="18" charset="0"/>
                <a:ea typeface="Avenir"/>
                <a:cs typeface="Avenir"/>
              </a:rPr>
              <a:t>la </a:t>
            </a:r>
            <a:r>
              <a:rPr lang="fr-FR" sz="2200" dirty="0">
                <a:latin typeface="Georgia" panose="02040502050405020303" pitchFamily="18" charset="0"/>
                <a:ea typeface="Avenir"/>
                <a:cs typeface="Avenir"/>
              </a:rPr>
              <a:t>phase de célébration </a:t>
            </a:r>
          </a:p>
          <a:p>
            <a:pPr marL="996950" lvl="1" indent="-457200">
              <a:buSzPts val="2200"/>
              <a:buFontTx/>
              <a:buAutoNum type="arabicPeriod"/>
              <a:defRPr sz="2200">
                <a:latin typeface="Avenir"/>
                <a:ea typeface="Avenir"/>
                <a:cs typeface="Avenir"/>
                <a:sym typeface="Avenir Roman"/>
              </a:defRPr>
            </a:pPr>
            <a:r>
              <a:rPr lang="fr-FR" sz="2200" dirty="0" smtClean="0">
                <a:latin typeface="Georgia" panose="02040502050405020303" pitchFamily="18" charset="0"/>
                <a:ea typeface="Avenir"/>
                <a:cs typeface="Avenir"/>
              </a:rPr>
              <a:t>et </a:t>
            </a:r>
            <a:r>
              <a:rPr lang="fr-FR" sz="2200" dirty="0">
                <a:latin typeface="Georgia" panose="02040502050405020303" pitchFamily="18" charset="0"/>
                <a:ea typeface="Avenir"/>
                <a:cs typeface="Avenir"/>
              </a:rPr>
              <a:t>la phase de mise en œuvre.</a:t>
            </a:r>
          </a:p>
          <a:p>
            <a:pPr marL="996950" lvl="1" indent="-457200">
              <a:buSzPts val="2200"/>
              <a:buFontTx/>
              <a:buAutoNum type="arabicPeriod"/>
              <a:defRPr sz="2200">
                <a:latin typeface="Avenir"/>
                <a:ea typeface="Avenir"/>
                <a:cs typeface="Avenir"/>
                <a:sym typeface="Avenir Roman"/>
              </a:defRPr>
            </a:pPr>
            <a:endParaRPr dirty="0">
              <a:latin typeface="Georgia" panose="02040502050405020303" pitchFamily="18"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Google Shape;199;p12"/>
          <p:cNvSpPr txBox="1">
            <a:spLocks noGrp="1"/>
          </p:cNvSpPr>
          <p:nvPr>
            <p:ph type="title"/>
          </p:nvPr>
        </p:nvSpPr>
        <p:spPr>
          <a:xfrm>
            <a:off x="378410" y="337812"/>
            <a:ext cx="8967617" cy="863665"/>
          </a:xfrm>
          <a:prstGeom prst="rect">
            <a:avLst/>
          </a:prstGeom>
        </p:spPr>
        <p:txBody>
          <a:bodyPr>
            <a:normAutofit fontScale="90000"/>
          </a:bodyPr>
          <a:lstStyle>
            <a:lvl1pPr defTabSz="896111">
              <a:defRPr sz="2646" b="0">
                <a:latin typeface="Avenir"/>
                <a:ea typeface="Avenir"/>
                <a:cs typeface="Avenir"/>
                <a:sym typeface="Avenir Roman"/>
              </a:defRPr>
            </a:lvl1pPr>
          </a:lstStyle>
          <a:p>
            <a:r>
              <a:rPr lang="fr-FR" dirty="0">
                <a:solidFill>
                  <a:srgbClr val="F28E00"/>
                </a:solidFill>
                <a:latin typeface="Georgia" panose="02040502050405020303" pitchFamily="18" charset="0"/>
              </a:rPr>
              <a:t>Avec </a:t>
            </a:r>
            <a:r>
              <a:rPr lang="fr-FR" dirty="0" err="1">
                <a:solidFill>
                  <a:srgbClr val="F28E00"/>
                </a:solidFill>
                <a:latin typeface="Georgia" panose="02040502050405020303" pitchFamily="18" charset="0"/>
              </a:rPr>
              <a:t>Episcopalis</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Communio</a:t>
            </a:r>
            <a:r>
              <a:rPr lang="fr-FR" dirty="0">
                <a:solidFill>
                  <a:srgbClr val="F28E00"/>
                </a:solidFill>
                <a:latin typeface="Georgia" panose="02040502050405020303" pitchFamily="18" charset="0"/>
              </a:rPr>
              <a:t> un accent sur la phase de préparation locale</a:t>
            </a:r>
            <a:endParaRPr dirty="0">
              <a:solidFill>
                <a:srgbClr val="F28E00"/>
              </a:solidFill>
              <a:latin typeface="Georgia" panose="02040502050405020303" pitchFamily="18" charset="0"/>
            </a:endParaRPr>
          </a:p>
        </p:txBody>
      </p:sp>
      <p:sp>
        <p:nvSpPr>
          <p:cNvPr id="319" name="Google Shape;200;p12"/>
          <p:cNvSpPr txBox="1">
            <a:spLocks noGrp="1"/>
          </p:cNvSpPr>
          <p:nvPr>
            <p:ph type="body" idx="1"/>
          </p:nvPr>
        </p:nvSpPr>
        <p:spPr>
          <a:xfrm>
            <a:off x="899591" y="1155748"/>
            <a:ext cx="8023016" cy="3690443"/>
          </a:xfrm>
          <a:prstGeom prst="rect">
            <a:avLst/>
          </a:prstGeom>
        </p:spPr>
        <p:txBody>
          <a:bodyPr anchor="ctr"/>
          <a:lstStyle/>
          <a:p>
            <a:pPr marL="443484" indent="-295656" defTabSz="886968">
              <a:lnSpc>
                <a:spcPct val="103500"/>
              </a:lnSpc>
              <a:buSzPts val="1700"/>
              <a:defRPr sz="1746"/>
            </a:pPr>
            <a:r>
              <a:rPr dirty="0">
                <a:latin typeface="Georgia" panose="02040502050405020303" pitchFamily="18" charset="0"/>
              </a:rPr>
              <a:t>§</a:t>
            </a:r>
            <a:r>
              <a:rPr lang="pt-PT" dirty="0">
                <a:latin typeface="Georgia" panose="02040502050405020303" pitchFamily="18" charset="0"/>
              </a:rPr>
              <a:t> 6</a:t>
            </a:r>
            <a:r>
              <a:rPr dirty="0">
                <a:latin typeface="Georgia" panose="02040502050405020303" pitchFamily="18" charset="0"/>
              </a:rPr>
              <a:t>:</a:t>
            </a:r>
            <a:r>
              <a:rPr sz="1649" dirty="0">
                <a:latin typeface="Georgia" panose="02040502050405020303" pitchFamily="18" charset="0"/>
                <a:ea typeface="Avenir"/>
                <a:cs typeface="Avenir"/>
                <a:sym typeface="Avenir Roman"/>
              </a:rPr>
              <a:t> </a:t>
            </a:r>
            <a:r>
              <a:rPr sz="1649" dirty="0" smtClean="0">
                <a:latin typeface="Georgia" panose="02040502050405020303" pitchFamily="18" charset="0"/>
                <a:ea typeface="Avenir"/>
                <a:cs typeface="Avenir"/>
                <a:sym typeface="Avenir Roman"/>
              </a:rPr>
              <a:t>“</a:t>
            </a:r>
            <a:r>
              <a:rPr lang="fr-FR" sz="1649" dirty="0">
                <a:latin typeface="Georgia" panose="02040502050405020303" pitchFamily="18" charset="0"/>
                <a:ea typeface="Avenir"/>
                <a:cs typeface="Avenir"/>
              </a:rPr>
              <a:t>Le Synode des Évêques doit aussi devenir toujours plus un instrument privilégié d’écoute du Peuple de Dieu</a:t>
            </a:r>
            <a:r>
              <a:rPr lang="fr-FR" sz="1649" dirty="0" smtClean="0">
                <a:latin typeface="Georgia" panose="02040502050405020303" pitchFamily="18" charset="0"/>
                <a:ea typeface="Avenir"/>
                <a:cs typeface="Avenir"/>
              </a:rPr>
              <a:t>.</a:t>
            </a:r>
            <a:r>
              <a:rPr lang="it-IT" sz="1649" dirty="0">
                <a:latin typeface="Georgia" panose="02040502050405020303" pitchFamily="18" charset="0"/>
                <a:ea typeface="Avenir"/>
                <a:cs typeface="Avenir"/>
                <a:sym typeface="Avenir Roman"/>
              </a:rPr>
              <a:t> ”</a:t>
            </a:r>
          </a:p>
          <a:p>
            <a:pPr marL="147828" indent="0" defTabSz="886968">
              <a:lnSpc>
                <a:spcPct val="103500"/>
              </a:lnSpc>
              <a:buSzPts val="1700"/>
              <a:buNone/>
              <a:defRPr sz="1746"/>
            </a:pPr>
            <a:endParaRPr sz="1649" dirty="0">
              <a:latin typeface="Georgia" panose="02040502050405020303" pitchFamily="18" charset="0"/>
              <a:ea typeface="Avenir"/>
              <a:cs typeface="Avenir"/>
              <a:sym typeface="Avenir Roman"/>
            </a:endParaRPr>
          </a:p>
          <a:p>
            <a:pPr marL="443484" indent="-295656" defTabSz="886968">
              <a:lnSpc>
                <a:spcPct val="103500"/>
              </a:lnSpc>
              <a:buSzPts val="1700"/>
              <a:defRPr sz="1746"/>
            </a:pPr>
            <a:r>
              <a:rPr dirty="0">
                <a:latin typeface="Georgia" panose="02040502050405020303" pitchFamily="18" charset="0"/>
              </a:rPr>
              <a:t>§</a:t>
            </a:r>
            <a:r>
              <a:rPr lang="pt-PT" dirty="0">
                <a:latin typeface="Georgia" panose="02040502050405020303" pitchFamily="18" charset="0"/>
              </a:rPr>
              <a:t> </a:t>
            </a:r>
            <a:r>
              <a:rPr dirty="0">
                <a:latin typeface="Georgia" panose="02040502050405020303" pitchFamily="18" charset="0"/>
              </a:rPr>
              <a:t>7:</a:t>
            </a:r>
            <a:r>
              <a:rPr sz="1649" dirty="0">
                <a:latin typeface="Georgia" panose="02040502050405020303" pitchFamily="18" charset="0"/>
                <a:ea typeface="Avenir"/>
                <a:cs typeface="Avenir"/>
                <a:sym typeface="Avenir Roman"/>
              </a:rPr>
              <a:t> </a:t>
            </a:r>
            <a:r>
              <a:rPr sz="1649" dirty="0" smtClean="0">
                <a:latin typeface="Georgia" panose="02040502050405020303" pitchFamily="18" charset="0"/>
                <a:ea typeface="Avenir"/>
                <a:cs typeface="Avenir"/>
                <a:sym typeface="Avenir Roman"/>
              </a:rPr>
              <a:t>“</a:t>
            </a:r>
            <a:r>
              <a:rPr lang="fr-FR" sz="1650" dirty="0">
                <a:latin typeface="Georgia" panose="02040502050405020303" pitchFamily="18" charset="0"/>
              </a:rPr>
              <a:t>L’histoire de l’Église témoigne largement de l’importance du processus consultatif, afin de connaître l’opinion des Pasteurs et des fidèles en ce qui concerne le bien de l’Église. Cela revêt une telle ampleur que, même lors de la préparation des Assemblées synodales, la consultation de toutes les Églises particulières reçoit une attention </a:t>
            </a:r>
            <a:r>
              <a:rPr lang="fr-FR" sz="1650" dirty="0" smtClean="0">
                <a:latin typeface="Georgia" panose="02040502050405020303" pitchFamily="18" charset="0"/>
              </a:rPr>
              <a:t>spéciale</a:t>
            </a:r>
            <a:r>
              <a:rPr sz="1649" dirty="0" smtClean="0">
                <a:latin typeface="Georgia" panose="02040502050405020303" pitchFamily="18" charset="0"/>
                <a:ea typeface="Avenir"/>
                <a:cs typeface="Avenir"/>
                <a:sym typeface="Avenir Roman"/>
              </a:rPr>
              <a:t>.”</a:t>
            </a:r>
            <a:endParaRPr sz="1649" dirty="0">
              <a:latin typeface="Georgia" panose="02040502050405020303" pitchFamily="18" charset="0"/>
              <a:ea typeface="Avenir"/>
              <a:cs typeface="Avenir"/>
              <a:sym typeface="Avenir Roman"/>
            </a:endParaRPr>
          </a:p>
          <a:p>
            <a:pPr marL="443484" indent="-295656" defTabSz="886968">
              <a:lnSpc>
                <a:spcPct val="103500"/>
              </a:lnSpc>
              <a:buSzPts val="1500"/>
              <a:defRPr sz="1552"/>
            </a:pPr>
            <a:endParaRPr lang="it-IT" dirty="0" smtClean="0">
              <a:latin typeface="Georgia" panose="02040502050405020303" pitchFamily="18" charset="0"/>
            </a:endParaRPr>
          </a:p>
          <a:p>
            <a:pPr marL="443484" indent="-295656" defTabSz="886968">
              <a:lnSpc>
                <a:spcPct val="103500"/>
              </a:lnSpc>
              <a:buSzPts val="1500"/>
              <a:defRPr sz="1552"/>
            </a:pPr>
            <a:r>
              <a:rPr lang="it-IT" dirty="0" smtClean="0">
                <a:latin typeface="Georgia" panose="02040502050405020303" pitchFamily="18" charset="0"/>
              </a:rPr>
              <a:t>§ </a:t>
            </a:r>
            <a:r>
              <a:rPr dirty="0" smtClean="0">
                <a:latin typeface="Georgia" panose="02040502050405020303" pitchFamily="18" charset="0"/>
              </a:rPr>
              <a:t>7</a:t>
            </a:r>
            <a:r>
              <a:rPr dirty="0">
                <a:latin typeface="Georgia" panose="02040502050405020303" pitchFamily="18" charset="0"/>
              </a:rPr>
              <a:t>:</a:t>
            </a:r>
            <a:r>
              <a:rPr dirty="0">
                <a:latin typeface="Georgia" panose="02040502050405020303" pitchFamily="18" charset="0"/>
                <a:ea typeface="Avenir"/>
                <a:cs typeface="Avenir"/>
                <a:sym typeface="Avenir Roman"/>
              </a:rPr>
              <a:t> </a:t>
            </a:r>
            <a:r>
              <a:rPr dirty="0" smtClean="0">
                <a:latin typeface="Georgia" panose="02040502050405020303" pitchFamily="18" charset="0"/>
                <a:ea typeface="Avenir"/>
                <a:cs typeface="Avenir"/>
                <a:sym typeface="Avenir Roman"/>
              </a:rPr>
              <a:t>“</a:t>
            </a:r>
            <a:r>
              <a:rPr lang="fr-FR" sz="1650" dirty="0">
                <a:latin typeface="Georgia" panose="02040502050405020303" pitchFamily="18" charset="0"/>
              </a:rPr>
              <a:t>le processus synodal a non seulement un point de départ, mais également un point d’arrivée dans le Peuple de Dieu, sur lequel doivent, à travers le rassemblement de l’Assemblée des Pasteurs, se répandre les dons de grâce accordés par l’Esprit </a:t>
            </a:r>
            <a:r>
              <a:rPr lang="fr-FR" sz="1650" dirty="0" smtClean="0">
                <a:latin typeface="Georgia" panose="02040502050405020303" pitchFamily="18" charset="0"/>
              </a:rPr>
              <a:t>Saint</a:t>
            </a:r>
            <a:r>
              <a:rPr sz="1649" dirty="0" smtClean="0">
                <a:latin typeface="Georgia" panose="02040502050405020303" pitchFamily="18" charset="0"/>
                <a:ea typeface="Avenir"/>
                <a:cs typeface="Avenir"/>
                <a:sym typeface="Avenir Roman"/>
              </a:rPr>
              <a:t>.”</a:t>
            </a:r>
            <a:endParaRPr sz="1649" dirty="0">
              <a:latin typeface="Georgia" panose="02040502050405020303" pitchFamily="18" charset="0"/>
              <a:ea typeface="Avenir"/>
              <a:cs typeface="Avenir"/>
              <a:sym typeface="Avenir Roman"/>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Google Shape;205;p13"/>
          <p:cNvSpPr txBox="1">
            <a:spLocks noGrp="1"/>
          </p:cNvSpPr>
          <p:nvPr>
            <p:ph type="title"/>
          </p:nvPr>
        </p:nvSpPr>
        <p:spPr>
          <a:xfrm>
            <a:off x="394392" y="441176"/>
            <a:ext cx="8802773" cy="664258"/>
          </a:xfrm>
          <a:prstGeom prst="rect">
            <a:avLst/>
          </a:prstGeom>
        </p:spPr>
        <p:txBody>
          <a:bodyPr>
            <a:normAutofit fontScale="90000"/>
          </a:bodyPr>
          <a:lstStyle>
            <a:lvl1pPr>
              <a:defRPr sz="2700" b="0">
                <a:latin typeface="Avenir"/>
                <a:ea typeface="Avenir"/>
                <a:cs typeface="Avenir"/>
                <a:sym typeface="Avenir Roman"/>
              </a:defRPr>
            </a:lvl1pPr>
          </a:lstStyle>
          <a:p>
            <a:r>
              <a:rPr lang="fr-FR" dirty="0">
                <a:solidFill>
                  <a:srgbClr val="F28E00"/>
                </a:solidFill>
                <a:latin typeface="Georgia" panose="02040502050405020303" pitchFamily="18" charset="0"/>
              </a:rPr>
              <a:t>Avec </a:t>
            </a:r>
            <a:r>
              <a:rPr lang="fr-FR" dirty="0" err="1">
                <a:solidFill>
                  <a:srgbClr val="F28E00"/>
                </a:solidFill>
                <a:latin typeface="Georgia" panose="02040502050405020303" pitchFamily="18" charset="0"/>
              </a:rPr>
              <a:t>Episcopalis</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Communio</a:t>
            </a:r>
            <a:r>
              <a:rPr lang="fr-FR" dirty="0">
                <a:solidFill>
                  <a:srgbClr val="F28E00"/>
                </a:solidFill>
                <a:latin typeface="Georgia" panose="02040502050405020303" pitchFamily="18" charset="0"/>
              </a:rPr>
              <a:t> un accent sur la phase de préparation locale</a:t>
            </a:r>
            <a:endParaRPr dirty="0">
              <a:solidFill>
                <a:srgbClr val="F28E00"/>
              </a:solidFill>
              <a:latin typeface="Georgia" panose="02040502050405020303" pitchFamily="18" charset="0"/>
            </a:endParaRPr>
          </a:p>
        </p:txBody>
      </p:sp>
      <p:sp>
        <p:nvSpPr>
          <p:cNvPr id="324" name="Google Shape;206;p13"/>
          <p:cNvSpPr txBox="1">
            <a:spLocks noGrp="1"/>
          </p:cNvSpPr>
          <p:nvPr>
            <p:ph type="body" idx="1"/>
          </p:nvPr>
        </p:nvSpPr>
        <p:spPr>
          <a:xfrm>
            <a:off x="311699" y="1152475"/>
            <a:ext cx="8520602" cy="3416400"/>
          </a:xfrm>
          <a:prstGeom prst="rect">
            <a:avLst/>
          </a:prstGeom>
        </p:spPr>
        <p:txBody>
          <a:bodyPr anchor="ctr"/>
          <a:lstStyle/>
          <a:p>
            <a:pPr marL="484632" indent="-342900" defTabSz="850391">
              <a:buClr>
                <a:schemeClr val="accent1"/>
              </a:buClr>
              <a:buSzPts val="2000"/>
              <a:buFont typeface="Wingdings" panose="05000000000000000000" pitchFamily="2" charset="2"/>
              <a:buChar char="Ø"/>
              <a:defRPr sz="2046">
                <a:latin typeface="Avenir"/>
                <a:ea typeface="Avenir"/>
                <a:cs typeface="Avenir"/>
                <a:sym typeface="Avenir Roman"/>
              </a:defRPr>
            </a:pPr>
            <a:r>
              <a:rPr dirty="0">
                <a:latin typeface="Georgia" panose="02040502050405020303" pitchFamily="18" charset="0"/>
              </a:rPr>
              <a:t>Art. 6: </a:t>
            </a:r>
            <a:r>
              <a:rPr lang="fr-FR" sz="2046" dirty="0" smtClean="0">
                <a:latin typeface="Georgia" panose="02040502050405020303" pitchFamily="18" charset="0"/>
                <a:ea typeface="Avenir"/>
                <a:cs typeface="Avenir"/>
              </a:rPr>
              <a:t>Consultation </a:t>
            </a:r>
            <a:r>
              <a:rPr lang="fr-FR" sz="2046" dirty="0">
                <a:latin typeface="Georgia" panose="02040502050405020303" pitchFamily="18" charset="0"/>
                <a:ea typeface="Avenir"/>
                <a:cs typeface="Avenir"/>
              </a:rPr>
              <a:t>du Peuple de Dieu</a:t>
            </a:r>
          </a:p>
          <a:p>
            <a:pPr marL="882395" lvl="1" indent="-283463" defTabSz="850391">
              <a:buSzPts val="2000"/>
              <a:defRPr sz="2046">
                <a:latin typeface="Avenir"/>
                <a:ea typeface="Avenir"/>
                <a:cs typeface="Avenir"/>
                <a:sym typeface="Avenir Roman"/>
              </a:defRPr>
            </a:pPr>
            <a:r>
              <a:rPr dirty="0" smtClean="0">
                <a:latin typeface="Georgia" panose="02040502050405020303" pitchFamily="18" charset="0"/>
              </a:rPr>
              <a:t>§ </a:t>
            </a:r>
            <a:r>
              <a:rPr dirty="0">
                <a:latin typeface="Georgia" panose="02040502050405020303" pitchFamily="18" charset="0"/>
              </a:rPr>
              <a:t>1. </a:t>
            </a:r>
            <a:r>
              <a:rPr lang="fr-FR" sz="2046" dirty="0">
                <a:latin typeface="Georgia" panose="02040502050405020303" pitchFamily="18" charset="0"/>
                <a:ea typeface="Avenir"/>
                <a:cs typeface="Avenir"/>
              </a:rPr>
              <a:t>La consultation du Peuple de Dieu se déroule dans les Églises particulières </a:t>
            </a:r>
            <a:r>
              <a:rPr dirty="0" smtClean="0">
                <a:latin typeface="Georgia" panose="02040502050405020303" pitchFamily="18" charset="0"/>
              </a:rPr>
              <a:t>[…]</a:t>
            </a:r>
          </a:p>
          <a:p>
            <a:pPr marL="0" lvl="1" indent="566927" defTabSz="850391">
              <a:buSzTx/>
              <a:buNone/>
              <a:defRPr sz="2046">
                <a:latin typeface="Avenir"/>
                <a:ea typeface="Avenir"/>
                <a:cs typeface="Avenir"/>
                <a:sym typeface="Avenir Roman"/>
              </a:defRPr>
            </a:pPr>
            <a:r>
              <a:rPr lang="it-IT" dirty="0" smtClean="0">
                <a:latin typeface="Georgia" panose="02040502050405020303" pitchFamily="18" charset="0"/>
              </a:rPr>
              <a:t>	</a:t>
            </a:r>
            <a:r>
              <a:rPr lang="fr-FR" sz="2046" dirty="0">
                <a:latin typeface="Georgia" panose="02040502050405020303" pitchFamily="18" charset="0"/>
                <a:ea typeface="Avenir"/>
                <a:cs typeface="Avenir"/>
              </a:rPr>
              <a:t>Dans chaque Église particulière, les Évêques organisent la </a:t>
            </a:r>
            <a:r>
              <a:rPr lang="fr-FR" sz="2046" dirty="0" smtClean="0">
                <a:latin typeface="Georgia" panose="02040502050405020303" pitchFamily="18" charset="0"/>
                <a:ea typeface="Avenir"/>
                <a:cs typeface="Avenir"/>
              </a:rPr>
              <a:t>	consultation </a:t>
            </a:r>
            <a:r>
              <a:rPr lang="fr-FR" sz="2046" dirty="0">
                <a:latin typeface="Georgia" panose="02040502050405020303" pitchFamily="18" charset="0"/>
                <a:ea typeface="Avenir"/>
                <a:cs typeface="Avenir"/>
              </a:rPr>
              <a:t>du Peuple de Dieu en s’appuyant sur les organismes </a:t>
            </a:r>
            <a:r>
              <a:rPr lang="fr-FR" sz="2046" dirty="0" smtClean="0">
                <a:latin typeface="Georgia" panose="02040502050405020303" pitchFamily="18" charset="0"/>
                <a:ea typeface="Avenir"/>
                <a:cs typeface="Avenir"/>
              </a:rPr>
              <a:t>	de </a:t>
            </a:r>
            <a:r>
              <a:rPr lang="fr-FR" sz="2046" dirty="0">
                <a:latin typeface="Georgia" panose="02040502050405020303" pitchFamily="18" charset="0"/>
                <a:ea typeface="Avenir"/>
                <a:cs typeface="Avenir"/>
              </a:rPr>
              <a:t>participation prévus par le droit, sans exclure toute autre </a:t>
            </a:r>
            <a:r>
              <a:rPr lang="fr-FR" sz="2046" dirty="0" smtClean="0">
                <a:latin typeface="Georgia" panose="02040502050405020303" pitchFamily="18" charset="0"/>
                <a:ea typeface="Avenir"/>
                <a:cs typeface="Avenir"/>
              </a:rPr>
              <a:t>	modalité </a:t>
            </a:r>
            <a:r>
              <a:rPr lang="fr-FR" sz="2046" dirty="0">
                <a:latin typeface="Georgia" panose="02040502050405020303" pitchFamily="18" charset="0"/>
                <a:ea typeface="Avenir"/>
                <a:cs typeface="Avenir"/>
              </a:rPr>
              <a:t>qu’ils jugent opportune.</a:t>
            </a:r>
            <a:endParaRPr lang="en-US" sz="2046" dirty="0">
              <a:latin typeface="Georgia" panose="02040502050405020303" pitchFamily="18" charset="0"/>
              <a:ea typeface="Avenir"/>
              <a:cs typeface="Avenir"/>
            </a:endParaRPr>
          </a:p>
          <a:p>
            <a:pPr marL="0" lvl="1" indent="566927" defTabSz="850391">
              <a:buSzTx/>
              <a:buNone/>
              <a:defRPr sz="2046">
                <a:latin typeface="Avenir"/>
                <a:ea typeface="Avenir"/>
                <a:cs typeface="Avenir"/>
                <a:sym typeface="Avenir Roman"/>
              </a:defRPr>
            </a:pPr>
            <a:endParaRPr dirty="0">
              <a:latin typeface="Georgia" panose="02040502050405020303" pitchFamily="18"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Google Shape;211;p14" descr="Google Shape;211;p14"/>
          <p:cNvPicPr>
            <a:picLocks noChangeAspect="1"/>
          </p:cNvPicPr>
          <p:nvPr/>
        </p:nvPicPr>
        <p:blipFill>
          <a:blip r:embed="rId2"/>
          <a:srcRect t="11395" b="14649"/>
          <a:stretch>
            <a:fillRect/>
          </a:stretch>
        </p:blipFill>
        <p:spPr>
          <a:xfrm>
            <a:off x="4830945" y="525982"/>
            <a:ext cx="3584772" cy="405411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8" name="Google Shape;213;p14"/>
          <p:cNvSpPr txBox="1">
            <a:spLocks noGrp="1"/>
          </p:cNvSpPr>
          <p:nvPr>
            <p:ph type="body" sz="quarter" idx="1"/>
          </p:nvPr>
        </p:nvSpPr>
        <p:spPr>
          <a:xfrm>
            <a:off x="221921" y="800605"/>
            <a:ext cx="4447559" cy="1558580"/>
          </a:xfrm>
          <a:prstGeom prst="rect">
            <a:avLst/>
          </a:prstGeom>
        </p:spPr>
        <p:txBody>
          <a:bodyPr anchor="b">
            <a:noAutofit/>
          </a:bodyPr>
          <a:lstStyle/>
          <a:p>
            <a:pPr marL="0" lvl="0" indent="0">
              <a:buClr>
                <a:srgbClr val="000000"/>
              </a:buClr>
              <a:buSzPts val="1100"/>
            </a:pPr>
            <a:r>
              <a:rPr lang="fr-FR" sz="1300" dirty="0" smtClean="0">
                <a:solidFill>
                  <a:srgbClr val="000000"/>
                </a:solidFill>
                <a:latin typeface="Georgia" panose="02040502050405020303" pitchFamily="18" charset="0"/>
                <a:ea typeface="+mn-ea"/>
                <a:cs typeface="+mn-cs"/>
              </a:rPr>
              <a:t>Comment se réalise aujourd’hui, à différents niveaux (du niveau local au niveau universel) ce « marcher ensemble » qui permet à l’Église d’annoncer l’Évangile, conformément à la mission qui lui a été confiée ;  et quels pas de plus l’Esprit nous invite-t-il à poser pour grandir comme Église synodale ?</a:t>
            </a:r>
            <a:r>
              <a:rPr lang="fr-FR" sz="1300" dirty="0" smtClean="0">
                <a:solidFill>
                  <a:srgbClr val="000000"/>
                </a:solidFill>
                <a:latin typeface="Avenir Book"/>
                <a:cs typeface="Avenir Book"/>
                <a:sym typeface="Helvetica Neue"/>
              </a:rPr>
              <a:t> </a:t>
            </a:r>
            <a:r>
              <a:rPr sz="1300" dirty="0">
                <a:solidFill>
                  <a:srgbClr val="000000"/>
                </a:solidFill>
                <a:latin typeface="Georgia" panose="02040502050405020303" pitchFamily="18" charset="0"/>
                <a:ea typeface="+mn-ea"/>
                <a:cs typeface="+mn-cs"/>
                <a:sym typeface="Avenir Roman"/>
              </a:rPr>
              <a:t>(</a:t>
            </a:r>
            <a:r>
              <a:rPr sz="1300" dirty="0" smtClean="0">
                <a:solidFill>
                  <a:srgbClr val="000000"/>
                </a:solidFill>
                <a:latin typeface="Georgia" panose="02040502050405020303" pitchFamily="18" charset="0"/>
                <a:ea typeface="+mn-ea"/>
                <a:cs typeface="+mn-cs"/>
                <a:sym typeface="Avenir Roman"/>
              </a:rPr>
              <a:t>DP, 2)</a:t>
            </a:r>
            <a:endParaRPr sz="1300" dirty="0">
              <a:solidFill>
                <a:srgbClr val="000000"/>
              </a:solidFill>
              <a:latin typeface="Georgia" panose="02040502050405020303" pitchFamily="18" charset="0"/>
              <a:ea typeface="+mn-ea"/>
              <a:cs typeface="+mn-cs"/>
              <a:sym typeface="Avenir Roman"/>
            </a:endParaRPr>
          </a:p>
        </p:txBody>
      </p:sp>
      <p:sp>
        <p:nvSpPr>
          <p:cNvPr id="329" name="Google Shape;214;p14"/>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330" name="Google Shape;215;p14"/>
          <p:cNvSpPr txBox="1"/>
          <p:nvPr/>
        </p:nvSpPr>
        <p:spPr>
          <a:xfrm>
            <a:off x="166976" y="2499210"/>
            <a:ext cx="4443866" cy="707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p>
            <a:pPr lvl="0" algn="ctr">
              <a:defRPr sz="1700">
                <a:latin typeface="Avenir"/>
                <a:ea typeface="Avenir"/>
                <a:cs typeface="Avenir"/>
                <a:sym typeface="Avenir Roman"/>
              </a:defRPr>
            </a:pPr>
            <a:r>
              <a:rPr lang="fr-FR" sz="1700" b="1" dirty="0">
                <a:solidFill>
                  <a:srgbClr val="F28E00"/>
                </a:solidFill>
                <a:latin typeface="Georgia" panose="02040502050405020303" pitchFamily="18" charset="0"/>
                <a:ea typeface="Avenir"/>
                <a:cs typeface="Avenir"/>
              </a:rPr>
              <a:t>Interrogation fondamentale de la consultation du Peuple de Dieu</a:t>
            </a:r>
          </a:p>
        </p:txBody>
      </p:sp>
      <p:sp>
        <p:nvSpPr>
          <p:cNvPr id="8" name="Google Shape;215;p14"/>
          <p:cNvSpPr txBox="1"/>
          <p:nvPr/>
        </p:nvSpPr>
        <p:spPr>
          <a:xfrm>
            <a:off x="35426" y="223556"/>
            <a:ext cx="4443866" cy="446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p>
            <a:pPr algn="ctr">
              <a:defRPr sz="1700">
                <a:latin typeface="Avenir"/>
                <a:ea typeface="Avenir"/>
                <a:cs typeface="Avenir"/>
                <a:sym typeface="Avenir Roman"/>
              </a:defRPr>
            </a:pPr>
            <a:r>
              <a:rPr lang="fr-FR" sz="1700" dirty="0">
                <a:solidFill>
                  <a:srgbClr val="F28E00"/>
                </a:solidFill>
                <a:latin typeface="Georgia" panose="02040502050405020303" pitchFamily="18" charset="0"/>
                <a:ea typeface="Avenir"/>
                <a:cs typeface="Avenir"/>
              </a:rPr>
              <a:t>Question de fond du processus synodal</a:t>
            </a:r>
            <a:endParaRPr b="1" dirty="0">
              <a:solidFill>
                <a:srgbClr val="F28E00"/>
              </a:solidFill>
              <a:latin typeface="Georgia" panose="02040502050405020303" pitchFamily="18" charset="0"/>
            </a:endParaRPr>
          </a:p>
        </p:txBody>
      </p:sp>
      <p:sp>
        <p:nvSpPr>
          <p:cNvPr id="3" name="Rettangolo 2"/>
          <p:cNvSpPr/>
          <p:nvPr/>
        </p:nvSpPr>
        <p:spPr>
          <a:xfrm>
            <a:off x="0" y="4118238"/>
            <a:ext cx="1064604" cy="1025262"/>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400" b="0" i="0" u="none" strike="noStrike" cap="none" spc="0" normalizeH="0" baseline="0">
              <a:ln>
                <a:noFill/>
              </a:ln>
              <a:solidFill>
                <a:srgbClr val="000000"/>
              </a:solidFill>
              <a:effectLst/>
              <a:uFillTx/>
              <a:latin typeface="+mn-lt"/>
              <a:ea typeface="+mn-ea"/>
              <a:cs typeface="+mn-cs"/>
              <a:sym typeface="Arial"/>
            </a:endParaRPr>
          </a:p>
        </p:txBody>
      </p:sp>
      <p:sp>
        <p:nvSpPr>
          <p:cNvPr id="331" name="Google Shape;216;p14"/>
          <p:cNvSpPr txBox="1"/>
          <p:nvPr/>
        </p:nvSpPr>
        <p:spPr>
          <a:xfrm>
            <a:off x="221922" y="3290426"/>
            <a:ext cx="4388920" cy="1478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indent="152400">
              <a:lnSpc>
                <a:spcPct val="115000"/>
              </a:lnSpc>
              <a:defRPr sz="1300" i="1"/>
            </a:lvl1pPr>
          </a:lstStyle>
          <a:p>
            <a:pPr lvl="0" indent="0" algn="just">
              <a:lnSpc>
                <a:spcPct val="125000"/>
              </a:lnSpc>
            </a:pPr>
            <a:r>
              <a:rPr lang="fr-FR" dirty="0">
                <a:latin typeface="Georgia" panose="02040502050405020303" pitchFamily="18" charset="0"/>
              </a:rPr>
              <a:t>Une Église synodale, en annonçant l’Évangile, « marche ensemble »: comment ce « marcher ensemble » se réalise-t-il aujourd’hui dans votre Église particulière ? Quels pas l’Esprit nous invite-t-il à accomplir pour grandir dans notre « marcher ensemble » ? (DP, 26)</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Google Shape;221;p15" descr="Google Shape;221;p15"/>
          <p:cNvPicPr>
            <a:picLocks noChangeAspect="1"/>
          </p:cNvPicPr>
          <p:nvPr/>
        </p:nvPicPr>
        <p:blipFill>
          <a:blip r:embed="rId3"/>
          <a:srcRect l="29338" t="37563" b="21692"/>
          <a:stretch>
            <a:fillRect/>
          </a:stretch>
        </p:blipFill>
        <p:spPr>
          <a:xfrm>
            <a:off x="154099" y="3459924"/>
            <a:ext cx="2080526" cy="1532878"/>
          </a:xfrm>
          <a:prstGeom prst="rect">
            <a:avLst/>
          </a:prstGeom>
          <a:ln w="12700">
            <a:miter lim="400000"/>
          </a:ln>
        </p:spPr>
      </p:pic>
      <p:pic>
        <p:nvPicPr>
          <p:cNvPr id="334" name="Google Shape;222;p15" descr="Google Shape;222;p15"/>
          <p:cNvPicPr>
            <a:picLocks noChangeAspect="1"/>
          </p:cNvPicPr>
          <p:nvPr/>
        </p:nvPicPr>
        <p:blipFill>
          <a:blip r:embed="rId4"/>
          <a:srcRect r="11016"/>
          <a:stretch>
            <a:fillRect/>
          </a:stretch>
        </p:blipFill>
        <p:spPr>
          <a:xfrm>
            <a:off x="2311325" y="3459924"/>
            <a:ext cx="2080528" cy="1532875"/>
          </a:xfrm>
          <a:prstGeom prst="rect">
            <a:avLst/>
          </a:prstGeom>
          <a:ln w="12700">
            <a:miter lim="400000"/>
          </a:ln>
        </p:spPr>
      </p:pic>
      <p:pic>
        <p:nvPicPr>
          <p:cNvPr id="335" name="Google Shape;223;p15" descr="Google Shape;223;p15"/>
          <p:cNvPicPr>
            <a:picLocks noChangeAspect="1"/>
          </p:cNvPicPr>
          <p:nvPr/>
        </p:nvPicPr>
        <p:blipFill>
          <a:blip r:embed="rId5"/>
          <a:srcRect l="13156"/>
          <a:stretch>
            <a:fillRect/>
          </a:stretch>
        </p:blipFill>
        <p:spPr>
          <a:xfrm>
            <a:off x="154100" y="134850"/>
            <a:ext cx="4237753" cy="3175475"/>
          </a:xfrm>
          <a:prstGeom prst="rect">
            <a:avLst/>
          </a:prstGeom>
          <a:ln w="12700">
            <a:miter lim="400000"/>
          </a:ln>
        </p:spPr>
      </p:pic>
      <p:pic>
        <p:nvPicPr>
          <p:cNvPr id="336" name="Google Shape;224;p15" descr="Google Shape;224;p15"/>
          <p:cNvPicPr>
            <a:picLocks noChangeAspect="1"/>
          </p:cNvPicPr>
          <p:nvPr/>
        </p:nvPicPr>
        <p:blipFill>
          <a:blip r:embed="rId6"/>
          <a:srcRect l="22868" r="17716"/>
          <a:stretch>
            <a:fillRect/>
          </a:stretch>
        </p:blipFill>
        <p:spPr>
          <a:xfrm>
            <a:off x="4557200" y="0"/>
            <a:ext cx="4599876" cy="5143502"/>
          </a:xfrm>
          <a:prstGeom prst="rect">
            <a:avLst/>
          </a:prstGeom>
          <a:ln w="12700">
            <a:miter lim="400000"/>
          </a:ln>
        </p:spPr>
      </p:pic>
      <p:sp>
        <p:nvSpPr>
          <p:cNvPr id="337" name="Google Shape;225;p15"/>
          <p:cNvSpPr txBox="1">
            <a:spLocks noGrp="1"/>
          </p:cNvSpPr>
          <p:nvPr>
            <p:ph type="body" sz="half" idx="1"/>
          </p:nvPr>
        </p:nvSpPr>
        <p:spPr>
          <a:xfrm>
            <a:off x="4411176" y="664630"/>
            <a:ext cx="4745900" cy="2645695"/>
          </a:xfrm>
          <a:prstGeom prst="rect">
            <a:avLst/>
          </a:prstGeom>
        </p:spPr>
        <p:txBody>
          <a:bodyPr/>
          <a:lstStyle/>
          <a:p>
            <a:pPr marL="152400" indent="0" algn="just">
              <a:buSzPts val="1300"/>
              <a:buNone/>
              <a:defRPr sz="1300">
                <a:latin typeface="+mn-lt"/>
                <a:ea typeface="+mn-ea"/>
                <a:cs typeface="+mn-cs"/>
                <a:sym typeface="Arial"/>
              </a:defRPr>
            </a:pPr>
            <a:r>
              <a:rPr lang="fr-CA" sz="1300" dirty="0">
                <a:latin typeface="Georgia" panose="02040502050405020303" pitchFamily="18" charset="0"/>
                <a:sym typeface="Arial"/>
              </a:rPr>
              <a:t>« Rappelons que le but du Synode, et donc de cette consultation, n’est pas de produire des documents, mais de faire germer des rêves, susciter des prophéties et des visions, faire fleurir des espérances, stimuler la confiance, Panser les blessures, tisser des relations, ressusciter une aube d’espérance, apprendre l’un de l’autre, et créer un imaginaire positif qui illumine les esprits, réchauffe les cœurs, redonne des forces aux mains. »</a:t>
            </a:r>
            <a:r>
              <a:rPr dirty="0" smtClean="0">
                <a:latin typeface="Georgia" panose="02040502050405020303" pitchFamily="18" charset="0"/>
              </a:rPr>
              <a:t>(</a:t>
            </a:r>
            <a:r>
              <a:rPr i="1" dirty="0">
                <a:latin typeface="Georgia" panose="02040502050405020303" pitchFamily="18" charset="0"/>
              </a:rPr>
              <a:t>DP</a:t>
            </a:r>
            <a:r>
              <a:rPr dirty="0">
                <a:latin typeface="Georgia" panose="02040502050405020303" pitchFamily="18" charset="0"/>
              </a:rPr>
              <a:t>, 32)</a:t>
            </a:r>
          </a:p>
        </p:txBody>
      </p:sp>
      <p:sp>
        <p:nvSpPr>
          <p:cNvPr id="338" name="Google Shape;226;p15"/>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339" name="Google Shape;227;p15"/>
          <p:cNvSpPr txBox="1"/>
          <p:nvPr/>
        </p:nvSpPr>
        <p:spPr>
          <a:xfrm>
            <a:off x="8527199" y="4685836"/>
            <a:ext cx="548701" cy="307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gn="r">
              <a:defRPr sz="800">
                <a:solidFill>
                  <a:schemeClr val="accent2">
                    <a:lumOff val="21764"/>
                  </a:schemeClr>
                </a:solidFill>
                <a:latin typeface="Helvetica Neue"/>
                <a:ea typeface="Helvetica Neue"/>
                <a:cs typeface="Helvetica Neue"/>
                <a:sym typeface="Helvetica Neue"/>
              </a:defRPr>
            </a:lvl1pPr>
          </a:lstStyle>
          <a:p>
            <a:r>
              <a:t>15</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
          </p:nvPr>
        </p:nvSpPr>
        <p:spPr/>
        <p:txBody>
          <a:bodyPr>
            <a:normAutofit fontScale="92500" lnSpcReduction="20000"/>
          </a:bodyPr>
          <a:lstStyle/>
          <a:p>
            <a:endParaRPr lang="it-IT"/>
          </a:p>
        </p:txBody>
      </p:sp>
      <p:pic>
        <p:nvPicPr>
          <p:cNvPr id="5" name="Picture 2" descr="Screen Shot 2021-09-16 at 12.38.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962" y="-56270"/>
            <a:ext cx="6098451" cy="5143500"/>
          </a:xfrm>
          <a:prstGeom prst="rect">
            <a:avLst/>
          </a:prstGeom>
        </p:spPr>
      </p:pic>
    </p:spTree>
    <p:extLst>
      <p:ext uri="{BB962C8B-B14F-4D97-AF65-F5344CB8AC3E}">
        <p14:creationId xmlns:p14="http://schemas.microsoft.com/office/powerpoint/2010/main" val="60478453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Google Shape;238;p17"/>
          <p:cNvSpPr txBox="1">
            <a:spLocks noGrp="1"/>
          </p:cNvSpPr>
          <p:nvPr>
            <p:ph type="title"/>
          </p:nvPr>
        </p:nvSpPr>
        <p:spPr>
          <a:xfrm>
            <a:off x="276653" y="409366"/>
            <a:ext cx="4572847" cy="637201"/>
          </a:xfrm>
          <a:prstGeom prst="rect">
            <a:avLst/>
          </a:prstGeom>
        </p:spPr>
        <p:txBody>
          <a:bodyPr>
            <a:noAutofit/>
          </a:bodyPr>
          <a:lstStyle>
            <a:lvl1pPr>
              <a:defRPr sz="2200" i="1"/>
            </a:lvl1pPr>
          </a:lstStyle>
          <a:p>
            <a:pPr lvl="0"/>
            <a:r>
              <a:rPr lang="it-IT" sz="2500" i="0" dirty="0" err="1">
                <a:solidFill>
                  <a:srgbClr val="F28E00"/>
                </a:solidFill>
                <a:latin typeface="Georgia" panose="02040502050405020303" pitchFamily="18" charset="0"/>
              </a:rPr>
              <a:t>Document</a:t>
            </a:r>
            <a:r>
              <a:rPr lang="it-IT" sz="2500" i="0" dirty="0">
                <a:solidFill>
                  <a:srgbClr val="F28E00"/>
                </a:solidFill>
                <a:latin typeface="Georgia" panose="02040502050405020303" pitchFamily="18" charset="0"/>
              </a:rPr>
              <a:t> </a:t>
            </a:r>
            <a:r>
              <a:rPr lang="it-IT" sz="2500" i="0" dirty="0" err="1">
                <a:solidFill>
                  <a:srgbClr val="F28E00"/>
                </a:solidFill>
                <a:latin typeface="Georgia" panose="02040502050405020303" pitchFamily="18" charset="0"/>
              </a:rPr>
              <a:t>préparatoire</a:t>
            </a:r>
            <a:endParaRPr lang="it-IT" sz="2500" i="0" dirty="0">
              <a:solidFill>
                <a:srgbClr val="F28E00"/>
              </a:solidFill>
              <a:latin typeface="Georgia" panose="02040502050405020303" pitchFamily="18" charset="0"/>
            </a:endParaRPr>
          </a:p>
        </p:txBody>
      </p:sp>
      <p:sp>
        <p:nvSpPr>
          <p:cNvPr id="347" name="Google Shape;239;p17"/>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348" name="Google Shape;240;p17"/>
          <p:cNvSpPr txBox="1">
            <a:spLocks noGrp="1"/>
          </p:cNvSpPr>
          <p:nvPr>
            <p:ph type="body" sz="half" idx="1"/>
          </p:nvPr>
        </p:nvSpPr>
        <p:spPr>
          <a:xfrm>
            <a:off x="186064" y="860658"/>
            <a:ext cx="4393024" cy="3449783"/>
          </a:xfrm>
          <a:prstGeom prst="rect">
            <a:avLst/>
          </a:prstGeom>
        </p:spPr>
        <p:txBody>
          <a:bodyPr anchor="ctr">
            <a:normAutofit/>
          </a:bodyPr>
          <a:lstStyle/>
          <a:p>
            <a:pPr marL="552450" lvl="0" indent="-400050">
              <a:buClr>
                <a:schemeClr val="accent1"/>
              </a:buClr>
              <a:buSzPts val="1600"/>
              <a:buFontTx/>
              <a:buAutoNum type="romanUcPeriod"/>
              <a:defRPr sz="1600">
                <a:solidFill>
                  <a:srgbClr val="000000"/>
                </a:solidFill>
                <a:latin typeface="Helvetica Neue"/>
                <a:ea typeface="Helvetica Neue"/>
                <a:cs typeface="Helvetica Neue"/>
                <a:sym typeface="Helvetica Neue"/>
              </a:defRPr>
            </a:pPr>
            <a:r>
              <a:rPr lang="fr-FR" sz="1600" dirty="0">
                <a:latin typeface="Georgia" panose="02040502050405020303" pitchFamily="18" charset="0"/>
              </a:rPr>
              <a:t>L’appel à marcher ensemble</a:t>
            </a:r>
            <a:endParaRPr lang="it-IT" sz="1600" dirty="0">
              <a:latin typeface="Georgia" panose="02040502050405020303" pitchFamily="18" charset="0"/>
            </a:endParaRPr>
          </a:p>
          <a:p>
            <a:pPr marL="552450" lvl="0" indent="-400050">
              <a:buClr>
                <a:schemeClr val="accent1"/>
              </a:buClr>
              <a:buSzPts val="1600"/>
              <a:buFontTx/>
              <a:buAutoNum type="romanUcPeriod"/>
              <a:defRPr sz="1600">
                <a:solidFill>
                  <a:srgbClr val="000000"/>
                </a:solidFill>
                <a:latin typeface="Helvetica Neue"/>
                <a:ea typeface="Helvetica Neue"/>
                <a:cs typeface="Helvetica Neue"/>
                <a:sym typeface="Helvetica Neue"/>
              </a:defRPr>
            </a:pPr>
            <a:r>
              <a:rPr lang="fr-FR" sz="1600" dirty="0">
                <a:latin typeface="Georgia" panose="02040502050405020303" pitchFamily="18" charset="0"/>
              </a:rPr>
              <a:t>Une Église constitutivement synodale</a:t>
            </a:r>
            <a:endParaRPr lang="it-IT" sz="1600" dirty="0">
              <a:latin typeface="Georgia" panose="02040502050405020303" pitchFamily="18" charset="0"/>
            </a:endParaRPr>
          </a:p>
          <a:p>
            <a:pPr marL="552450" lvl="0" indent="-400050">
              <a:buClr>
                <a:schemeClr val="accent1"/>
              </a:buClr>
              <a:buSzPts val="1600"/>
              <a:buFontTx/>
              <a:buAutoNum type="romanUcPeriod"/>
              <a:defRPr sz="1600">
                <a:solidFill>
                  <a:srgbClr val="000000"/>
                </a:solidFill>
                <a:latin typeface="Helvetica Neue"/>
                <a:ea typeface="Helvetica Neue"/>
                <a:cs typeface="Helvetica Neue"/>
                <a:sym typeface="Helvetica Neue"/>
              </a:defRPr>
            </a:pPr>
            <a:r>
              <a:rPr lang="fr-FR" sz="1600" dirty="0">
                <a:latin typeface="Georgia" panose="02040502050405020303" pitchFamily="18" charset="0"/>
              </a:rPr>
              <a:t>À l’écoute des Écritures</a:t>
            </a:r>
            <a:endParaRPr lang="it-IT" sz="1600" dirty="0">
              <a:latin typeface="Georgia" panose="02040502050405020303" pitchFamily="18" charset="0"/>
            </a:endParaRPr>
          </a:p>
          <a:p>
            <a:pPr marL="1009650" lvl="1" indent="-400050">
              <a:buClr>
                <a:schemeClr val="accent1"/>
              </a:buClr>
              <a:buSzPts val="1600"/>
              <a:buFontTx/>
              <a:buAutoNum type="alphaUcPeriod"/>
              <a:defRPr sz="1600">
                <a:solidFill>
                  <a:srgbClr val="000000"/>
                </a:solidFill>
                <a:latin typeface="Helvetica Neue"/>
                <a:ea typeface="Helvetica Neue"/>
                <a:cs typeface="Helvetica Neue"/>
                <a:sym typeface="Helvetica Neue"/>
              </a:defRPr>
            </a:pPr>
            <a:r>
              <a:rPr lang="fr-FR" sz="1600" dirty="0">
                <a:latin typeface="Georgia" panose="02040502050405020303" pitchFamily="18" charset="0"/>
              </a:rPr>
              <a:t>Jésus, la foule, les apôtres</a:t>
            </a:r>
            <a:endParaRPr lang="it-IT" sz="1600" dirty="0">
              <a:latin typeface="Georgia" panose="02040502050405020303" pitchFamily="18" charset="0"/>
            </a:endParaRPr>
          </a:p>
          <a:p>
            <a:pPr marL="1009650" lvl="1" indent="-400050">
              <a:buClr>
                <a:schemeClr val="accent1"/>
              </a:buClr>
              <a:buSzPts val="1600"/>
              <a:buFontTx/>
              <a:buAutoNum type="alphaUcPeriod"/>
              <a:defRPr sz="1600">
                <a:solidFill>
                  <a:srgbClr val="000000"/>
                </a:solidFill>
                <a:latin typeface="Helvetica Neue"/>
                <a:ea typeface="Helvetica Neue"/>
                <a:cs typeface="Helvetica Neue"/>
                <a:sym typeface="Helvetica Neue"/>
              </a:defRPr>
            </a:pPr>
            <a:r>
              <a:rPr lang="fr-FR" sz="1600" dirty="0">
                <a:latin typeface="Georgia" panose="02040502050405020303" pitchFamily="18" charset="0"/>
              </a:rPr>
              <a:t>Une double dynamique de conversion : Pierre et Corneille (Actes 10)</a:t>
            </a:r>
            <a:endParaRPr lang="it-IT" sz="1600" dirty="0">
              <a:latin typeface="Georgia" panose="02040502050405020303" pitchFamily="18" charset="0"/>
            </a:endParaRPr>
          </a:p>
          <a:p>
            <a:pPr marL="552450" lvl="0" indent="-400050">
              <a:buClr>
                <a:schemeClr val="accent1"/>
              </a:buClr>
              <a:buSzPts val="1600"/>
              <a:buFontTx/>
              <a:buAutoNum type="romanUcPeriod"/>
              <a:defRPr sz="1600">
                <a:solidFill>
                  <a:srgbClr val="000000"/>
                </a:solidFill>
                <a:latin typeface="Helvetica Neue"/>
                <a:ea typeface="Helvetica Neue"/>
                <a:cs typeface="Helvetica Neue"/>
                <a:sym typeface="Helvetica Neue"/>
              </a:defRPr>
            </a:pPr>
            <a:r>
              <a:rPr lang="fr-FR" sz="1600" dirty="0">
                <a:latin typeface="Georgia" panose="02040502050405020303" pitchFamily="18" charset="0"/>
              </a:rPr>
              <a:t>La </a:t>
            </a:r>
            <a:r>
              <a:rPr lang="fr-FR" sz="1600" dirty="0" err="1">
                <a:latin typeface="Georgia" panose="02040502050405020303" pitchFamily="18" charset="0"/>
              </a:rPr>
              <a:t>synodalité</a:t>
            </a:r>
            <a:r>
              <a:rPr lang="fr-FR" sz="1600" dirty="0">
                <a:latin typeface="Georgia" panose="02040502050405020303" pitchFamily="18" charset="0"/>
              </a:rPr>
              <a:t> en action : pistes pour a consultation du Peuple de Dieu</a:t>
            </a:r>
            <a:endParaRPr lang="it-IT" sz="1600" dirty="0">
              <a:latin typeface="Georgia" panose="02040502050405020303" pitchFamily="18" charset="0"/>
            </a:endParaRPr>
          </a:p>
        </p:txBody>
      </p:sp>
      <p:sp>
        <p:nvSpPr>
          <p:cNvPr id="349" name="Google Shape;241;p17"/>
          <p:cNvSpPr txBox="1">
            <a:spLocks noGrp="1"/>
          </p:cNvSpPr>
          <p:nvPr>
            <p:ph type="body" idx="22"/>
          </p:nvPr>
        </p:nvSpPr>
        <p:spPr>
          <a:xfrm>
            <a:off x="4849499" y="1201481"/>
            <a:ext cx="3917871" cy="33322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normAutofit lnSpcReduction="10000"/>
          </a:bodyPr>
          <a:lstStyle/>
          <a:p>
            <a:pPr marL="552450" lvl="0" indent="-400050">
              <a:buClr>
                <a:schemeClr val="accent1"/>
              </a:buClr>
              <a:buSzPts val="1600"/>
              <a:buFontTx/>
              <a:buAutoNum type="romanUcPeriod"/>
              <a:defRPr sz="1600"/>
            </a:pPr>
            <a:r>
              <a:rPr lang="fr-FR" sz="1600" dirty="0">
                <a:latin typeface="Georgia" panose="02040502050405020303" pitchFamily="18" charset="0"/>
              </a:rPr>
              <a:t>Introduction</a:t>
            </a:r>
            <a:endParaRPr lang="it-IT" sz="1600" dirty="0">
              <a:latin typeface="Georgia" panose="02040502050405020303" pitchFamily="18" charset="0"/>
            </a:endParaRPr>
          </a:p>
          <a:p>
            <a:pPr marL="552450" lvl="0" indent="-400050">
              <a:buClr>
                <a:schemeClr val="accent1"/>
              </a:buClr>
              <a:buSzPts val="1600"/>
              <a:buFontTx/>
              <a:buAutoNum type="romanUcPeriod"/>
              <a:defRPr sz="1600"/>
            </a:pPr>
            <a:r>
              <a:rPr lang="fr-FR" sz="1600" dirty="0">
                <a:latin typeface="Georgia" panose="02040502050405020303" pitchFamily="18" charset="0"/>
              </a:rPr>
              <a:t>Les principes d’un processus synodal</a:t>
            </a:r>
            <a:endParaRPr lang="it-IT" sz="1600" dirty="0">
              <a:latin typeface="Georgia" panose="02040502050405020303" pitchFamily="18" charset="0"/>
            </a:endParaRPr>
          </a:p>
          <a:p>
            <a:pPr marL="552450" lvl="0" indent="-400050">
              <a:buClr>
                <a:schemeClr val="accent1"/>
              </a:buClr>
              <a:buSzPts val="1600"/>
              <a:buFontTx/>
              <a:buAutoNum type="romanUcPeriod"/>
              <a:defRPr sz="1600"/>
            </a:pPr>
            <a:r>
              <a:rPr lang="fr-FR" sz="1600" dirty="0">
                <a:latin typeface="Georgia" panose="02040502050405020303" pitchFamily="18" charset="0"/>
              </a:rPr>
              <a:t>Le processus du Synode</a:t>
            </a:r>
            <a:endParaRPr lang="it-IT" sz="1600" dirty="0">
              <a:latin typeface="Georgia" panose="02040502050405020303" pitchFamily="18" charset="0"/>
            </a:endParaRPr>
          </a:p>
          <a:p>
            <a:pPr marL="552450" lvl="0" indent="-400050">
              <a:buClr>
                <a:schemeClr val="accent1"/>
              </a:buClr>
              <a:buSzPts val="1600"/>
              <a:buFontTx/>
              <a:buAutoNum type="romanUcPeriod"/>
              <a:defRPr sz="1600"/>
            </a:pPr>
            <a:r>
              <a:rPr lang="fr-FR" sz="1600" dirty="0">
                <a:latin typeface="Georgia" panose="02040502050405020303" pitchFamily="18" charset="0"/>
              </a:rPr>
              <a:t>Le chemin synodal dans les diocèses</a:t>
            </a:r>
            <a:endParaRPr lang="it-IT" sz="1600" dirty="0">
              <a:latin typeface="Georgia" panose="02040502050405020303" pitchFamily="18" charset="0"/>
            </a:endParaRPr>
          </a:p>
          <a:p>
            <a:pPr marL="552450" lvl="0" indent="-400050">
              <a:buClr>
                <a:schemeClr val="accent1"/>
              </a:buClr>
              <a:buSzPts val="1600"/>
              <a:buFontTx/>
              <a:buAutoNum type="romanUcPeriod"/>
              <a:defRPr sz="1600"/>
            </a:pPr>
            <a:r>
              <a:rPr lang="fr-FR" sz="1600" dirty="0">
                <a:latin typeface="Georgia" panose="02040502050405020303" pitchFamily="18" charset="0"/>
              </a:rPr>
              <a:t>Des ressources pour l’organisation du processus synodal</a:t>
            </a:r>
          </a:p>
          <a:p>
            <a:pPr marL="0" indent="152400">
              <a:buSzTx/>
              <a:buNone/>
              <a:defRPr sz="1600"/>
            </a:pPr>
            <a:endParaRPr lang="it-IT" dirty="0">
              <a:latin typeface="Georgia" panose="02040502050405020303" pitchFamily="18" charset="0"/>
            </a:endParaRPr>
          </a:p>
          <a:p>
            <a:pPr marL="542925" indent="-390525">
              <a:buNone/>
            </a:pPr>
            <a:r>
              <a:rPr lang="it-IT" b="1" dirty="0">
                <a:solidFill>
                  <a:srgbClr val="F28E00"/>
                </a:solidFill>
                <a:latin typeface="Georgia" panose="02040502050405020303" pitchFamily="18" charset="0"/>
              </a:rPr>
              <a:t>+</a:t>
            </a:r>
            <a:r>
              <a:rPr lang="fr-FR" i="1" dirty="0">
                <a:latin typeface="Georgia" panose="02040502050405020303" pitchFamily="18" charset="0"/>
              </a:rPr>
              <a:t> </a:t>
            </a:r>
            <a:r>
              <a:rPr lang="fr-FR" i="1" dirty="0" smtClean="0">
                <a:latin typeface="Georgia" panose="02040502050405020303" pitchFamily="18" charset="0"/>
              </a:rPr>
              <a:t>       </a:t>
            </a:r>
            <a:r>
              <a:rPr lang="fr-FR" sz="1600" dirty="0" smtClean="0">
                <a:latin typeface="Georgia" panose="02040502050405020303" pitchFamily="18" charset="0"/>
              </a:rPr>
              <a:t>Annexes </a:t>
            </a:r>
            <a:r>
              <a:rPr lang="fr-FR" sz="1600" dirty="0">
                <a:latin typeface="Georgia" panose="02040502050405020303" pitchFamily="18" charset="0"/>
              </a:rPr>
              <a:t>et ressources (bibliques, </a:t>
            </a:r>
            <a:r>
              <a:rPr lang="fr-FR" sz="1600" dirty="0" smtClean="0">
                <a:latin typeface="Georgia" panose="02040502050405020303" pitchFamily="18" charset="0"/>
              </a:rPr>
              <a:t>    liturgiques</a:t>
            </a:r>
            <a:r>
              <a:rPr lang="fr-FR" sz="1600" dirty="0">
                <a:latin typeface="Georgia" panose="02040502050405020303" pitchFamily="18" charset="0"/>
              </a:rPr>
              <a:t>, méthodologiques, </a:t>
            </a:r>
            <a:r>
              <a:rPr lang="fr-FR" sz="1600" dirty="0" smtClean="0">
                <a:latin typeface="Georgia" panose="02040502050405020303" pitchFamily="18" charset="0"/>
              </a:rPr>
              <a:t>pratiques</a:t>
            </a:r>
            <a:r>
              <a:rPr lang="it-IT" sz="1600" dirty="0">
                <a:latin typeface="Georgia" panose="02040502050405020303" pitchFamily="18" charset="0"/>
              </a:rPr>
              <a:t>…</a:t>
            </a:r>
            <a:r>
              <a:rPr lang="en-CA" sz="1600" dirty="0">
                <a:latin typeface="Georgia" panose="02040502050405020303" pitchFamily="18" charset="0"/>
              </a:rPr>
              <a:t>)</a:t>
            </a:r>
            <a:endParaRPr lang="it-IT" sz="1600" dirty="0">
              <a:latin typeface="Georgia" panose="02040502050405020303" pitchFamily="18" charset="0"/>
            </a:endParaRPr>
          </a:p>
        </p:txBody>
      </p:sp>
      <p:sp>
        <p:nvSpPr>
          <p:cNvPr id="350" name="Google Shape;242;p17"/>
          <p:cNvSpPr txBox="1"/>
          <p:nvPr/>
        </p:nvSpPr>
        <p:spPr>
          <a:xfrm>
            <a:off x="5176565" y="393579"/>
            <a:ext cx="3518769" cy="63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lvl1pPr>
              <a:defRPr sz="2500" b="1" i="1">
                <a:latin typeface="Helvetica Neue"/>
                <a:ea typeface="Helvetica Neue"/>
                <a:cs typeface="Helvetica Neue"/>
                <a:sym typeface="Helvetica Neue"/>
              </a:defRPr>
            </a:lvl1pPr>
          </a:lstStyle>
          <a:p>
            <a:r>
              <a:rPr i="0" dirty="0" err="1">
                <a:solidFill>
                  <a:srgbClr val="F28E00"/>
                </a:solidFill>
                <a:latin typeface="Georgia" panose="02040502050405020303" pitchFamily="18" charset="0"/>
              </a:rPr>
              <a:t>Vademecum</a:t>
            </a:r>
            <a:endParaRPr i="0" dirty="0">
              <a:solidFill>
                <a:srgbClr val="F28E00"/>
              </a:solidFill>
              <a:latin typeface="Georgia" panose="02040502050405020303" pitchFamily="18"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Google Shape;247;p18"/>
          <p:cNvSpPr txBox="1">
            <a:spLocks noGrp="1"/>
          </p:cNvSpPr>
          <p:nvPr>
            <p:ph type="title"/>
          </p:nvPr>
        </p:nvSpPr>
        <p:spPr>
          <a:xfrm>
            <a:off x="398688" y="404829"/>
            <a:ext cx="8298634" cy="637202"/>
          </a:xfrm>
          <a:prstGeom prst="rect">
            <a:avLst/>
          </a:prstGeom>
        </p:spPr>
        <p:txBody>
          <a:bodyPr/>
          <a:lstStyle>
            <a:lvl1pPr>
              <a:defRPr b="0">
                <a:latin typeface="Avenir"/>
                <a:ea typeface="Avenir"/>
                <a:cs typeface="Avenir"/>
                <a:sym typeface="Avenir Roman"/>
              </a:defRPr>
            </a:lvl1pPr>
          </a:lstStyle>
          <a:p>
            <a:r>
              <a:rPr lang="fr-FR" dirty="0">
                <a:solidFill>
                  <a:srgbClr val="F28E00"/>
                </a:solidFill>
                <a:latin typeface="Georgia" panose="02040502050405020303" pitchFamily="18" charset="0"/>
              </a:rPr>
              <a:t>Les objectifs du synode (DP2)</a:t>
            </a:r>
            <a:endParaRPr dirty="0">
              <a:solidFill>
                <a:srgbClr val="F28E00"/>
              </a:solidFill>
              <a:latin typeface="Georgia" panose="02040502050405020303" pitchFamily="18" charset="0"/>
            </a:endParaRPr>
          </a:p>
        </p:txBody>
      </p:sp>
      <p:sp>
        <p:nvSpPr>
          <p:cNvPr id="355" name="Google Shape;248;p18"/>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356" name="Google Shape;249;p18"/>
          <p:cNvSpPr/>
          <p:nvPr/>
        </p:nvSpPr>
        <p:spPr>
          <a:xfrm>
            <a:off x="3357119" y="4754409"/>
            <a:ext cx="2186401" cy="1"/>
          </a:xfrm>
          <a:prstGeom prst="line">
            <a:avLst/>
          </a:prstGeom>
          <a:ln w="28575">
            <a:solidFill>
              <a:schemeClr val="accent1"/>
            </a:solidFill>
            <a:prstDash val="dot"/>
          </a:ln>
        </p:spPr>
        <p:txBody>
          <a:bodyPr lIns="45719" rIns="45719"/>
          <a:lstStyle/>
          <a:p>
            <a:endParaRPr/>
          </a:p>
        </p:txBody>
      </p:sp>
      <p:sp>
        <p:nvSpPr>
          <p:cNvPr id="357" name="Google Shape;250;p18"/>
          <p:cNvSpPr txBox="1">
            <a:spLocks noGrp="1"/>
          </p:cNvSpPr>
          <p:nvPr>
            <p:ph type="body" idx="1"/>
          </p:nvPr>
        </p:nvSpPr>
        <p:spPr>
          <a:xfrm>
            <a:off x="560657" y="1105084"/>
            <a:ext cx="8026249" cy="3273786"/>
          </a:xfrm>
          <a:prstGeom prst="rect">
            <a:avLst/>
          </a:prstGeom>
        </p:spPr>
        <p:txBody>
          <a:bodyPr anchor="ctr"/>
          <a:lstStyle/>
          <a:p>
            <a:pPr marL="438911" lvl="0" indent="-292607" defTabSz="877823" fontAlgn="base">
              <a:lnSpc>
                <a:spcPct val="103500"/>
              </a:lnSpc>
              <a:buClr>
                <a:srgbClr val="DE8F32"/>
              </a:buClr>
              <a:buSzPts val="1500"/>
              <a:buFont typeface="Helvetica Neue"/>
              <a:buChar char="●"/>
              <a:defRPr sz="1536">
                <a:solidFill>
                  <a:srgbClr val="000000"/>
                </a:solidFill>
                <a:latin typeface="Avenir"/>
                <a:ea typeface="Avenir"/>
                <a:cs typeface="Avenir"/>
                <a:sym typeface="Avenir Roman"/>
              </a:defRPr>
            </a:pPr>
            <a:r>
              <a:rPr lang="fr-FR" sz="1536" dirty="0">
                <a:solidFill>
                  <a:srgbClr val="000000"/>
                </a:solidFill>
                <a:latin typeface="Georgia" panose="02040502050405020303" pitchFamily="18" charset="0"/>
                <a:ea typeface="Avenir"/>
                <a:cs typeface="Avenir"/>
              </a:rPr>
              <a:t>Faire mémoire de la façon dont l’Esprit a guidé le cheminement de l’Église dans l’histoire et nous appelle aujourd’hui à être ensemble des témoins de l’amour de Dieu.</a:t>
            </a:r>
          </a:p>
          <a:p>
            <a:pPr marL="438911" lvl="0" indent="-292607" defTabSz="877823" fontAlgn="base">
              <a:lnSpc>
                <a:spcPct val="103500"/>
              </a:lnSpc>
              <a:buClr>
                <a:srgbClr val="DE8F32"/>
              </a:buClr>
              <a:buSzPts val="1500"/>
              <a:buFont typeface="Helvetica Neue"/>
              <a:buChar char="●"/>
              <a:defRPr sz="1536">
                <a:solidFill>
                  <a:srgbClr val="000000"/>
                </a:solidFill>
                <a:latin typeface="Avenir"/>
                <a:ea typeface="Avenir"/>
                <a:cs typeface="Avenir"/>
                <a:sym typeface="Avenir Roman"/>
              </a:defRPr>
            </a:pPr>
            <a:r>
              <a:rPr lang="fr-FR" sz="1536" dirty="0">
                <a:solidFill>
                  <a:srgbClr val="000000"/>
                </a:solidFill>
                <a:latin typeface="Georgia" panose="02040502050405020303" pitchFamily="18" charset="0"/>
                <a:ea typeface="Avenir"/>
                <a:cs typeface="Avenir"/>
              </a:rPr>
              <a:t>Vivre un processus ecclésial impliquant la participation et l’inclusion de tous, qui offre à chacun – en particulier à ceux qui pour diverses raisons se trouvent marginalisés – l’opportunité de s’exprimer et d’être écoutés pour contribuer à l’édification du Peuple de Dieu. </a:t>
            </a:r>
          </a:p>
          <a:p>
            <a:pPr marL="438911" lvl="0" indent="-292607" defTabSz="877823" fontAlgn="base">
              <a:lnSpc>
                <a:spcPct val="103500"/>
              </a:lnSpc>
              <a:buClr>
                <a:srgbClr val="DE8F32"/>
              </a:buClr>
              <a:buSzPts val="1500"/>
              <a:buFont typeface="Helvetica Neue"/>
              <a:buChar char="●"/>
              <a:defRPr sz="1536">
                <a:solidFill>
                  <a:srgbClr val="000000"/>
                </a:solidFill>
                <a:latin typeface="Avenir"/>
                <a:ea typeface="Avenir"/>
                <a:cs typeface="Avenir"/>
                <a:sym typeface="Avenir Roman"/>
              </a:defRPr>
            </a:pPr>
            <a:r>
              <a:rPr lang="fr-FR" sz="1536" dirty="0">
                <a:solidFill>
                  <a:srgbClr val="000000"/>
                </a:solidFill>
                <a:latin typeface="Georgia" panose="02040502050405020303" pitchFamily="18" charset="0"/>
                <a:ea typeface="Avenir"/>
                <a:cs typeface="Avenir"/>
              </a:rPr>
              <a:t>Reconnaître et apprécier la richesse et la diversité des dons et des charismes que l’Esprit dispense librement, pour le bien de la communauté et au bénéfice de la famille humaine tout entière.</a:t>
            </a:r>
          </a:p>
          <a:p>
            <a:pPr marL="438911" lvl="0" indent="-292607" defTabSz="877823" fontAlgn="base">
              <a:lnSpc>
                <a:spcPct val="103500"/>
              </a:lnSpc>
              <a:buClr>
                <a:srgbClr val="DE8F32"/>
              </a:buClr>
              <a:buSzPts val="1500"/>
              <a:buFont typeface="Helvetica Neue"/>
              <a:buChar char="●"/>
              <a:defRPr sz="1536">
                <a:solidFill>
                  <a:srgbClr val="000000"/>
                </a:solidFill>
                <a:latin typeface="Avenir"/>
                <a:ea typeface="Avenir"/>
                <a:cs typeface="Avenir"/>
                <a:sym typeface="Avenir Roman"/>
              </a:defRPr>
            </a:pPr>
            <a:r>
              <a:rPr lang="fr-FR" sz="1536" dirty="0">
                <a:solidFill>
                  <a:srgbClr val="000000"/>
                </a:solidFill>
                <a:latin typeface="Georgia" panose="02040502050405020303" pitchFamily="18" charset="0"/>
                <a:ea typeface="Avenir"/>
                <a:cs typeface="Avenir"/>
              </a:rPr>
              <a:t>Expérimenter des modes d’exercices de la responsabilité partagée au service de l’annonce de l’Évangile et de l’engagement à construire un monde plus beau et plus habitable.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57">
                                            <p:bg/>
                                          </p:spTgt>
                                        </p:tgtEl>
                                        <p:attrNameLst>
                                          <p:attrName>style.visibility</p:attrName>
                                        </p:attrNameLst>
                                      </p:cBhvr>
                                      <p:to>
                                        <p:strVal val="visible"/>
                                      </p:to>
                                    </p:set>
                                    <p:animEffect transition="in" filter="fade">
                                      <p:cBhvr>
                                        <p:cTn id="7" dur="500"/>
                                        <p:tgtEl>
                                          <p:spTgt spid="357">
                                            <p:bg/>
                                          </p:spTgt>
                                        </p:tgtEl>
                                      </p:cBhvr>
                                    </p:animEffect>
                                  </p:childTnLst>
                                </p:cTn>
                              </p:par>
                              <p:par>
                                <p:cTn id="8" presetID="10" presetClass="entr" presetSubtype="0" fill="hold" grpId="1" nodeType="withEffect">
                                  <p:stCondLst>
                                    <p:cond delay="0"/>
                                  </p:stCondLst>
                                  <p:iterate>
                                    <p:tmAbs val="0"/>
                                  </p:iterate>
                                  <p:childTnLst>
                                    <p:set>
                                      <p:cBhvr>
                                        <p:cTn id="9" fill="hold"/>
                                        <p:tgtEl>
                                          <p:spTgt spid="357">
                                            <p:txEl>
                                              <p:pRg st="0" end="0"/>
                                            </p:txEl>
                                          </p:spTgt>
                                        </p:tgtEl>
                                        <p:attrNameLst>
                                          <p:attrName>style.visibility</p:attrName>
                                        </p:attrNameLst>
                                      </p:cBhvr>
                                      <p:to>
                                        <p:strVal val="visible"/>
                                      </p:to>
                                    </p:set>
                                    <p:animEffect transition="in" filter="fade">
                                      <p:cBhvr>
                                        <p:cTn id="10" dur="500"/>
                                        <p:tgtEl>
                                          <p:spTgt spid="357">
                                            <p:txEl>
                                              <p:pRg st="0" end="0"/>
                                            </p:txEl>
                                          </p:spTgt>
                                        </p:tgtEl>
                                      </p:cBhvr>
                                    </p:animEffect>
                                  </p:childTnLst>
                                </p:cTn>
                              </p:par>
                              <p:par>
                                <p:cTn id="11" presetID="10" presetClass="entr" presetSubtype="0" fill="hold" grpId="1" nodeType="withEffect">
                                  <p:stCondLst>
                                    <p:cond delay="0"/>
                                  </p:stCondLst>
                                  <p:iterate>
                                    <p:tmAbs val="0"/>
                                  </p:iterate>
                                  <p:childTnLst>
                                    <p:set>
                                      <p:cBhvr>
                                        <p:cTn id="12" fill="hold"/>
                                        <p:tgtEl>
                                          <p:spTgt spid="357">
                                            <p:txEl>
                                              <p:pRg st="1" end="1"/>
                                            </p:txEl>
                                          </p:spTgt>
                                        </p:tgtEl>
                                        <p:attrNameLst>
                                          <p:attrName>style.visibility</p:attrName>
                                        </p:attrNameLst>
                                      </p:cBhvr>
                                      <p:to>
                                        <p:strVal val="visible"/>
                                      </p:to>
                                    </p:set>
                                    <p:animEffect transition="in" filter="fade">
                                      <p:cBhvr>
                                        <p:cTn id="13" dur="500"/>
                                        <p:tgtEl>
                                          <p:spTgt spid="357">
                                            <p:txEl>
                                              <p:pRg st="1" end="1"/>
                                            </p:txEl>
                                          </p:spTgt>
                                        </p:tgtEl>
                                      </p:cBhvr>
                                    </p:animEffect>
                                  </p:childTnLst>
                                </p:cTn>
                              </p:par>
                              <p:par>
                                <p:cTn id="14" presetID="10" presetClass="entr" presetSubtype="0" fill="hold" grpId="1" nodeType="withEffect">
                                  <p:stCondLst>
                                    <p:cond delay="0"/>
                                  </p:stCondLst>
                                  <p:iterate>
                                    <p:tmAbs val="0"/>
                                  </p:iterate>
                                  <p:childTnLst>
                                    <p:set>
                                      <p:cBhvr>
                                        <p:cTn id="15" fill="hold"/>
                                        <p:tgtEl>
                                          <p:spTgt spid="357">
                                            <p:txEl>
                                              <p:pRg st="2" end="2"/>
                                            </p:txEl>
                                          </p:spTgt>
                                        </p:tgtEl>
                                        <p:attrNameLst>
                                          <p:attrName>style.visibility</p:attrName>
                                        </p:attrNameLst>
                                      </p:cBhvr>
                                      <p:to>
                                        <p:strVal val="visible"/>
                                      </p:to>
                                    </p:set>
                                    <p:animEffect transition="in" filter="fade">
                                      <p:cBhvr>
                                        <p:cTn id="16" dur="500"/>
                                        <p:tgtEl>
                                          <p:spTgt spid="357">
                                            <p:txEl>
                                              <p:pRg st="2" end="2"/>
                                            </p:txEl>
                                          </p:spTgt>
                                        </p:tgtEl>
                                      </p:cBhvr>
                                    </p:animEffect>
                                  </p:childTnLst>
                                </p:cTn>
                              </p:par>
                              <p:par>
                                <p:cTn id="17" presetID="10" presetClass="entr" presetSubtype="0" fill="hold" grpId="1" nodeType="withEffect">
                                  <p:stCondLst>
                                    <p:cond delay="0"/>
                                  </p:stCondLst>
                                  <p:iterate>
                                    <p:tmAbs val="0"/>
                                  </p:iterate>
                                  <p:childTnLst>
                                    <p:set>
                                      <p:cBhvr>
                                        <p:cTn id="18" fill="hold"/>
                                        <p:tgtEl>
                                          <p:spTgt spid="357">
                                            <p:txEl>
                                              <p:pRg st="3" end="3"/>
                                            </p:txEl>
                                          </p:spTgt>
                                        </p:tgtEl>
                                        <p:attrNameLst>
                                          <p:attrName>style.visibility</p:attrName>
                                        </p:attrNameLst>
                                      </p:cBhvr>
                                      <p:to>
                                        <p:strVal val="visible"/>
                                      </p:to>
                                    </p:set>
                                    <p:animEffect transition="in" filter="fade">
                                      <p:cBhvr>
                                        <p:cTn id="19" dur="500"/>
                                        <p:tgtEl>
                                          <p:spTgt spid="3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1" build="p"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Google Shape;255;p19"/>
          <p:cNvSpPr txBox="1">
            <a:spLocks noGrp="1"/>
          </p:cNvSpPr>
          <p:nvPr>
            <p:ph type="title"/>
          </p:nvPr>
        </p:nvSpPr>
        <p:spPr>
          <a:xfrm>
            <a:off x="398688" y="404829"/>
            <a:ext cx="8298634" cy="637202"/>
          </a:xfrm>
          <a:prstGeom prst="rect">
            <a:avLst/>
          </a:prstGeom>
        </p:spPr>
        <p:txBody>
          <a:bodyPr/>
          <a:lstStyle>
            <a:lvl1pPr>
              <a:defRPr b="0">
                <a:latin typeface="Avenir"/>
                <a:ea typeface="Avenir"/>
                <a:cs typeface="Avenir"/>
                <a:sym typeface="Avenir Roman"/>
              </a:defRPr>
            </a:lvl1pPr>
          </a:lstStyle>
          <a:p>
            <a:r>
              <a:rPr lang="fr-FR" dirty="0">
                <a:solidFill>
                  <a:srgbClr val="F28E00"/>
                </a:solidFill>
                <a:latin typeface="Georgia" panose="02040502050405020303" pitchFamily="18" charset="0"/>
              </a:rPr>
              <a:t>Les objectifs du synode (DP2)</a:t>
            </a:r>
            <a:endParaRPr dirty="0">
              <a:solidFill>
                <a:srgbClr val="F28E00"/>
              </a:solidFill>
              <a:latin typeface="Georgia" panose="02040502050405020303" pitchFamily="18" charset="0"/>
            </a:endParaRPr>
          </a:p>
        </p:txBody>
      </p:sp>
      <p:sp>
        <p:nvSpPr>
          <p:cNvPr id="360" name="Google Shape;256;p19"/>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361" name="Google Shape;257;p19"/>
          <p:cNvSpPr/>
          <p:nvPr/>
        </p:nvSpPr>
        <p:spPr>
          <a:xfrm>
            <a:off x="3340410" y="4938255"/>
            <a:ext cx="2186401" cy="1"/>
          </a:xfrm>
          <a:prstGeom prst="line">
            <a:avLst/>
          </a:prstGeom>
          <a:ln w="28575">
            <a:solidFill>
              <a:schemeClr val="accent1"/>
            </a:solidFill>
            <a:prstDash val="dot"/>
          </a:ln>
        </p:spPr>
        <p:txBody>
          <a:bodyPr lIns="45719" rIns="45719"/>
          <a:lstStyle/>
          <a:p>
            <a:endParaRPr/>
          </a:p>
        </p:txBody>
      </p:sp>
      <p:sp>
        <p:nvSpPr>
          <p:cNvPr id="362" name="Google Shape;258;p19"/>
          <p:cNvSpPr txBox="1">
            <a:spLocks noGrp="1"/>
          </p:cNvSpPr>
          <p:nvPr>
            <p:ph type="body" idx="1"/>
          </p:nvPr>
        </p:nvSpPr>
        <p:spPr>
          <a:xfrm>
            <a:off x="666987" y="988092"/>
            <a:ext cx="8026249" cy="3808609"/>
          </a:xfrm>
          <a:prstGeom prst="rect">
            <a:avLst/>
          </a:prstGeom>
        </p:spPr>
        <p:txBody>
          <a:bodyPr anchor="ctr">
            <a:normAutofit fontScale="92500" lnSpcReduction="10000"/>
          </a:bodyPr>
          <a:lstStyle/>
          <a:p>
            <a:pPr marL="457200" lvl="0" indent="-304800" fontAlgn="base">
              <a:lnSpc>
                <a:spcPct val="135000"/>
              </a:lnSpc>
              <a:buClr>
                <a:srgbClr val="DE8F32"/>
              </a:buClr>
              <a:buSzPts val="1500"/>
              <a:buFont typeface="Helvetica Neue"/>
              <a:buChar char="●"/>
              <a:defRPr sz="1500">
                <a:solidFill>
                  <a:srgbClr val="000000"/>
                </a:solidFill>
                <a:latin typeface="Avenir"/>
                <a:ea typeface="Avenir"/>
                <a:cs typeface="Avenir"/>
                <a:sym typeface="Avenir Roman"/>
              </a:defRPr>
            </a:pPr>
            <a:r>
              <a:rPr lang="fr-FR" sz="1500" dirty="0">
                <a:solidFill>
                  <a:srgbClr val="000000"/>
                </a:solidFill>
                <a:latin typeface="Georgia" panose="02040502050405020303" pitchFamily="18" charset="0"/>
                <a:ea typeface="Avenir"/>
                <a:cs typeface="Avenir"/>
              </a:rPr>
              <a:t>Examiner la façon dont sont vécus dans l’Église la responsabilité et le pouvoir, ainsi que les structures de gouvernance, en faisant ressortir et en essayant de convertir les préjugés et les pratiques déviantes qui ne sont pas enracinés dans l’Évangile</a:t>
            </a:r>
          </a:p>
          <a:p>
            <a:pPr marL="457200" lvl="0" indent="-304800" fontAlgn="base">
              <a:lnSpc>
                <a:spcPct val="135000"/>
              </a:lnSpc>
              <a:buClr>
                <a:srgbClr val="DE8F32"/>
              </a:buClr>
              <a:buSzPts val="1500"/>
              <a:buFont typeface="Helvetica Neue"/>
              <a:buChar char="●"/>
              <a:defRPr sz="1500">
                <a:solidFill>
                  <a:srgbClr val="000000"/>
                </a:solidFill>
                <a:latin typeface="Avenir"/>
                <a:ea typeface="Avenir"/>
                <a:cs typeface="Avenir"/>
                <a:sym typeface="Avenir Roman"/>
              </a:defRPr>
            </a:pPr>
            <a:r>
              <a:rPr lang="fr-FR" sz="1500" dirty="0">
                <a:solidFill>
                  <a:srgbClr val="000000"/>
                </a:solidFill>
                <a:latin typeface="Georgia" panose="02040502050405020303" pitchFamily="18" charset="0"/>
                <a:ea typeface="Avenir"/>
                <a:cs typeface="Avenir"/>
              </a:rPr>
              <a:t>Reconnaître la communauté chrétienne comme sujet crédible et comme partenaire fiable pour s’engager sur les chemins du dialogue social, de la guérison, de la réconciliation, de l’inclusion et de la participation, de la reconstruction de la démocratie, de la promotion de la fraternité et de l’amitié sociale.</a:t>
            </a:r>
          </a:p>
          <a:p>
            <a:pPr marL="457200" lvl="0" indent="-304800" fontAlgn="base">
              <a:lnSpc>
                <a:spcPct val="135000"/>
              </a:lnSpc>
              <a:buClr>
                <a:srgbClr val="DE8F32"/>
              </a:buClr>
              <a:buSzPts val="1500"/>
              <a:buFont typeface="Helvetica Neue"/>
              <a:buChar char="●"/>
              <a:defRPr sz="1500">
                <a:solidFill>
                  <a:srgbClr val="000000"/>
                </a:solidFill>
                <a:latin typeface="Avenir"/>
                <a:ea typeface="Avenir"/>
                <a:cs typeface="Avenir"/>
                <a:sym typeface="Avenir Roman"/>
              </a:defRPr>
            </a:pPr>
            <a:r>
              <a:rPr lang="fr-FR" sz="1500" dirty="0">
                <a:solidFill>
                  <a:srgbClr val="000000"/>
                </a:solidFill>
                <a:latin typeface="Georgia" panose="02040502050405020303" pitchFamily="18" charset="0"/>
                <a:ea typeface="Avenir"/>
                <a:cs typeface="Avenir"/>
              </a:rPr>
              <a:t>Renouveler et affermir les relations entre les membres des communautés chrétiennes ainsi qu’entre les communautés et les autres groupes sociaux, par exemple des communautés de croyants d’autres confessions et religions, des organisations de la société civile, des mouvements populaires, etc.</a:t>
            </a:r>
          </a:p>
          <a:p>
            <a:pPr marL="457200" lvl="0" indent="-304800" fontAlgn="base">
              <a:lnSpc>
                <a:spcPct val="135000"/>
              </a:lnSpc>
              <a:buClr>
                <a:srgbClr val="DE8F32"/>
              </a:buClr>
              <a:buSzPts val="1500"/>
              <a:buFont typeface="Helvetica Neue"/>
              <a:buChar char="●"/>
              <a:defRPr sz="1500">
                <a:solidFill>
                  <a:srgbClr val="000000"/>
                </a:solidFill>
                <a:latin typeface="Avenir"/>
                <a:ea typeface="Avenir"/>
                <a:cs typeface="Avenir"/>
                <a:sym typeface="Avenir Roman"/>
              </a:defRPr>
            </a:pPr>
            <a:r>
              <a:rPr lang="fr-FR" sz="1500" dirty="0">
                <a:solidFill>
                  <a:srgbClr val="000000"/>
                </a:solidFill>
                <a:latin typeface="Georgia" panose="02040502050405020303" pitchFamily="18" charset="0"/>
                <a:ea typeface="Avenir"/>
                <a:cs typeface="Avenir"/>
              </a:rPr>
              <a:t>Favoriser la valorisation et l’appropriation des fruits des récentes expériences synodales aux niveaux universel, régional, national et local.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62">
                                            <p:bg/>
                                          </p:spTgt>
                                        </p:tgtEl>
                                        <p:attrNameLst>
                                          <p:attrName>style.visibility</p:attrName>
                                        </p:attrNameLst>
                                      </p:cBhvr>
                                      <p:to>
                                        <p:strVal val="visible"/>
                                      </p:to>
                                    </p:set>
                                    <p:animEffect transition="in" filter="fade">
                                      <p:cBhvr>
                                        <p:cTn id="7" dur="500"/>
                                        <p:tgtEl>
                                          <p:spTgt spid="362">
                                            <p:bg/>
                                          </p:spTgt>
                                        </p:tgtEl>
                                      </p:cBhvr>
                                    </p:animEffect>
                                  </p:childTnLst>
                                </p:cTn>
                              </p:par>
                              <p:par>
                                <p:cTn id="8" presetID="10" presetClass="entr" presetSubtype="0" fill="hold" grpId="1" nodeType="withEffect">
                                  <p:stCondLst>
                                    <p:cond delay="0"/>
                                  </p:stCondLst>
                                  <p:iterate>
                                    <p:tmAbs val="0"/>
                                  </p:iterate>
                                  <p:childTnLst>
                                    <p:set>
                                      <p:cBhvr>
                                        <p:cTn id="9" fill="hold"/>
                                        <p:tgtEl>
                                          <p:spTgt spid="362">
                                            <p:txEl>
                                              <p:pRg st="0" end="0"/>
                                            </p:txEl>
                                          </p:spTgt>
                                        </p:tgtEl>
                                        <p:attrNameLst>
                                          <p:attrName>style.visibility</p:attrName>
                                        </p:attrNameLst>
                                      </p:cBhvr>
                                      <p:to>
                                        <p:strVal val="visible"/>
                                      </p:to>
                                    </p:set>
                                    <p:animEffect transition="in" filter="fade">
                                      <p:cBhvr>
                                        <p:cTn id="10" dur="500"/>
                                        <p:tgtEl>
                                          <p:spTgt spid="362">
                                            <p:txEl>
                                              <p:pRg st="0" end="0"/>
                                            </p:txEl>
                                          </p:spTgt>
                                        </p:tgtEl>
                                      </p:cBhvr>
                                    </p:animEffect>
                                  </p:childTnLst>
                                </p:cTn>
                              </p:par>
                              <p:par>
                                <p:cTn id="11" presetID="10" presetClass="entr" presetSubtype="0" fill="hold" grpId="1" nodeType="withEffect">
                                  <p:stCondLst>
                                    <p:cond delay="0"/>
                                  </p:stCondLst>
                                  <p:iterate>
                                    <p:tmAbs val="0"/>
                                  </p:iterate>
                                  <p:childTnLst>
                                    <p:set>
                                      <p:cBhvr>
                                        <p:cTn id="12" fill="hold"/>
                                        <p:tgtEl>
                                          <p:spTgt spid="362">
                                            <p:txEl>
                                              <p:pRg st="1" end="1"/>
                                            </p:txEl>
                                          </p:spTgt>
                                        </p:tgtEl>
                                        <p:attrNameLst>
                                          <p:attrName>style.visibility</p:attrName>
                                        </p:attrNameLst>
                                      </p:cBhvr>
                                      <p:to>
                                        <p:strVal val="visible"/>
                                      </p:to>
                                    </p:set>
                                    <p:animEffect transition="in" filter="fade">
                                      <p:cBhvr>
                                        <p:cTn id="13" dur="500"/>
                                        <p:tgtEl>
                                          <p:spTgt spid="362">
                                            <p:txEl>
                                              <p:pRg st="1" end="1"/>
                                            </p:txEl>
                                          </p:spTgt>
                                        </p:tgtEl>
                                      </p:cBhvr>
                                    </p:animEffect>
                                  </p:childTnLst>
                                </p:cTn>
                              </p:par>
                              <p:par>
                                <p:cTn id="14" presetID="10" presetClass="entr" presetSubtype="0" fill="hold" grpId="1" nodeType="withEffect">
                                  <p:stCondLst>
                                    <p:cond delay="0"/>
                                  </p:stCondLst>
                                  <p:iterate>
                                    <p:tmAbs val="0"/>
                                  </p:iterate>
                                  <p:childTnLst>
                                    <p:set>
                                      <p:cBhvr>
                                        <p:cTn id="15" fill="hold"/>
                                        <p:tgtEl>
                                          <p:spTgt spid="362">
                                            <p:txEl>
                                              <p:pRg st="2" end="2"/>
                                            </p:txEl>
                                          </p:spTgt>
                                        </p:tgtEl>
                                        <p:attrNameLst>
                                          <p:attrName>style.visibility</p:attrName>
                                        </p:attrNameLst>
                                      </p:cBhvr>
                                      <p:to>
                                        <p:strVal val="visible"/>
                                      </p:to>
                                    </p:set>
                                    <p:animEffect transition="in" filter="fade">
                                      <p:cBhvr>
                                        <p:cTn id="16" dur="500"/>
                                        <p:tgtEl>
                                          <p:spTgt spid="362">
                                            <p:txEl>
                                              <p:pRg st="2" end="2"/>
                                            </p:txEl>
                                          </p:spTgt>
                                        </p:tgtEl>
                                      </p:cBhvr>
                                    </p:animEffect>
                                  </p:childTnLst>
                                </p:cTn>
                              </p:par>
                              <p:par>
                                <p:cTn id="17" presetID="10" presetClass="entr" presetSubtype="0" fill="hold" grpId="1" nodeType="withEffect">
                                  <p:stCondLst>
                                    <p:cond delay="0"/>
                                  </p:stCondLst>
                                  <p:iterate>
                                    <p:tmAbs val="0"/>
                                  </p:iterate>
                                  <p:childTnLst>
                                    <p:set>
                                      <p:cBhvr>
                                        <p:cTn id="18" fill="hold"/>
                                        <p:tgtEl>
                                          <p:spTgt spid="362">
                                            <p:txEl>
                                              <p:pRg st="3" end="3"/>
                                            </p:txEl>
                                          </p:spTgt>
                                        </p:tgtEl>
                                        <p:attrNameLst>
                                          <p:attrName>style.visibility</p:attrName>
                                        </p:attrNameLst>
                                      </p:cBhvr>
                                      <p:to>
                                        <p:strVal val="visible"/>
                                      </p:to>
                                    </p:set>
                                    <p:animEffect transition="in" filter="fade">
                                      <p:cBhvr>
                                        <p:cTn id="19" dur="500"/>
                                        <p:tgtEl>
                                          <p:spTgt spid="3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1" build="p"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Google Shape;127;p2"/>
          <p:cNvSpPr txBox="1">
            <a:spLocks noGrp="1"/>
          </p:cNvSpPr>
          <p:nvPr>
            <p:ph type="body" sz="quarter" idx="1"/>
          </p:nvPr>
        </p:nvSpPr>
        <p:spPr>
          <a:xfrm>
            <a:off x="6868632" y="1057771"/>
            <a:ext cx="2083981" cy="3152722"/>
          </a:xfrm>
          <a:prstGeom prst="rect">
            <a:avLst/>
          </a:prstGeom>
        </p:spPr>
        <p:txBody>
          <a:bodyPr anchor="ctr">
            <a:noAutofit/>
          </a:bodyPr>
          <a:lstStyle/>
          <a:p>
            <a:pPr marL="0" indent="0" defTabSz="804672">
              <a:buClr>
                <a:schemeClr val="accent1"/>
              </a:buClr>
              <a:buSzTx/>
              <a:buNone/>
              <a:defRPr sz="1760">
                <a:latin typeface="Avenir"/>
                <a:ea typeface="Avenir"/>
                <a:cs typeface="Avenir"/>
                <a:sym typeface="Avenir Roman"/>
              </a:defRPr>
            </a:pPr>
            <a:r>
              <a:rPr lang="fr-FR" sz="2400" dirty="0">
                <a:latin typeface="Georgia" panose="02040502050405020303" pitchFamily="18" charset="0"/>
                <a:ea typeface="Avenir"/>
                <a:cs typeface="Avenir"/>
              </a:rPr>
              <a:t>Du synode </a:t>
            </a:r>
          </a:p>
          <a:p>
            <a:pPr marL="0" indent="0" defTabSz="804672">
              <a:buClr>
                <a:schemeClr val="accent1"/>
              </a:buClr>
              <a:buSzTx/>
              <a:buNone/>
              <a:defRPr sz="1760">
                <a:latin typeface="Avenir"/>
                <a:ea typeface="Avenir"/>
                <a:cs typeface="Avenir"/>
                <a:sym typeface="Avenir Roman"/>
              </a:defRPr>
            </a:pPr>
            <a:r>
              <a:rPr lang="fr-FR" sz="2400" dirty="0">
                <a:latin typeface="Georgia" panose="02040502050405020303" pitchFamily="18" charset="0"/>
                <a:ea typeface="Avenir"/>
                <a:cs typeface="Avenir"/>
              </a:rPr>
              <a:t>des jeunes  </a:t>
            </a:r>
          </a:p>
          <a:p>
            <a:pPr marL="0" indent="0" defTabSz="804672">
              <a:buClr>
                <a:schemeClr val="accent1"/>
              </a:buClr>
              <a:buSzTx/>
              <a:buNone/>
              <a:defRPr sz="1760">
                <a:latin typeface="Avenir"/>
                <a:ea typeface="Avenir"/>
                <a:cs typeface="Avenir"/>
                <a:sym typeface="Avenir Roman"/>
              </a:defRPr>
            </a:pPr>
            <a:r>
              <a:rPr lang="fr-FR" sz="2400" dirty="0">
                <a:latin typeface="Georgia" panose="02040502050405020303" pitchFamily="18" charset="0"/>
                <a:ea typeface="Avenir"/>
                <a:cs typeface="Avenir"/>
              </a:rPr>
              <a:t>et synode sur l’Amazonie</a:t>
            </a:r>
          </a:p>
          <a:p>
            <a:pPr marL="0" indent="0" defTabSz="804672">
              <a:buClr>
                <a:schemeClr val="accent1"/>
              </a:buClr>
              <a:buSzTx/>
              <a:buNone/>
              <a:defRPr sz="1760">
                <a:latin typeface="Avenir"/>
                <a:ea typeface="Avenir"/>
                <a:cs typeface="Avenir"/>
                <a:sym typeface="Avenir Roman"/>
              </a:defRPr>
            </a:pPr>
            <a:r>
              <a:rPr lang="fr-FR" sz="2400" dirty="0">
                <a:latin typeface="Georgia" panose="02040502050405020303" pitchFamily="18" charset="0"/>
                <a:ea typeface="Avenir"/>
                <a:cs typeface="Avenir"/>
              </a:rPr>
              <a:t>au synode sur la </a:t>
            </a:r>
            <a:r>
              <a:rPr lang="fr-FR" sz="2400" dirty="0" err="1">
                <a:latin typeface="Georgia" panose="02040502050405020303" pitchFamily="18" charset="0"/>
                <a:ea typeface="Avenir"/>
                <a:cs typeface="Avenir"/>
              </a:rPr>
              <a:t>synodalité</a:t>
            </a:r>
            <a:endParaRPr lang="fr-FR" sz="2400" dirty="0">
              <a:latin typeface="Georgia" panose="02040502050405020303" pitchFamily="18" charset="0"/>
              <a:ea typeface="Avenir"/>
              <a:cs typeface="Avenir"/>
            </a:endParaRPr>
          </a:p>
        </p:txBody>
      </p:sp>
      <p:sp>
        <p:nvSpPr>
          <p:cNvPr id="273" name="Google Shape;128;p2"/>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pic>
        <p:nvPicPr>
          <p:cNvPr id="274" name="Google Shape;129;p2" descr="Google Shape;129;p2"/>
          <p:cNvPicPr>
            <a:picLocks noChangeAspect="1"/>
          </p:cNvPicPr>
          <p:nvPr/>
        </p:nvPicPr>
        <p:blipFill>
          <a:blip r:embed="rId2"/>
          <a:stretch>
            <a:fillRect/>
          </a:stretch>
        </p:blipFill>
        <p:spPr>
          <a:xfrm>
            <a:off x="-178905" y="1458"/>
            <a:ext cx="6842235" cy="5142042"/>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Google Shape;263;p20" descr="Google Shape;263;p20"/>
          <p:cNvPicPr>
            <a:picLocks noChangeAspect="1"/>
          </p:cNvPicPr>
          <p:nvPr/>
        </p:nvPicPr>
        <p:blipFill>
          <a:blip r:embed="rId2"/>
          <a:stretch>
            <a:fillRect/>
          </a:stretch>
        </p:blipFill>
        <p:spPr>
          <a:xfrm>
            <a:off x="2354419" y="3462349"/>
            <a:ext cx="2084358" cy="1543877"/>
          </a:xfrm>
          <a:prstGeom prst="rect">
            <a:avLst/>
          </a:prstGeom>
          <a:ln>
            <a:noFill/>
          </a:ln>
          <a:effectLst>
            <a:outerShdw blurRad="190500" algn="tl" rotWithShape="0">
              <a:srgbClr val="000000">
                <a:alpha val="70000"/>
              </a:srgbClr>
            </a:outerShdw>
          </a:effectLst>
        </p:spPr>
      </p:pic>
      <p:pic>
        <p:nvPicPr>
          <p:cNvPr id="365" name="Google Shape;264;p20" descr="Google Shape;264;p20"/>
          <p:cNvPicPr>
            <a:picLocks noChangeAspect="1"/>
          </p:cNvPicPr>
          <p:nvPr/>
        </p:nvPicPr>
        <p:blipFill>
          <a:blip r:embed="rId3"/>
          <a:srcRect t="14000" b="4505"/>
          <a:stretch>
            <a:fillRect/>
          </a:stretch>
        </p:blipFill>
        <p:spPr>
          <a:xfrm>
            <a:off x="4572000" y="0"/>
            <a:ext cx="4585073" cy="2486749"/>
          </a:xfrm>
          <a:prstGeom prst="rect">
            <a:avLst/>
          </a:prstGeom>
          <a:ln>
            <a:noFill/>
          </a:ln>
          <a:effectLst>
            <a:outerShdw blurRad="190500" algn="tl" rotWithShape="0">
              <a:srgbClr val="000000">
                <a:alpha val="70000"/>
              </a:srgbClr>
            </a:outerShdw>
          </a:effectLst>
        </p:spPr>
      </p:pic>
      <p:pic>
        <p:nvPicPr>
          <p:cNvPr id="366" name="Google Shape;265;p20" descr="Google Shape;265;p20"/>
          <p:cNvPicPr>
            <a:picLocks noChangeAspect="1"/>
          </p:cNvPicPr>
          <p:nvPr/>
        </p:nvPicPr>
        <p:blipFill>
          <a:blip r:embed="rId4"/>
          <a:srcRect l="5736" r="5734"/>
          <a:stretch>
            <a:fillRect/>
          </a:stretch>
        </p:blipFill>
        <p:spPr>
          <a:xfrm>
            <a:off x="183725" y="3459924"/>
            <a:ext cx="2035918" cy="1548727"/>
          </a:xfrm>
          <a:prstGeom prst="rect">
            <a:avLst/>
          </a:prstGeom>
          <a:ln>
            <a:noFill/>
          </a:ln>
          <a:effectLst>
            <a:outerShdw blurRad="190500" algn="tl" rotWithShape="0">
              <a:srgbClr val="000000">
                <a:alpha val="70000"/>
              </a:srgbClr>
            </a:outerShdw>
          </a:effectLst>
        </p:spPr>
      </p:pic>
      <p:pic>
        <p:nvPicPr>
          <p:cNvPr id="367" name="Google Shape;266;p20" descr="Google Shape;266;p20"/>
          <p:cNvPicPr>
            <a:picLocks noChangeAspect="1"/>
          </p:cNvPicPr>
          <p:nvPr/>
        </p:nvPicPr>
        <p:blipFill>
          <a:blip r:embed="rId5"/>
          <a:srcRect t="9317" b="9308"/>
          <a:stretch>
            <a:fillRect/>
          </a:stretch>
        </p:blipFill>
        <p:spPr>
          <a:xfrm>
            <a:off x="4572000" y="2656750"/>
            <a:ext cx="4585073" cy="2486751"/>
          </a:xfrm>
          <a:prstGeom prst="rect">
            <a:avLst/>
          </a:prstGeom>
          <a:ln>
            <a:noFill/>
          </a:ln>
          <a:effectLst>
            <a:outerShdw blurRad="190500" algn="tl" rotWithShape="0">
              <a:srgbClr val="000000">
                <a:alpha val="70000"/>
              </a:srgbClr>
            </a:outerShdw>
          </a:effectLst>
        </p:spPr>
      </p:pic>
      <p:sp>
        <p:nvSpPr>
          <p:cNvPr id="368" name="Google Shape;267;p20"/>
          <p:cNvSpPr txBox="1">
            <a:spLocks noGrp="1"/>
          </p:cNvSpPr>
          <p:nvPr>
            <p:ph type="body" sz="half" idx="1"/>
          </p:nvPr>
        </p:nvSpPr>
        <p:spPr>
          <a:xfrm>
            <a:off x="183724" y="279159"/>
            <a:ext cx="4194302" cy="3098663"/>
          </a:xfrm>
          <a:prstGeom prst="rect">
            <a:avLst/>
          </a:prstGeom>
        </p:spPr>
        <p:txBody>
          <a:bodyPr anchor="ctr"/>
          <a:lstStyle/>
          <a:p>
            <a:pPr marL="0" indent="0" algn="ctr" defTabSz="877823">
              <a:buClr>
                <a:schemeClr val="accent1"/>
              </a:buClr>
              <a:buSzTx/>
              <a:buNone/>
              <a:defRPr sz="1440" u="sng">
                <a:latin typeface="Avenir"/>
                <a:ea typeface="Avenir"/>
                <a:cs typeface="Avenir"/>
                <a:sym typeface="Avenir Roman"/>
              </a:defRPr>
            </a:pPr>
            <a:r>
              <a:rPr lang="fr-FR" sz="1440" b="1" u="sng" dirty="0">
                <a:solidFill>
                  <a:srgbClr val="F28E00"/>
                </a:solidFill>
                <a:latin typeface="Georgia" panose="02040502050405020303" pitchFamily="18" charset="0"/>
                <a:ea typeface="Avenir"/>
                <a:cs typeface="Avenir"/>
              </a:rPr>
              <a:t>Idées clés pour une Église synodale</a:t>
            </a:r>
          </a:p>
          <a:p>
            <a:pPr marL="0" indent="0" algn="ctr" defTabSz="877823">
              <a:buSzTx/>
              <a:buNone/>
              <a:defRPr sz="1440" u="sng">
                <a:latin typeface="Avenir"/>
                <a:ea typeface="Avenir"/>
                <a:cs typeface="Avenir"/>
                <a:sym typeface="Avenir Roman"/>
              </a:defRPr>
            </a:pPr>
            <a:endParaRPr lang="it-IT" sz="768" dirty="0">
              <a:latin typeface="Georgia" panose="02040502050405020303" pitchFamily="18" charset="0"/>
            </a:endParaRPr>
          </a:p>
          <a:p>
            <a:pPr marL="0" indent="0" algn="ctr" defTabSz="877823">
              <a:buSzTx/>
              <a:buNone/>
              <a:defRPr sz="1440" u="sng">
                <a:latin typeface="Avenir"/>
                <a:ea typeface="Avenir"/>
                <a:cs typeface="Avenir"/>
                <a:sym typeface="Avenir Roman"/>
              </a:defRPr>
            </a:pPr>
            <a:endParaRPr sz="768" dirty="0">
              <a:latin typeface="Georgia" panose="02040502050405020303" pitchFamily="18" charset="0"/>
            </a:endParaRPr>
          </a:p>
          <a:p>
            <a:pPr marL="164592" lvl="0" indent="-164592" defTabSz="877823">
              <a:buClr>
                <a:srgbClr val="000000"/>
              </a:buClr>
              <a:buSzPts val="1400"/>
              <a:defRPr sz="1440">
                <a:latin typeface="Avenir"/>
                <a:ea typeface="Avenir"/>
                <a:cs typeface="Avenir"/>
                <a:sym typeface="Avenir Roman"/>
              </a:defRPr>
            </a:pPr>
            <a:r>
              <a:rPr lang="fr-FR" sz="1440" dirty="0">
                <a:latin typeface="Georgia" panose="02040502050405020303" pitchFamily="18" charset="0"/>
                <a:ea typeface="Avenir"/>
                <a:cs typeface="Avenir"/>
              </a:rPr>
              <a:t>S’écouter les uns des autres pour être à l’écoute de l’Esprit Saint</a:t>
            </a:r>
          </a:p>
          <a:p>
            <a:pPr marL="164592" lvl="0" indent="-164592" defTabSz="877823">
              <a:buClr>
                <a:srgbClr val="000000"/>
              </a:buClr>
              <a:buSzPts val="1400"/>
              <a:defRPr sz="1440">
                <a:latin typeface="Avenir"/>
                <a:ea typeface="Avenir"/>
                <a:cs typeface="Avenir"/>
                <a:sym typeface="Avenir Roman"/>
              </a:defRPr>
            </a:pPr>
            <a:r>
              <a:rPr lang="fr-FR" sz="1440" dirty="0">
                <a:latin typeface="Georgia" panose="02040502050405020303" pitchFamily="18" charset="0"/>
                <a:ea typeface="Avenir"/>
                <a:cs typeface="Avenir"/>
              </a:rPr>
              <a:t>Dans un cadre spirituel, ancré dans la liturgie, la Parole de Dieu et la prière</a:t>
            </a:r>
          </a:p>
          <a:p>
            <a:pPr marL="164592" lvl="0" indent="-164592" defTabSz="877823">
              <a:buClr>
                <a:srgbClr val="000000"/>
              </a:buClr>
              <a:buSzPts val="1400"/>
              <a:defRPr sz="1440">
                <a:latin typeface="Avenir"/>
                <a:ea typeface="Avenir"/>
                <a:cs typeface="Avenir"/>
                <a:sym typeface="Avenir Roman"/>
              </a:defRPr>
            </a:pPr>
            <a:r>
              <a:rPr lang="fr-FR" sz="1440" dirty="0">
                <a:latin typeface="Georgia" panose="02040502050405020303" pitchFamily="18" charset="0"/>
                <a:ea typeface="Avenir"/>
                <a:cs typeface="Avenir"/>
              </a:rPr>
              <a:t>Une expérience vécue ensemble, pas une simple questionnaire</a:t>
            </a:r>
          </a:p>
          <a:p>
            <a:pPr marL="164592" lvl="0" indent="-164592" defTabSz="877823">
              <a:buClr>
                <a:srgbClr val="000000"/>
              </a:buClr>
              <a:buSzPts val="1400"/>
              <a:defRPr sz="1440">
                <a:latin typeface="Avenir"/>
                <a:ea typeface="Avenir"/>
                <a:cs typeface="Avenir"/>
                <a:sym typeface="Avenir Roman"/>
              </a:defRPr>
            </a:pPr>
            <a:r>
              <a:rPr lang="fr-FR" sz="1440" dirty="0">
                <a:latin typeface="Georgia" panose="02040502050405020303" pitchFamily="18" charset="0"/>
                <a:ea typeface="Avenir"/>
                <a:cs typeface="Avenir"/>
              </a:rPr>
              <a:t>Un processus, pas un seul événement</a:t>
            </a:r>
          </a:p>
          <a:p>
            <a:pPr marL="164592" lvl="0" indent="-164592" defTabSz="877823">
              <a:buClr>
                <a:srgbClr val="000000"/>
              </a:buClr>
              <a:buSzPts val="1400"/>
              <a:defRPr sz="1440">
                <a:latin typeface="Avenir"/>
                <a:ea typeface="Avenir"/>
                <a:cs typeface="Avenir"/>
                <a:sym typeface="Avenir Roman"/>
              </a:defRPr>
            </a:pPr>
            <a:r>
              <a:rPr lang="fr-FR" sz="1440" dirty="0">
                <a:latin typeface="Georgia" panose="02040502050405020303" pitchFamily="18" charset="0"/>
                <a:ea typeface="Avenir"/>
                <a:cs typeface="Avenir"/>
              </a:rPr>
              <a:t>Discerner ensemble pour que les décisions soient pour le bien de tous</a:t>
            </a:r>
          </a:p>
        </p:txBody>
      </p:sp>
      <p:sp>
        <p:nvSpPr>
          <p:cNvPr id="369" name="Google Shape;268;p20"/>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Google Shape;273;p21" descr="Google Shape;273;p21"/>
          <p:cNvPicPr>
            <a:picLocks noChangeAspect="1"/>
          </p:cNvPicPr>
          <p:nvPr/>
        </p:nvPicPr>
        <p:blipFill>
          <a:blip r:embed="rId2"/>
          <a:srcRect t="8151" b="8150"/>
          <a:stretch>
            <a:fillRect/>
          </a:stretch>
        </p:blipFill>
        <p:spPr>
          <a:xfrm>
            <a:off x="-76251" y="0"/>
            <a:ext cx="9220252" cy="5143502"/>
          </a:xfrm>
          <a:prstGeom prst="rect">
            <a:avLst/>
          </a:prstGeom>
          <a:ln w="12700">
            <a:miter lim="400000"/>
          </a:ln>
        </p:spPr>
      </p:pic>
      <p:sp>
        <p:nvSpPr>
          <p:cNvPr id="372" name="Google Shape;274;p21"/>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Google Shape;279;p22"/>
          <p:cNvSpPr txBox="1">
            <a:spLocks noGrp="1"/>
          </p:cNvSpPr>
          <p:nvPr>
            <p:ph type="body" sz="half" idx="1"/>
          </p:nvPr>
        </p:nvSpPr>
        <p:spPr>
          <a:xfrm>
            <a:off x="4805916" y="1567696"/>
            <a:ext cx="4142433" cy="3131149"/>
          </a:xfrm>
          <a:prstGeom prst="rect">
            <a:avLst/>
          </a:prstGeom>
        </p:spPr>
        <p:txBody>
          <a:bodyPr anchor="ctr"/>
          <a:lstStyle/>
          <a:p>
            <a:pPr marL="342900" lvl="0" indent="-342900" defTabSz="795527">
              <a:buClr>
                <a:srgbClr val="000000"/>
              </a:buClr>
              <a:buSzPts val="1100"/>
              <a:buFont typeface="Helvetica Neue"/>
              <a:buAutoNum type="arabicPeriod"/>
            </a:pPr>
            <a:r>
              <a:rPr lang="fr-CA" sz="1218" dirty="0">
                <a:solidFill>
                  <a:srgbClr val="000000"/>
                </a:solidFill>
                <a:latin typeface="Georgia" panose="02040502050405020303" pitchFamily="18" charset="0"/>
                <a:ea typeface="Avenir"/>
                <a:cs typeface="Avenir"/>
              </a:rPr>
              <a:t>La tragédie globale de la pandémie de Covid-19</a:t>
            </a:r>
          </a:p>
          <a:p>
            <a:pPr marL="342900" lvl="0" indent="-342900" defTabSz="795527">
              <a:buClr>
                <a:srgbClr val="000000"/>
              </a:buClr>
              <a:buSzPts val="1100"/>
              <a:buFont typeface="+mj-lt"/>
              <a:buAutoNum type="arabicPeriod"/>
            </a:pPr>
            <a:endParaRPr lang="fr-CA" sz="1218" dirty="0">
              <a:solidFill>
                <a:srgbClr val="000000"/>
              </a:solidFill>
              <a:latin typeface="Georgia" panose="02040502050405020303" pitchFamily="18" charset="0"/>
              <a:ea typeface="Avenir"/>
              <a:cs typeface="Avenir"/>
            </a:endParaRPr>
          </a:p>
          <a:p>
            <a:pPr marL="342900" lvl="0" indent="-342900" defTabSz="795527">
              <a:buClr>
                <a:srgbClr val="000000"/>
              </a:buClr>
              <a:buSzPts val="1100"/>
              <a:buFont typeface="Helvetica Neue"/>
              <a:buAutoNum type="arabicPeriod"/>
            </a:pPr>
            <a:r>
              <a:rPr lang="fr-CA" sz="1218" dirty="0">
                <a:solidFill>
                  <a:srgbClr val="000000"/>
                </a:solidFill>
                <a:latin typeface="Georgia" panose="02040502050405020303" pitchFamily="18" charset="0"/>
                <a:ea typeface="Avenir"/>
                <a:cs typeface="Avenir"/>
              </a:rPr>
              <a:t>Les inégalités et les injustices : massification, fragmentation, la condition des migrants, divisions dans l’unique famille humaine</a:t>
            </a:r>
          </a:p>
          <a:p>
            <a:pPr marL="342900" lvl="0" indent="-342900" defTabSz="795527">
              <a:buClr>
                <a:srgbClr val="000000"/>
              </a:buClr>
              <a:buSzPts val="1100"/>
              <a:buFont typeface="+mj-lt"/>
              <a:buAutoNum type="arabicPeriod"/>
            </a:pPr>
            <a:endParaRPr lang="fr-FR" sz="1218" dirty="0">
              <a:solidFill>
                <a:srgbClr val="000000"/>
              </a:solidFill>
              <a:latin typeface="Georgia" panose="02040502050405020303" pitchFamily="18" charset="0"/>
              <a:ea typeface="Avenir"/>
              <a:cs typeface="Avenir"/>
            </a:endParaRPr>
          </a:p>
          <a:p>
            <a:pPr marL="342900" lvl="0" indent="-342900" defTabSz="795527">
              <a:buClr>
                <a:srgbClr val="000000"/>
              </a:buClr>
              <a:buSzPts val="1100"/>
              <a:buFont typeface="Helvetica Neue"/>
              <a:buAutoNum type="arabicPeriod"/>
            </a:pPr>
            <a:r>
              <a:rPr lang="fr-FR" sz="1218" dirty="0">
                <a:solidFill>
                  <a:srgbClr val="000000"/>
                </a:solidFill>
                <a:latin typeface="Georgia" panose="02040502050405020303" pitchFamily="18" charset="0"/>
                <a:ea typeface="Avenir"/>
                <a:cs typeface="Avenir"/>
              </a:rPr>
              <a:t>La clameur des pauvres et la clameur de la terre</a:t>
            </a:r>
          </a:p>
          <a:p>
            <a:pPr marL="342900" lvl="0" indent="-342900" defTabSz="795527">
              <a:buClr>
                <a:srgbClr val="000000"/>
              </a:buClr>
              <a:buSzPts val="1100"/>
              <a:buFont typeface="Helvetica Neue"/>
              <a:buAutoNum type="arabicPeriod"/>
            </a:pPr>
            <a:endParaRPr lang="fr-FR" sz="1218" dirty="0">
              <a:solidFill>
                <a:srgbClr val="000000"/>
              </a:solidFill>
              <a:latin typeface="Georgia" panose="02040502050405020303" pitchFamily="18" charset="0"/>
              <a:ea typeface="Avenir"/>
              <a:cs typeface="Avenir"/>
            </a:endParaRPr>
          </a:p>
          <a:p>
            <a:pPr marL="0" lvl="0" indent="0" defTabSz="795527">
              <a:buClr>
                <a:srgbClr val="000000"/>
              </a:buClr>
              <a:buSzPts val="1100"/>
            </a:pPr>
            <a:r>
              <a:rPr lang="fr-FR" sz="1218" dirty="0">
                <a:solidFill>
                  <a:srgbClr val="000000"/>
                </a:solidFill>
                <a:latin typeface="Georgia" panose="02040502050405020303" pitchFamily="18" charset="0"/>
                <a:ea typeface="Avenir"/>
                <a:cs typeface="Avenir"/>
              </a:rPr>
              <a:t>Nous sommes tous dans une même barque…</a:t>
            </a:r>
          </a:p>
          <a:p>
            <a:pPr marL="0" lvl="0" indent="0" defTabSz="795527">
              <a:buClr>
                <a:srgbClr val="000000"/>
              </a:buClr>
              <a:buSzPts val="1100"/>
            </a:pPr>
            <a:r>
              <a:rPr lang="fr-FR" sz="1218" dirty="0">
                <a:solidFill>
                  <a:srgbClr val="000000"/>
                </a:solidFill>
                <a:latin typeface="Georgia" panose="02040502050405020303" pitchFamily="18" charset="0"/>
                <a:ea typeface="Avenir"/>
                <a:cs typeface="Avenir"/>
              </a:rPr>
              <a:t>L’unique famille humaine dans notre maison commune.</a:t>
            </a:r>
          </a:p>
          <a:p>
            <a:pPr marL="0" indent="0" algn="r" defTabSz="795527">
              <a:defRPr sz="1218">
                <a:solidFill>
                  <a:srgbClr val="000000"/>
                </a:solidFill>
                <a:latin typeface="Avenir"/>
                <a:ea typeface="Avenir"/>
                <a:cs typeface="Avenir"/>
                <a:sym typeface="Avenir Roman"/>
              </a:defRPr>
            </a:pPr>
            <a:r>
              <a:rPr dirty="0">
                <a:latin typeface="Georgia" panose="02040502050405020303" pitchFamily="18" charset="0"/>
              </a:rPr>
              <a:t>	</a:t>
            </a:r>
            <a:r>
              <a:rPr dirty="0" err="1">
                <a:solidFill>
                  <a:srgbClr val="F28E00"/>
                </a:solidFill>
                <a:latin typeface="Georgia" panose="02040502050405020303" pitchFamily="18" charset="0"/>
              </a:rPr>
              <a:t>Laudato</a:t>
            </a:r>
            <a:r>
              <a:rPr dirty="0">
                <a:solidFill>
                  <a:srgbClr val="F28E00"/>
                </a:solidFill>
                <a:latin typeface="Georgia" panose="02040502050405020303" pitchFamily="18" charset="0"/>
              </a:rPr>
              <a:t> Si’ e </a:t>
            </a:r>
            <a:r>
              <a:rPr dirty="0" err="1">
                <a:solidFill>
                  <a:srgbClr val="F28E00"/>
                </a:solidFill>
                <a:latin typeface="Georgia" panose="02040502050405020303" pitchFamily="18" charset="0"/>
              </a:rPr>
              <a:t>Fratelli</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Tutti</a:t>
            </a:r>
            <a:endParaRPr dirty="0">
              <a:solidFill>
                <a:srgbClr val="F28E00"/>
              </a:solidFill>
              <a:latin typeface="Georgia" panose="02040502050405020303" pitchFamily="18" charset="0"/>
            </a:endParaRPr>
          </a:p>
        </p:txBody>
      </p:sp>
      <p:sp>
        <p:nvSpPr>
          <p:cNvPr id="375" name="Google Shape;280;p22"/>
          <p:cNvSpPr txBox="1">
            <a:spLocks noGrp="1"/>
          </p:cNvSpPr>
          <p:nvPr>
            <p:ph type="title"/>
          </p:nvPr>
        </p:nvSpPr>
        <p:spPr>
          <a:xfrm>
            <a:off x="398688" y="404829"/>
            <a:ext cx="8298634" cy="637202"/>
          </a:xfrm>
          <a:prstGeom prst="rect">
            <a:avLst/>
          </a:prstGeom>
        </p:spPr>
        <p:txBody>
          <a:bodyPr/>
          <a:lstStyle>
            <a:lvl1pPr>
              <a:defRPr b="0">
                <a:latin typeface="Avenir"/>
                <a:ea typeface="Avenir"/>
                <a:cs typeface="Avenir"/>
                <a:sym typeface="Avenir Roman"/>
              </a:defRPr>
            </a:lvl1pPr>
          </a:lstStyle>
          <a:p>
            <a:r>
              <a:rPr lang="fr-FR" dirty="0">
                <a:solidFill>
                  <a:srgbClr val="F28E00"/>
                </a:solidFill>
                <a:latin typeface="Georgia" panose="02040502050405020303" pitchFamily="18" charset="0"/>
              </a:rPr>
              <a:t>Discerner les signes du temps à la lumière de l’Évangile</a:t>
            </a:r>
            <a:endParaRPr dirty="0">
              <a:solidFill>
                <a:srgbClr val="F28E00"/>
              </a:solidFill>
              <a:latin typeface="Georgia" panose="02040502050405020303" pitchFamily="18" charset="0"/>
            </a:endParaRPr>
          </a:p>
        </p:txBody>
      </p:sp>
      <p:sp>
        <p:nvSpPr>
          <p:cNvPr id="376" name="Google Shape;281;p22"/>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377" name="Google Shape;282;p22"/>
          <p:cNvSpPr/>
          <p:nvPr/>
        </p:nvSpPr>
        <p:spPr>
          <a:xfrm>
            <a:off x="3490791" y="4537137"/>
            <a:ext cx="2186402" cy="1"/>
          </a:xfrm>
          <a:prstGeom prst="line">
            <a:avLst/>
          </a:prstGeom>
          <a:ln w="28575">
            <a:solidFill>
              <a:schemeClr val="accent1"/>
            </a:solidFill>
            <a:prstDash val="dot"/>
          </a:ln>
        </p:spPr>
        <p:txBody>
          <a:bodyPr lIns="45719" rIns="45719"/>
          <a:lstStyle/>
          <a:p>
            <a:endParaRPr/>
          </a:p>
        </p:txBody>
      </p:sp>
      <p:sp>
        <p:nvSpPr>
          <p:cNvPr id="378" name="Google Shape;283;p22"/>
          <p:cNvSpPr txBox="1">
            <a:spLocks noGrp="1"/>
          </p:cNvSpPr>
          <p:nvPr>
            <p:ph type="body" idx="21"/>
          </p:nvPr>
        </p:nvSpPr>
        <p:spPr>
          <a:xfrm>
            <a:off x="575883" y="1048639"/>
            <a:ext cx="3790554" cy="302008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normAutofit fontScale="92500" lnSpcReduction="10000"/>
          </a:bodyPr>
          <a:lstStyle/>
          <a:p>
            <a:pPr marL="0" lvl="0" indent="152400">
              <a:lnSpc>
                <a:spcPct val="113500"/>
              </a:lnSpc>
              <a:buSzTx/>
              <a:buNone/>
              <a:defRPr sz="1500">
                <a:latin typeface="+mn-lt"/>
                <a:ea typeface="+mn-ea"/>
                <a:cs typeface="+mn-cs"/>
                <a:sym typeface="Arial"/>
              </a:defRPr>
            </a:pPr>
            <a:r>
              <a:rPr lang="fr-FR" sz="1500" i="1" dirty="0">
                <a:latin typeface="Georgia" panose="02040502050405020303" pitchFamily="18" charset="0"/>
                <a:sym typeface="Arial"/>
              </a:rPr>
              <a:t>« Le chemin synodal se déroule au sein d’un contexte historique marqué par des changements majeurs dans la société et par une étape cruciale dans la vie de l’Église, qu’il n’est pas possible d’ignorer : c’est dans les replis de la complexité de ce contexte, dans ses tensions mêmes et ses contradictions, que nous sommes appelés à « scruter les signes des temps et les interpréter à la lumière de l’Évangile » (GS, 4). » </a:t>
            </a:r>
          </a:p>
          <a:p>
            <a:pPr marL="0" lvl="0" indent="152400" algn="r">
              <a:lnSpc>
                <a:spcPct val="113500"/>
              </a:lnSpc>
              <a:buClr>
                <a:schemeClr val="accent1"/>
              </a:buClr>
              <a:buSzTx/>
              <a:buNone/>
              <a:defRPr sz="1500">
                <a:latin typeface="+mn-lt"/>
                <a:ea typeface="+mn-ea"/>
                <a:cs typeface="+mn-cs"/>
                <a:sym typeface="Arial"/>
              </a:defRPr>
            </a:pPr>
            <a:r>
              <a:rPr lang="fr-FR" sz="1500" i="1" dirty="0">
                <a:latin typeface="Georgia" panose="02040502050405020303" pitchFamily="18" charset="0"/>
                <a:sym typeface="Arial"/>
              </a:rPr>
              <a:t>(PD, 4)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Google Shape;288;p23"/>
          <p:cNvSpPr txBox="1">
            <a:spLocks noGrp="1"/>
          </p:cNvSpPr>
          <p:nvPr>
            <p:ph type="title"/>
          </p:nvPr>
        </p:nvSpPr>
        <p:spPr>
          <a:xfrm>
            <a:off x="218484" y="574535"/>
            <a:ext cx="8569467" cy="1666958"/>
          </a:xfrm>
          <a:prstGeom prst="rect">
            <a:avLst/>
          </a:prstGeom>
        </p:spPr>
        <p:txBody>
          <a:bodyPr anchor="ctr"/>
          <a:lstStyle/>
          <a:p>
            <a:pPr algn="just">
              <a:defRPr b="0">
                <a:latin typeface="Avenir"/>
                <a:ea typeface="Avenir"/>
                <a:cs typeface="Avenir"/>
                <a:sym typeface="Avenir Roman"/>
              </a:defRPr>
            </a:pPr>
            <a:r>
              <a:rPr lang="fr-FR" b="0" dirty="0">
                <a:solidFill>
                  <a:srgbClr val="F28E00"/>
                </a:solidFill>
                <a:latin typeface="Georgia" panose="02040502050405020303" pitchFamily="18" charset="0"/>
                <a:ea typeface="Avenir"/>
                <a:cs typeface="Avenir"/>
              </a:rPr>
              <a:t>« Dans ce contexte, la </a:t>
            </a:r>
            <a:r>
              <a:rPr lang="fr-FR" b="0" dirty="0" err="1">
                <a:solidFill>
                  <a:srgbClr val="F28E00"/>
                </a:solidFill>
                <a:latin typeface="Georgia" panose="02040502050405020303" pitchFamily="18" charset="0"/>
                <a:ea typeface="Avenir"/>
                <a:cs typeface="Avenir"/>
              </a:rPr>
              <a:t>synodalité</a:t>
            </a:r>
            <a:r>
              <a:rPr lang="fr-FR" b="0" dirty="0">
                <a:solidFill>
                  <a:srgbClr val="F28E00"/>
                </a:solidFill>
                <a:latin typeface="Georgia" panose="02040502050405020303" pitchFamily="18" charset="0"/>
                <a:ea typeface="Avenir"/>
                <a:cs typeface="Avenir"/>
              </a:rPr>
              <a:t> constitue la voie royale pour l’Eglise, appelée à se renouveler sous l’action de l’Esprit  et grâce à l’écoute de la parole </a:t>
            </a:r>
            <a:r>
              <a:rPr lang="fr-FR" b="0" dirty="0" smtClean="0">
                <a:solidFill>
                  <a:srgbClr val="F28E00"/>
                </a:solidFill>
                <a:latin typeface="Georgia" panose="02040502050405020303" pitchFamily="18" charset="0"/>
                <a:ea typeface="Avenir"/>
                <a:cs typeface="Avenir"/>
              </a:rPr>
              <a:t>» </a:t>
            </a:r>
            <a:r>
              <a:rPr sz="1500" dirty="0" smtClean="0">
                <a:solidFill>
                  <a:srgbClr val="F28E00"/>
                </a:solidFill>
                <a:latin typeface="Georgia" panose="02040502050405020303" pitchFamily="18" charset="0"/>
              </a:rPr>
              <a:t>(</a:t>
            </a:r>
            <a:r>
              <a:rPr sz="1500" dirty="0">
                <a:solidFill>
                  <a:srgbClr val="F28E00"/>
                </a:solidFill>
                <a:latin typeface="Georgia" panose="02040502050405020303" pitchFamily="18" charset="0"/>
              </a:rPr>
              <a:t>DP, 9)</a:t>
            </a:r>
          </a:p>
        </p:txBody>
      </p:sp>
      <p:sp>
        <p:nvSpPr>
          <p:cNvPr id="381" name="Google Shape;289;p23"/>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382" name="Google Shape;290;p23"/>
          <p:cNvSpPr txBox="1">
            <a:spLocks noGrp="1"/>
          </p:cNvSpPr>
          <p:nvPr>
            <p:ph type="body" sz="half" idx="1"/>
          </p:nvPr>
        </p:nvSpPr>
        <p:spPr>
          <a:xfrm>
            <a:off x="589084" y="2723950"/>
            <a:ext cx="7853817" cy="1395510"/>
          </a:xfrm>
          <a:prstGeom prst="rect">
            <a:avLst/>
          </a:prstGeom>
        </p:spPr>
        <p:txBody>
          <a:bodyPr/>
          <a:lstStyle/>
          <a:p>
            <a:pPr marL="457200" lvl="0" indent="-304800">
              <a:buClr>
                <a:srgbClr val="DE8F32"/>
              </a:buClr>
              <a:buSzPts val="2000"/>
              <a:buFont typeface="Helvetica Neue"/>
              <a:buChar char="●"/>
              <a:defRPr sz="2000">
                <a:solidFill>
                  <a:srgbClr val="000000"/>
                </a:solidFill>
                <a:latin typeface="Avenir"/>
                <a:ea typeface="Avenir"/>
                <a:cs typeface="Avenir"/>
                <a:sym typeface="Avenir Roman"/>
              </a:defRPr>
            </a:pPr>
            <a:r>
              <a:rPr lang="fr-FR" sz="2000" dirty="0">
                <a:solidFill>
                  <a:srgbClr val="000000"/>
                </a:solidFill>
                <a:latin typeface="Georgia" panose="02040502050405020303" pitchFamily="18" charset="0"/>
                <a:ea typeface="Avenir"/>
                <a:cs typeface="Avenir"/>
              </a:rPr>
              <a:t>Pour imaginer un futur différent pour l’Eglise</a:t>
            </a:r>
          </a:p>
          <a:p>
            <a:pPr marL="457200" lvl="0" indent="-304800">
              <a:buClr>
                <a:srgbClr val="DE8F32"/>
              </a:buClr>
              <a:buSzPts val="2000"/>
              <a:buFont typeface="Helvetica Neue"/>
              <a:buChar char="●"/>
              <a:defRPr sz="2000">
                <a:solidFill>
                  <a:srgbClr val="000000"/>
                </a:solidFill>
                <a:latin typeface="Avenir"/>
                <a:ea typeface="Avenir"/>
                <a:cs typeface="Avenir"/>
                <a:sym typeface="Avenir Roman"/>
              </a:defRPr>
            </a:pPr>
            <a:r>
              <a:rPr lang="fr-FR" sz="2000" dirty="0">
                <a:solidFill>
                  <a:srgbClr val="000000"/>
                </a:solidFill>
                <a:latin typeface="Georgia" panose="02040502050405020303" pitchFamily="18" charset="0"/>
                <a:ea typeface="Avenir"/>
                <a:cs typeface="Avenir"/>
              </a:rPr>
              <a:t>Etre un signe prophétique pour une famille humaine qui a besoin d’un projet commun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Google Shape;295;p24"/>
          <p:cNvSpPr txBox="1">
            <a:spLocks noGrp="1"/>
          </p:cNvSpPr>
          <p:nvPr>
            <p:ph type="body" idx="1"/>
          </p:nvPr>
        </p:nvSpPr>
        <p:spPr>
          <a:xfrm>
            <a:off x="4710434" y="147696"/>
            <a:ext cx="4296979" cy="4582151"/>
          </a:xfrm>
          <a:prstGeom prst="rect">
            <a:avLst/>
          </a:prstGeom>
        </p:spPr>
        <p:txBody>
          <a:bodyPr anchor="ctr"/>
          <a:lstStyle/>
          <a:p>
            <a:pPr marL="0" lvl="0" indent="0" algn="ctr">
              <a:lnSpc>
                <a:spcPct val="125000"/>
              </a:lnSpc>
              <a:buClr>
                <a:schemeClr val="accent1"/>
              </a:buClr>
              <a:buSzTx/>
              <a:buNone/>
              <a:defRPr sz="1700">
                <a:latin typeface="Avenir"/>
                <a:ea typeface="Avenir"/>
                <a:cs typeface="Avenir"/>
                <a:sym typeface="Avenir Roman"/>
              </a:defRPr>
            </a:pPr>
            <a:r>
              <a:rPr lang="fr-FR" sz="1700" b="1" dirty="0">
                <a:solidFill>
                  <a:srgbClr val="F28E00"/>
                </a:solidFill>
                <a:latin typeface="Georgia" panose="02040502050405020303" pitchFamily="18" charset="0"/>
                <a:ea typeface="Avenir"/>
                <a:cs typeface="Avenir"/>
              </a:rPr>
              <a:t>À l’écoute des Écritures</a:t>
            </a:r>
          </a:p>
          <a:p>
            <a:pPr marL="0" indent="0" algn="ctr">
              <a:buSzTx/>
              <a:buNone/>
              <a:defRPr>
                <a:latin typeface="Avenir"/>
                <a:ea typeface="Avenir"/>
                <a:cs typeface="Avenir"/>
                <a:sym typeface="Avenir Roman"/>
              </a:defRPr>
            </a:pPr>
            <a:endParaRPr dirty="0">
              <a:latin typeface="Georgia" panose="02040502050405020303" pitchFamily="18" charset="0"/>
            </a:endParaRPr>
          </a:p>
          <a:p>
            <a:pPr marL="0" lvl="0" indent="0" algn="ctr">
              <a:buClr>
                <a:schemeClr val="dk1"/>
              </a:buClr>
              <a:buSzPts val="1100"/>
              <a:buNone/>
            </a:pPr>
            <a:r>
              <a:rPr lang="fr-FR" sz="1500" dirty="0">
                <a:solidFill>
                  <a:srgbClr val="F28E00"/>
                </a:solidFill>
                <a:latin typeface="Georgia" panose="02040502050405020303" pitchFamily="18" charset="0"/>
                <a:ea typeface="Avenir"/>
                <a:cs typeface="Avenir"/>
              </a:rPr>
              <a:t>Jésus, la foule et les apôtres</a:t>
            </a:r>
          </a:p>
          <a:p>
            <a:pPr marL="0" indent="0" algn="ctr">
              <a:buSzTx/>
              <a:buNone/>
              <a:defRPr sz="1500">
                <a:latin typeface="Avenir"/>
                <a:ea typeface="Avenir"/>
                <a:cs typeface="Avenir"/>
                <a:sym typeface="Avenir Roman"/>
              </a:defRPr>
            </a:pPr>
            <a:endParaRPr dirty="0">
              <a:latin typeface="Georgia" panose="02040502050405020303" pitchFamily="18" charset="0"/>
            </a:endParaRPr>
          </a:p>
          <a:p>
            <a:pPr marL="0" lvl="0" indent="0" algn="just">
              <a:lnSpc>
                <a:spcPct val="125000"/>
              </a:lnSpc>
              <a:buClr>
                <a:schemeClr val="accent1"/>
              </a:buClr>
              <a:buSzTx/>
              <a:buNone/>
              <a:defRPr>
                <a:latin typeface="Avenir"/>
                <a:ea typeface="Avenir"/>
                <a:cs typeface="Avenir"/>
                <a:sym typeface="Avenir Roman"/>
              </a:defRPr>
            </a:pPr>
            <a:r>
              <a:rPr lang="fr-FR" dirty="0">
                <a:latin typeface="Georgia" panose="02040502050405020303" pitchFamily="18" charset="0"/>
                <a:ea typeface="Avenir"/>
                <a:cs typeface="Avenir"/>
              </a:rPr>
              <a:t>« L’action évangélisatrice et le message de salut ne seraient pas compréhensibles sans l’ouverture constante de Jésus à s’adresser aux interlocuteurs les plus larges possibles, que les Évangiles désignent comme la foule, c’est-à-dire l’ensemble des personnes qui suivent tout au long du chemin… L’annonce évangélique n’est pas limitée à quelques illuminés ou personnes choisies. » </a:t>
            </a:r>
          </a:p>
          <a:p>
            <a:pPr marL="0" lvl="0" indent="0" algn="just">
              <a:lnSpc>
                <a:spcPct val="125000"/>
              </a:lnSpc>
              <a:buClr>
                <a:schemeClr val="accent1"/>
              </a:buClr>
              <a:buSzTx/>
              <a:buNone/>
              <a:defRPr>
                <a:latin typeface="Avenir"/>
                <a:ea typeface="Avenir"/>
                <a:cs typeface="Avenir"/>
                <a:sym typeface="Avenir Roman"/>
              </a:defRPr>
            </a:pPr>
            <a:r>
              <a:rPr lang="fr-FR" dirty="0">
                <a:latin typeface="Georgia" panose="02040502050405020303" pitchFamily="18" charset="0"/>
                <a:ea typeface="Avenir"/>
                <a:cs typeface="Avenir"/>
              </a:rPr>
              <a:t>(PD, 18) </a:t>
            </a:r>
          </a:p>
          <a:p>
            <a:pPr marL="0" indent="0">
              <a:buSzTx/>
              <a:buNone/>
              <a:defRPr sz="1300">
                <a:latin typeface="Avenir"/>
                <a:ea typeface="Avenir"/>
                <a:cs typeface="Avenir"/>
                <a:sym typeface="Avenir Roman"/>
              </a:defRPr>
            </a:pPr>
            <a:endParaRPr dirty="0">
              <a:latin typeface="Georgia" panose="02040502050405020303" pitchFamily="18" charset="0"/>
            </a:endParaRPr>
          </a:p>
          <a:p>
            <a:pPr marL="285750" lvl="0" indent="-285750">
              <a:buClr>
                <a:schemeClr val="accent1"/>
              </a:buClr>
              <a:buSzTx/>
              <a:buFont typeface="Wingdings" panose="05000000000000000000" pitchFamily="2" charset="2"/>
              <a:buChar char="Ø"/>
              <a:defRPr sz="1300">
                <a:latin typeface="Avenir"/>
                <a:ea typeface="Avenir"/>
                <a:cs typeface="Avenir"/>
                <a:sym typeface="Avenir Roman"/>
              </a:defRPr>
            </a:pPr>
            <a:r>
              <a:rPr lang="fr-FR" dirty="0" smtClean="0">
                <a:latin typeface="Georgia" panose="02040502050405020303" pitchFamily="18" charset="0"/>
                <a:ea typeface="Avenir"/>
                <a:cs typeface="Avenir"/>
                <a:sym typeface="Wingdings"/>
              </a:rPr>
              <a:t>Pour </a:t>
            </a:r>
            <a:r>
              <a:rPr lang="fr-FR" dirty="0">
                <a:latin typeface="Georgia" panose="02040502050405020303" pitchFamily="18" charset="0"/>
                <a:ea typeface="Avenir"/>
                <a:cs typeface="Avenir"/>
                <a:sym typeface="Wingdings"/>
              </a:rPr>
              <a:t>que l’Église soit elle-même et que ça mission porte du fruit, tous les trois doivent toujours être présents : Jésus, la foule et les apôtres ! </a:t>
            </a:r>
            <a:endParaRPr lang="fr-FR" dirty="0">
              <a:latin typeface="Georgia" panose="02040502050405020303" pitchFamily="18" charset="0"/>
              <a:ea typeface="Avenir"/>
              <a:cs typeface="Avenir"/>
            </a:endParaRPr>
          </a:p>
        </p:txBody>
      </p:sp>
      <p:sp>
        <p:nvSpPr>
          <p:cNvPr id="385" name="Google Shape;296;p24"/>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pic>
        <p:nvPicPr>
          <p:cNvPr id="386" name="Google Shape;297;p24" descr="Google Shape;297;p24"/>
          <p:cNvPicPr>
            <a:picLocks noChangeAspect="1"/>
          </p:cNvPicPr>
          <p:nvPr/>
        </p:nvPicPr>
        <p:blipFill>
          <a:blip r:embed="rId2"/>
          <a:srcRect t="17140" b="7880"/>
          <a:stretch>
            <a:fillRect/>
          </a:stretch>
        </p:blipFill>
        <p:spPr>
          <a:xfrm>
            <a:off x="0" y="0"/>
            <a:ext cx="4571999" cy="5143502"/>
          </a:xfrm>
          <a:prstGeom prst="rect">
            <a:avLst/>
          </a:prstGeom>
          <a:ln w="12700">
            <a:miter lim="400000"/>
          </a:ln>
        </p:spPr>
      </p:pic>
      <p:sp>
        <p:nvSpPr>
          <p:cNvPr id="387" name="Google Shape;298;p24"/>
          <p:cNvSpPr/>
          <p:nvPr/>
        </p:nvSpPr>
        <p:spPr>
          <a:xfrm>
            <a:off x="5886841" y="4852594"/>
            <a:ext cx="1685701" cy="1"/>
          </a:xfrm>
          <a:prstGeom prst="line">
            <a:avLst/>
          </a:prstGeom>
          <a:ln w="28575">
            <a:solidFill>
              <a:schemeClr val="accent1"/>
            </a:solidFill>
            <a:prstDash val="dot"/>
          </a:ln>
        </p:spPr>
        <p:txBody>
          <a:bodyPr lIns="45719" rIns="45719"/>
          <a:lstStyle/>
          <a:p>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Google Shape;303;p25"/>
          <p:cNvSpPr txBox="1">
            <a:spLocks noGrp="1"/>
          </p:cNvSpPr>
          <p:nvPr>
            <p:ph type="body" idx="1"/>
          </p:nvPr>
        </p:nvSpPr>
        <p:spPr>
          <a:xfrm>
            <a:off x="4710434" y="147696"/>
            <a:ext cx="4296979" cy="4582151"/>
          </a:xfrm>
          <a:prstGeom prst="rect">
            <a:avLst/>
          </a:prstGeom>
        </p:spPr>
        <p:txBody>
          <a:bodyPr anchor="ctr"/>
          <a:lstStyle/>
          <a:p>
            <a:pPr marL="0" lvl="0" indent="0" algn="ctr">
              <a:lnSpc>
                <a:spcPct val="125000"/>
              </a:lnSpc>
              <a:buClr>
                <a:schemeClr val="accent1"/>
              </a:buClr>
              <a:buSzTx/>
              <a:buNone/>
              <a:defRPr sz="1700">
                <a:latin typeface="Avenir"/>
                <a:ea typeface="Avenir"/>
                <a:cs typeface="Avenir"/>
                <a:sym typeface="Avenir Roman"/>
              </a:defRPr>
            </a:pPr>
            <a:r>
              <a:rPr lang="fr-FR" sz="1700" b="1" dirty="0">
                <a:solidFill>
                  <a:srgbClr val="F28E00"/>
                </a:solidFill>
                <a:latin typeface="Georgia" panose="02040502050405020303" pitchFamily="18" charset="0"/>
                <a:ea typeface="Avenir"/>
                <a:cs typeface="Avenir"/>
              </a:rPr>
              <a:t>À l’écoute des Écritures</a:t>
            </a:r>
          </a:p>
          <a:p>
            <a:pPr marL="0" indent="0">
              <a:buSzTx/>
              <a:buNone/>
              <a:defRPr sz="1300">
                <a:latin typeface="Avenir"/>
                <a:ea typeface="Avenir"/>
                <a:cs typeface="Avenir"/>
                <a:sym typeface="Avenir Roman"/>
              </a:defRPr>
            </a:pPr>
            <a:r>
              <a:rPr dirty="0">
                <a:latin typeface="Georgia" panose="02040502050405020303" pitchFamily="18" charset="0"/>
              </a:rPr>
              <a:t/>
            </a:r>
            <a:br>
              <a:rPr dirty="0">
                <a:latin typeface="Georgia" panose="02040502050405020303" pitchFamily="18" charset="0"/>
              </a:rPr>
            </a:br>
            <a:endParaRPr dirty="0">
              <a:latin typeface="Georgia" panose="02040502050405020303" pitchFamily="18" charset="0"/>
            </a:endParaRPr>
          </a:p>
          <a:p>
            <a:pPr marL="0" lvl="0" indent="0" algn="ctr">
              <a:buClr>
                <a:srgbClr val="DE8F32"/>
              </a:buClr>
              <a:buSzTx/>
              <a:buNone/>
              <a:defRPr sz="1500">
                <a:latin typeface="Avenir"/>
                <a:ea typeface="Avenir"/>
                <a:cs typeface="Avenir"/>
                <a:sym typeface="Avenir Roman"/>
              </a:defRPr>
            </a:pPr>
            <a:r>
              <a:rPr lang="fr-FR" sz="1500" dirty="0">
                <a:solidFill>
                  <a:srgbClr val="F28E00"/>
                </a:solidFill>
                <a:latin typeface="Georgia" panose="02040502050405020303" pitchFamily="18" charset="0"/>
                <a:ea typeface="Avenir"/>
                <a:cs typeface="Avenir"/>
                <a:sym typeface="Avenir Roman"/>
              </a:rPr>
              <a:t>Une double dynamique de conversion:</a:t>
            </a:r>
          </a:p>
          <a:p>
            <a:pPr marL="0" lvl="0" indent="0" algn="ctr">
              <a:buClr>
                <a:srgbClr val="DE8F32"/>
              </a:buClr>
              <a:buSzTx/>
              <a:buNone/>
              <a:defRPr sz="1500">
                <a:latin typeface="Avenir"/>
                <a:ea typeface="Avenir"/>
                <a:cs typeface="Avenir"/>
                <a:sym typeface="Avenir Roman"/>
              </a:defRPr>
            </a:pPr>
            <a:r>
              <a:rPr lang="fr-FR" sz="1500" dirty="0">
                <a:solidFill>
                  <a:srgbClr val="F28E00"/>
                </a:solidFill>
                <a:latin typeface="Georgia" panose="02040502050405020303" pitchFamily="18" charset="0"/>
                <a:ea typeface="Avenir"/>
                <a:cs typeface="Avenir"/>
                <a:sym typeface="Avenir Roman"/>
              </a:rPr>
              <a:t>Pierre et Corneille (Actes 10)</a:t>
            </a:r>
          </a:p>
          <a:p>
            <a:pPr marL="0" indent="0">
              <a:buSzTx/>
              <a:buNone/>
              <a:defRPr sz="1500">
                <a:latin typeface="Avenir"/>
                <a:ea typeface="Avenir"/>
                <a:cs typeface="Avenir"/>
                <a:sym typeface="Avenir Roman"/>
              </a:defRPr>
            </a:pPr>
            <a:endParaRPr dirty="0">
              <a:latin typeface="Georgia" panose="02040502050405020303" pitchFamily="18" charset="0"/>
            </a:endParaRPr>
          </a:p>
          <a:p>
            <a:pPr marL="0" lvl="0" indent="0" algn="just">
              <a:buClr>
                <a:srgbClr val="DE8F32"/>
              </a:buClr>
              <a:buSzTx/>
              <a:buNone/>
              <a:defRPr>
                <a:latin typeface="Avenir"/>
                <a:ea typeface="Avenir"/>
                <a:cs typeface="Avenir"/>
                <a:sym typeface="Avenir Roman"/>
              </a:defRPr>
            </a:pPr>
            <a:r>
              <a:rPr lang="fr-FR" dirty="0">
                <a:latin typeface="Georgia" panose="02040502050405020303" pitchFamily="18" charset="0"/>
                <a:ea typeface="Avenir"/>
                <a:cs typeface="Avenir"/>
                <a:sym typeface="Avenir Roman"/>
              </a:rPr>
              <a:t>« C’est dans la rencontre avec les personnes, en les accueillant, en cheminant avec elles et en entrant dans leurs maisons, que Pierre se rend compte de la signification de sa vision : aucun être humain n’es indigne aux yeux de Dieu et la différence instituée par l’élection n’est pas une préférence exclusive, mais un service et un témoignage d’une ampleur universelle. »  (PD, 23)</a:t>
            </a:r>
          </a:p>
        </p:txBody>
      </p:sp>
      <p:sp>
        <p:nvSpPr>
          <p:cNvPr id="390" name="Google Shape;304;p25"/>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392" name="Google Shape;306;p25"/>
          <p:cNvSpPr/>
          <p:nvPr/>
        </p:nvSpPr>
        <p:spPr>
          <a:xfrm>
            <a:off x="5911117" y="4884961"/>
            <a:ext cx="1685701" cy="1"/>
          </a:xfrm>
          <a:prstGeom prst="line">
            <a:avLst/>
          </a:prstGeom>
          <a:ln w="28575">
            <a:solidFill>
              <a:schemeClr val="accent1"/>
            </a:solidFill>
            <a:prstDash val="dot"/>
          </a:ln>
        </p:spPr>
        <p:txBody>
          <a:bodyPr lIns="45719" rIns="45719"/>
          <a:lstStyle/>
          <a:p>
            <a:endParaRP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20143" r="16513"/>
          <a:stretch/>
        </p:blipFill>
        <p:spPr>
          <a:xfrm>
            <a:off x="-322351" y="-18312"/>
            <a:ext cx="4904510" cy="5161812"/>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Google Shape;312;p26"/>
          <p:cNvSpPr txBox="1">
            <a:spLocks noGrp="1"/>
          </p:cNvSpPr>
          <p:nvPr>
            <p:ph type="title"/>
          </p:nvPr>
        </p:nvSpPr>
        <p:spPr>
          <a:xfrm>
            <a:off x="311699" y="445025"/>
            <a:ext cx="8520602" cy="914438"/>
          </a:xfrm>
          <a:prstGeom prst="rect">
            <a:avLst/>
          </a:prstGeom>
        </p:spPr>
        <p:txBody>
          <a:bodyPr>
            <a:normAutofit/>
          </a:bodyPr>
          <a:lstStyle>
            <a:lvl1pPr defTabSz="813816">
              <a:defRPr sz="2046" b="0">
                <a:latin typeface="Avenir"/>
                <a:ea typeface="Avenir"/>
                <a:cs typeface="Avenir"/>
                <a:sym typeface="Avenir Roman"/>
              </a:defRPr>
            </a:lvl1pPr>
          </a:lstStyle>
          <a:p>
            <a:r>
              <a:rPr lang="fr-FR" sz="1800" b="1" dirty="0">
                <a:solidFill>
                  <a:srgbClr val="F28E00"/>
                </a:solidFill>
                <a:latin typeface="Georgia" panose="02040502050405020303" pitchFamily="18" charset="0"/>
                <a:sym typeface="Helvetica Neue"/>
              </a:rPr>
              <a:t>La </a:t>
            </a:r>
            <a:r>
              <a:rPr lang="fr-FR" sz="1800" b="1" dirty="0" err="1">
                <a:solidFill>
                  <a:srgbClr val="F28E00"/>
                </a:solidFill>
                <a:latin typeface="Georgia" panose="02040502050405020303" pitchFamily="18" charset="0"/>
                <a:sym typeface="Helvetica Neue"/>
              </a:rPr>
              <a:t>synodalité</a:t>
            </a:r>
            <a:r>
              <a:rPr lang="fr-FR" sz="1800" b="1" dirty="0">
                <a:solidFill>
                  <a:srgbClr val="F28E00"/>
                </a:solidFill>
                <a:latin typeface="Georgia" panose="02040502050405020303" pitchFamily="18" charset="0"/>
                <a:sym typeface="Helvetica Neue"/>
              </a:rPr>
              <a:t> en action : pistes pour la consultation du Peuple de Dieu </a:t>
            </a:r>
            <a:r>
              <a:rPr lang="it-IT" sz="1800" b="1" dirty="0">
                <a:solidFill>
                  <a:srgbClr val="F28E00"/>
                </a:solidFill>
                <a:latin typeface="Georgia" panose="02040502050405020303" pitchFamily="18" charset="0"/>
                <a:sym typeface="Helvetica"/>
              </a:rPr>
              <a:t>(DP, 26)</a:t>
            </a:r>
            <a:endParaRPr b="1" dirty="0">
              <a:solidFill>
                <a:srgbClr val="F28E00"/>
              </a:solidFill>
              <a:latin typeface="Georgia" panose="02040502050405020303" pitchFamily="18" charset="0"/>
            </a:endParaRPr>
          </a:p>
        </p:txBody>
      </p:sp>
      <p:sp>
        <p:nvSpPr>
          <p:cNvPr id="395" name="Google Shape;313;p26"/>
          <p:cNvSpPr txBox="1">
            <a:spLocks noGrp="1"/>
          </p:cNvSpPr>
          <p:nvPr>
            <p:ph type="body" idx="1"/>
          </p:nvPr>
        </p:nvSpPr>
        <p:spPr>
          <a:xfrm>
            <a:off x="311699" y="1592316"/>
            <a:ext cx="8630282" cy="2976559"/>
          </a:xfrm>
          <a:prstGeom prst="rect">
            <a:avLst/>
          </a:prstGeom>
        </p:spPr>
        <p:txBody>
          <a:bodyPr anchor="ctr">
            <a:normAutofit fontScale="92500"/>
          </a:bodyPr>
          <a:lstStyle/>
          <a:p>
            <a:pPr algn="just">
              <a:lnSpc>
                <a:spcPct val="135000"/>
              </a:lnSpc>
              <a:buSzPts val="1400"/>
              <a:defRPr sz="1400">
                <a:latin typeface="Avenir"/>
                <a:ea typeface="Avenir"/>
                <a:cs typeface="Avenir"/>
                <a:sym typeface="Avenir Roman"/>
              </a:defRPr>
            </a:pPr>
            <a:r>
              <a:rPr lang="fr-FR" sz="1400" dirty="0">
                <a:latin typeface="Georgia" panose="02040502050405020303" pitchFamily="18" charset="0"/>
                <a:ea typeface="Avenir"/>
                <a:cs typeface="Avenir"/>
              </a:rPr>
              <a:t>Pour répondre, vous êtes invités à :</a:t>
            </a:r>
          </a:p>
          <a:p>
            <a:pPr lvl="1" algn="just" fontAlgn="base">
              <a:lnSpc>
                <a:spcPct val="135000"/>
              </a:lnSpc>
              <a:buSzPts val="1400"/>
              <a:defRPr sz="1400">
                <a:latin typeface="Avenir"/>
                <a:ea typeface="Avenir"/>
                <a:cs typeface="Avenir"/>
                <a:sym typeface="Avenir Roman"/>
              </a:defRPr>
            </a:pPr>
            <a:r>
              <a:rPr lang="fr-FR" sz="1400" dirty="0">
                <a:latin typeface="Georgia" panose="02040502050405020303" pitchFamily="18" charset="0"/>
                <a:ea typeface="Avenir"/>
                <a:cs typeface="Avenir"/>
              </a:rPr>
              <a:t>vous demander à quelles expériences de votre Église particulière cette question fondamentale vous fait penser ?</a:t>
            </a:r>
          </a:p>
          <a:p>
            <a:pPr lvl="1" algn="just" fontAlgn="base">
              <a:lnSpc>
                <a:spcPct val="135000"/>
              </a:lnSpc>
              <a:buSzPts val="1400"/>
              <a:defRPr sz="1400">
                <a:latin typeface="Avenir"/>
                <a:ea typeface="Avenir"/>
                <a:cs typeface="Avenir"/>
                <a:sym typeface="Avenir Roman"/>
              </a:defRPr>
            </a:pPr>
            <a:r>
              <a:rPr lang="fr-FR" sz="1400" dirty="0">
                <a:latin typeface="Georgia" panose="02040502050405020303" pitchFamily="18" charset="0"/>
                <a:ea typeface="Avenir"/>
                <a:cs typeface="Avenir"/>
              </a:rPr>
              <a:t>relire plus profondément ces expériences synodales de « marcher ensemble » : quelles joies </a:t>
            </a:r>
            <a:r>
              <a:rPr lang="fr-FR" sz="1400" dirty="0" err="1">
                <a:latin typeface="Georgia" panose="02040502050405020303" pitchFamily="18" charset="0"/>
                <a:ea typeface="Avenir"/>
                <a:cs typeface="Avenir"/>
              </a:rPr>
              <a:t>ont-elles</a:t>
            </a:r>
            <a:r>
              <a:rPr lang="fr-FR" sz="1400" dirty="0">
                <a:latin typeface="Georgia" panose="02040502050405020303" pitchFamily="18" charset="0"/>
                <a:ea typeface="Avenir"/>
                <a:cs typeface="Avenir"/>
              </a:rPr>
              <a:t> provoquées ? Quelles difficultés et obstacles </a:t>
            </a:r>
            <a:r>
              <a:rPr lang="fr-FR" sz="1400" dirty="0" err="1">
                <a:latin typeface="Georgia" panose="02040502050405020303" pitchFamily="18" charset="0"/>
                <a:ea typeface="Avenir"/>
                <a:cs typeface="Avenir"/>
              </a:rPr>
              <a:t>ont-elles</a:t>
            </a:r>
            <a:r>
              <a:rPr lang="fr-FR" sz="1400" dirty="0">
                <a:latin typeface="Georgia" panose="02040502050405020303" pitchFamily="18" charset="0"/>
                <a:ea typeface="Avenir"/>
                <a:cs typeface="Avenir"/>
              </a:rPr>
              <a:t> rencontrés ? Quelles blessures </a:t>
            </a:r>
            <a:r>
              <a:rPr lang="fr-FR" sz="1400" dirty="0" err="1">
                <a:latin typeface="Georgia" panose="02040502050405020303" pitchFamily="18" charset="0"/>
                <a:ea typeface="Avenir"/>
                <a:cs typeface="Avenir"/>
              </a:rPr>
              <a:t>ont-elles</a:t>
            </a:r>
            <a:r>
              <a:rPr lang="fr-FR" sz="1400" dirty="0">
                <a:latin typeface="Georgia" panose="02040502050405020303" pitchFamily="18" charset="0"/>
                <a:ea typeface="Avenir"/>
                <a:cs typeface="Avenir"/>
              </a:rPr>
              <a:t> fait émerger ? Quelles intuitions </a:t>
            </a:r>
            <a:r>
              <a:rPr lang="fr-FR" sz="1400" dirty="0" err="1">
                <a:latin typeface="Georgia" panose="02040502050405020303" pitchFamily="18" charset="0"/>
                <a:ea typeface="Avenir"/>
                <a:cs typeface="Avenir"/>
              </a:rPr>
              <a:t>ont-elles</a:t>
            </a:r>
            <a:r>
              <a:rPr lang="fr-FR" sz="1400" dirty="0">
                <a:latin typeface="Georgia" panose="02040502050405020303" pitchFamily="18" charset="0"/>
                <a:ea typeface="Avenir"/>
                <a:cs typeface="Avenir"/>
              </a:rPr>
              <a:t> suscitées ?</a:t>
            </a:r>
          </a:p>
          <a:p>
            <a:pPr lvl="1" algn="just" fontAlgn="base">
              <a:lnSpc>
                <a:spcPct val="135000"/>
              </a:lnSpc>
              <a:buSzPts val="1400"/>
              <a:defRPr sz="1400">
                <a:latin typeface="Avenir"/>
                <a:ea typeface="Avenir"/>
                <a:cs typeface="Avenir"/>
                <a:sym typeface="Avenir Roman"/>
              </a:defRPr>
            </a:pPr>
            <a:r>
              <a:rPr lang="fr-FR" sz="1400" dirty="0">
                <a:latin typeface="Georgia" panose="02040502050405020303" pitchFamily="18" charset="0"/>
                <a:ea typeface="Avenir"/>
                <a:cs typeface="Avenir"/>
              </a:rPr>
              <a:t>recueillir les fruits à partager : comment résonne la voix de l’Esprit dans ces expériences « synodales » ? Qu’est-ce que l’Esprit est en train de nous demander aujourd’hui ? Quelles sont les points à confirmer, les changements à envisager , les nouveaux pas à franchir ? Où voyons-nous s’établir un consensus ? Quels chemins s’ouvrent pour notre Église particulière ?</a:t>
            </a:r>
            <a:endParaRPr lang="en-US" altLang="en-US" sz="1400" dirty="0">
              <a:latin typeface="Georgia" panose="02040502050405020303" pitchFamily="18" charset="0"/>
              <a:ea typeface="Avenir"/>
              <a:cs typeface="Avenir"/>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9;p27"/>
          <p:cNvSpPr txBox="1">
            <a:spLocks/>
          </p:cNvSpPr>
          <p:nvPr/>
        </p:nvSpPr>
        <p:spPr>
          <a:xfrm>
            <a:off x="245029" y="366730"/>
            <a:ext cx="4408198" cy="711477"/>
          </a:xfrm>
          <a:prstGeom prst="rect">
            <a:avLst/>
          </a:prstGeom>
        </p:spPr>
        <p:txBody>
          <a:bodyPr anchor="t"/>
          <a:lst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9pPr>
          </a:lstStyle>
          <a:p>
            <a:pPr algn="ctr" defTabSz="804672" hangingPunct="1">
              <a:defRPr sz="1496" b="0">
                <a:latin typeface="Avenir"/>
                <a:ea typeface="Avenir"/>
                <a:cs typeface="Avenir"/>
                <a:sym typeface="Avenir Roman"/>
              </a:defRPr>
            </a:pPr>
            <a:r>
              <a:rPr lang="fr-FR" sz="1496" b="0" dirty="0">
                <a:solidFill>
                  <a:srgbClr val="F28E00"/>
                </a:solidFill>
                <a:latin typeface="Georgia" panose="02040502050405020303" pitchFamily="18" charset="0"/>
                <a:ea typeface="Avenir"/>
                <a:cs typeface="Avenir"/>
                <a:sym typeface="Avenir Roman"/>
              </a:rPr>
              <a:t>Question de fond du processus synodal</a:t>
            </a:r>
            <a:endParaRPr lang="pt-BR" sz="1496" dirty="0">
              <a:solidFill>
                <a:srgbClr val="F28E00"/>
              </a:solidFill>
              <a:latin typeface="Georgia" panose="02040502050405020303" pitchFamily="18" charset="0"/>
              <a:ea typeface="Avenir"/>
              <a:cs typeface="Avenir"/>
              <a:sym typeface="Avenir Roman"/>
            </a:endParaRPr>
          </a:p>
        </p:txBody>
      </p:sp>
      <p:sp>
        <p:nvSpPr>
          <p:cNvPr id="4" name="Google Shape;320;p27"/>
          <p:cNvSpPr txBox="1">
            <a:spLocks/>
          </p:cNvSpPr>
          <p:nvPr/>
        </p:nvSpPr>
        <p:spPr>
          <a:xfrm>
            <a:off x="148856" y="792218"/>
            <a:ext cx="4463119" cy="155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t">
            <a:normAutofit/>
          </a:bodyPr>
          <a:lstStyle>
            <a:lvl1pPr marL="22860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13208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2pPr>
            <a:lvl3pPr marL="17780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3pPr>
            <a:lvl4pPr marL="22352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4pPr>
            <a:lvl5pPr marL="26924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5pPr>
            <a:lvl6pPr marL="2743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6pPr>
            <a:lvl7pPr marL="3200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7pPr>
            <a:lvl8pPr marL="3657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8pPr>
            <a:lvl9pPr marL="4114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9pPr>
          </a:lstStyle>
          <a:p>
            <a:pPr marL="0" lvl="0" algn="just" hangingPunct="1">
              <a:defRPr sz="1300">
                <a:solidFill>
                  <a:srgbClr val="000000"/>
                </a:solidFill>
                <a:latin typeface="+mn-lt"/>
                <a:ea typeface="+mn-ea"/>
                <a:cs typeface="+mn-cs"/>
                <a:sym typeface="Arial"/>
              </a:defRPr>
            </a:pPr>
            <a:r>
              <a:rPr lang="fr-FR" sz="1300" b="0" dirty="0">
                <a:latin typeface="Georgia" panose="02040502050405020303" pitchFamily="18" charset="0"/>
                <a:ea typeface="+mn-ea"/>
                <a:cs typeface="+mn-cs"/>
                <a:sym typeface="Arial"/>
              </a:rPr>
              <a:t>Comment se réalise aujourd’hui, à différents niveaux (du niveau local au niveau universel) ce « marcher ensemble » qui permet à l’Église d’annoncer l’Évangile, conformément à la mission qui lui a été confiée ;  et quels pas de plus l’Esprit nous invite-t-il à poser pour grandir comme Église synodale </a:t>
            </a:r>
            <a:r>
              <a:rPr lang="fr-FR" sz="1300" b="0" dirty="0" smtClean="0">
                <a:latin typeface="Georgia" panose="02040502050405020303" pitchFamily="18" charset="0"/>
                <a:ea typeface="+mn-ea"/>
                <a:cs typeface="+mn-cs"/>
                <a:sym typeface="Arial"/>
              </a:rPr>
              <a:t>?  (</a:t>
            </a:r>
            <a:r>
              <a:rPr lang="fr-FR" sz="1300" b="0" dirty="0">
                <a:latin typeface="Georgia" panose="02040502050405020303" pitchFamily="18" charset="0"/>
                <a:ea typeface="+mn-ea"/>
                <a:cs typeface="+mn-cs"/>
                <a:sym typeface="Arial"/>
              </a:rPr>
              <a:t>DP, 2)</a:t>
            </a:r>
          </a:p>
          <a:p>
            <a:pPr marL="0" algn="just" hangingPunct="1">
              <a:defRPr sz="1300">
                <a:solidFill>
                  <a:srgbClr val="000000"/>
                </a:solidFill>
                <a:latin typeface="+mn-lt"/>
                <a:ea typeface="+mn-ea"/>
                <a:cs typeface="+mn-cs"/>
                <a:sym typeface="Arial"/>
              </a:defRPr>
            </a:pPr>
            <a:endParaRPr lang="pt-BR" sz="1300" b="0" dirty="0">
              <a:latin typeface="Georgia" panose="02040502050405020303" pitchFamily="18" charset="0"/>
              <a:ea typeface="Avenir"/>
              <a:cs typeface="Avenir"/>
              <a:sym typeface="Avenir Roman"/>
            </a:endParaRPr>
          </a:p>
        </p:txBody>
      </p:sp>
      <p:sp>
        <p:nvSpPr>
          <p:cNvPr id="5" name="Google Shape;322;p27"/>
          <p:cNvSpPr txBox="1"/>
          <p:nvPr/>
        </p:nvSpPr>
        <p:spPr>
          <a:xfrm>
            <a:off x="245029" y="2208946"/>
            <a:ext cx="4466719" cy="707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nchor="t">
            <a:spAutoFit/>
          </a:bodyPr>
          <a:lstStyle/>
          <a:p>
            <a:pPr lvl="0" algn="ctr">
              <a:defRPr sz="1700">
                <a:latin typeface="Avenir"/>
                <a:ea typeface="Avenir"/>
                <a:cs typeface="Avenir"/>
                <a:sym typeface="Avenir Roman"/>
              </a:defRPr>
            </a:pPr>
            <a:r>
              <a:rPr lang="fr-FR" sz="1700" b="1" dirty="0">
                <a:solidFill>
                  <a:srgbClr val="F28E00"/>
                </a:solidFill>
                <a:latin typeface="Georgia" panose="02040502050405020303" pitchFamily="18" charset="0"/>
                <a:ea typeface="Avenir"/>
                <a:cs typeface="Avenir"/>
              </a:rPr>
              <a:t>Interrogation fondamentale de la consultation du Peuple de Dieu</a:t>
            </a:r>
          </a:p>
        </p:txBody>
      </p:sp>
      <p:sp>
        <p:nvSpPr>
          <p:cNvPr id="6" name="Google Shape;323;p27"/>
          <p:cNvSpPr txBox="1"/>
          <p:nvPr/>
        </p:nvSpPr>
        <p:spPr>
          <a:xfrm>
            <a:off x="405395" y="2915795"/>
            <a:ext cx="4467245" cy="1478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t">
            <a:normAutofit/>
          </a:bodyPr>
          <a:lstStyle>
            <a:lvl1pPr indent="152400">
              <a:lnSpc>
                <a:spcPct val="115000"/>
              </a:lnSpc>
              <a:defRPr sz="1300" i="1"/>
            </a:lvl1pPr>
          </a:lstStyle>
          <a:p>
            <a:pPr indent="0" algn="just">
              <a:lnSpc>
                <a:spcPct val="125000"/>
              </a:lnSpc>
            </a:pPr>
            <a:r>
              <a:rPr lang="fr-FR" dirty="0">
                <a:latin typeface="Georgia" panose="02040502050405020303" pitchFamily="18" charset="0"/>
              </a:rPr>
              <a:t>Une Église synodale, en annonçant l’Évangile, « marche ensemble »: comment ce « marcher ensemble » se réalise-t-il aujourd’hui dans votre Église particulière ? Quels pas l’Esprit nous invite-t-il à accomplir pour grandir dans notre « marcher ensemble » ? (DP, 26)</a:t>
            </a:r>
          </a:p>
        </p:txBody>
      </p:sp>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t="18605" r="6038" b="12489"/>
          <a:stretch/>
        </p:blipFill>
        <p:spPr>
          <a:xfrm>
            <a:off x="4918282" y="805332"/>
            <a:ext cx="3823602" cy="28039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183005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Google Shape;328;p28"/>
          <p:cNvSpPr txBox="1">
            <a:spLocks noGrp="1"/>
          </p:cNvSpPr>
          <p:nvPr>
            <p:ph type="title"/>
          </p:nvPr>
        </p:nvSpPr>
        <p:spPr>
          <a:xfrm>
            <a:off x="668075" y="176534"/>
            <a:ext cx="7774800" cy="637201"/>
          </a:xfrm>
          <a:prstGeom prst="rect">
            <a:avLst/>
          </a:prstGeom>
        </p:spPr>
        <p:txBody>
          <a:bodyPr/>
          <a:lstStyle>
            <a:lvl1pPr algn="ctr"/>
          </a:lstStyle>
          <a:p>
            <a:r>
              <a:rPr lang="fr-FR" dirty="0">
                <a:solidFill>
                  <a:srgbClr val="F28E00"/>
                </a:solidFill>
                <a:latin typeface="Georgia" panose="02040502050405020303" pitchFamily="18" charset="0"/>
              </a:rPr>
              <a:t>Dix pôles thématiques</a:t>
            </a:r>
            <a:endParaRPr dirty="0">
              <a:solidFill>
                <a:srgbClr val="F28E00"/>
              </a:solidFill>
              <a:latin typeface="Georgia" panose="02040502050405020303" pitchFamily="18" charset="0"/>
            </a:endParaRPr>
          </a:p>
        </p:txBody>
      </p:sp>
      <p:sp>
        <p:nvSpPr>
          <p:cNvPr id="407" name="Google Shape;329;p28"/>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408" name="Google Shape;330;p28"/>
          <p:cNvSpPr txBox="1">
            <a:spLocks noGrp="1"/>
          </p:cNvSpPr>
          <p:nvPr>
            <p:ph type="body" sz="half" idx="1"/>
          </p:nvPr>
        </p:nvSpPr>
        <p:spPr>
          <a:xfrm>
            <a:off x="1010093" y="898215"/>
            <a:ext cx="3572540" cy="3673787"/>
          </a:xfrm>
          <a:prstGeom prst="rect">
            <a:avLst/>
          </a:prstGeom>
        </p:spPr>
        <p:txBody>
          <a:bodyPr anchor="ctr">
            <a:normAutofit/>
          </a:bodyPr>
          <a:lstStyle/>
          <a:p>
            <a:pPr marL="457200" lvl="0" indent="-304800">
              <a:buClr>
                <a:srgbClr val="DE8F32"/>
              </a:buClr>
              <a:buSzPts val="1200"/>
              <a:buFont typeface="+mj-lt"/>
              <a:buAutoNum type="romanUcPeriod"/>
            </a:pPr>
            <a:r>
              <a:rPr lang="fr-CA" b="1" dirty="0">
                <a:solidFill>
                  <a:srgbClr val="000000"/>
                </a:solidFill>
                <a:latin typeface="Georgia" panose="02040502050405020303" pitchFamily="18" charset="0"/>
                <a:ea typeface="+mn-ea"/>
                <a:cs typeface="+mn-cs"/>
              </a:rPr>
              <a:t>Compagnons de voyage : </a:t>
            </a:r>
            <a:r>
              <a:rPr lang="fr-CA" dirty="0">
                <a:solidFill>
                  <a:srgbClr val="000000"/>
                </a:solidFill>
                <a:latin typeface="Georgia" panose="02040502050405020303" pitchFamily="18" charset="0"/>
                <a:ea typeface="+mn-ea"/>
                <a:cs typeface="+mn-cs"/>
              </a:rPr>
              <a:t>Dans l’Église et dans la société, nous sommes sur la même route, côte à côte</a:t>
            </a:r>
            <a:r>
              <a:rPr lang="fr-CA" i="1" dirty="0">
                <a:solidFill>
                  <a:srgbClr val="000000"/>
                </a:solidFill>
                <a:latin typeface="Helvetica Neue"/>
                <a:sym typeface="Helvetica Neue"/>
              </a:rPr>
              <a:t>.</a:t>
            </a:r>
            <a:endParaRPr lang="it-IT" dirty="0">
              <a:solidFill>
                <a:srgbClr val="000000"/>
              </a:solidFill>
              <a:latin typeface="Helvetica Neue"/>
              <a:sym typeface="Helvetica Neue"/>
            </a:endParaRPr>
          </a:p>
          <a:p>
            <a:pPr marL="457200" lvl="0" indent="-304800">
              <a:buClr>
                <a:srgbClr val="DE8F32"/>
              </a:buClr>
              <a:buSzPts val="1200"/>
              <a:buFont typeface="+mj-lt"/>
              <a:buAutoNum type="romanUcPeriod"/>
            </a:pPr>
            <a:r>
              <a:rPr lang="fr-CA" b="1" dirty="0">
                <a:solidFill>
                  <a:srgbClr val="000000"/>
                </a:solidFill>
                <a:latin typeface="Georgia" panose="02040502050405020303" pitchFamily="18" charset="0"/>
                <a:ea typeface="+mn-ea"/>
                <a:cs typeface="+mn-cs"/>
              </a:rPr>
              <a:t>Écouter </a:t>
            </a:r>
            <a:r>
              <a:rPr lang="fr-CA" dirty="0">
                <a:solidFill>
                  <a:srgbClr val="000000"/>
                </a:solidFill>
                <a:latin typeface="Georgia" panose="02040502050405020303" pitchFamily="18" charset="0"/>
                <a:ea typeface="+mn-ea"/>
                <a:cs typeface="+mn-cs"/>
              </a:rPr>
              <a:t>: </a:t>
            </a:r>
            <a:r>
              <a:rPr lang="fr-CA" dirty="0">
                <a:solidFill>
                  <a:srgbClr val="000000"/>
                </a:solidFill>
                <a:latin typeface="Georgia" panose="02040502050405020303" pitchFamily="18" charset="0"/>
                <a:ea typeface="+mn-ea"/>
                <a:cs typeface="+mn-cs"/>
                <a:sym typeface="Helvetica Neue"/>
              </a:rPr>
              <a:t>L’écoute est le premier pas, mais demande d’avoir l’esprit et le cœur ouverts, sans préjugés.</a:t>
            </a:r>
            <a:endParaRPr lang="it-IT" dirty="0">
              <a:solidFill>
                <a:srgbClr val="000000"/>
              </a:solidFill>
              <a:latin typeface="Georgia" panose="02040502050405020303" pitchFamily="18" charset="0"/>
              <a:ea typeface="+mn-ea"/>
              <a:cs typeface="+mn-cs"/>
              <a:sym typeface="Helvetica Neue"/>
            </a:endParaRPr>
          </a:p>
          <a:p>
            <a:pPr marL="457200" lvl="0" indent="-304800">
              <a:buClr>
                <a:srgbClr val="DE8F32"/>
              </a:buClr>
              <a:buSzPts val="1200"/>
              <a:buFont typeface="+mj-lt"/>
              <a:buAutoNum type="romanUcPeriod"/>
            </a:pPr>
            <a:r>
              <a:rPr lang="fr-CA" b="1" dirty="0">
                <a:solidFill>
                  <a:srgbClr val="000000"/>
                </a:solidFill>
                <a:latin typeface="Georgia" panose="02040502050405020303" pitchFamily="18" charset="0"/>
                <a:ea typeface="+mn-ea"/>
                <a:cs typeface="+mn-cs"/>
                <a:sym typeface="Helvetica Neue"/>
              </a:rPr>
              <a:t>Prendre la parole</a:t>
            </a:r>
            <a:r>
              <a:rPr lang="fr-CA" b="1" dirty="0">
                <a:solidFill>
                  <a:srgbClr val="000000"/>
                </a:solidFill>
                <a:latin typeface="Helvetica Neue"/>
                <a:sym typeface="Helvetica Neue"/>
              </a:rPr>
              <a:t> : </a:t>
            </a:r>
            <a:r>
              <a:rPr lang="fr-CA" dirty="0">
                <a:solidFill>
                  <a:srgbClr val="000000"/>
                </a:solidFill>
                <a:latin typeface="Georgia" panose="02040502050405020303" pitchFamily="18" charset="0"/>
                <a:ea typeface="+mn-ea"/>
                <a:cs typeface="+mn-cs"/>
                <a:sym typeface="Helvetica Neue"/>
              </a:rPr>
              <a:t>Tous sont invités à parler avec courage et </a:t>
            </a:r>
            <a:r>
              <a:rPr lang="fr-CA" dirty="0" err="1">
                <a:solidFill>
                  <a:srgbClr val="000000"/>
                </a:solidFill>
                <a:latin typeface="Georgia" panose="02040502050405020303" pitchFamily="18" charset="0"/>
                <a:ea typeface="+mn-ea"/>
                <a:cs typeface="+mn-cs"/>
                <a:sym typeface="Helvetica Neue"/>
              </a:rPr>
              <a:t>parrhésie</a:t>
            </a:r>
            <a:r>
              <a:rPr lang="fr-CA" dirty="0">
                <a:solidFill>
                  <a:srgbClr val="000000"/>
                </a:solidFill>
                <a:latin typeface="Georgia" panose="02040502050405020303" pitchFamily="18" charset="0"/>
                <a:ea typeface="+mn-ea"/>
                <a:cs typeface="+mn-cs"/>
                <a:sym typeface="Helvetica Neue"/>
              </a:rPr>
              <a:t>, c’est-à-dire en conjuguant liberté, vérité et charité.</a:t>
            </a:r>
            <a:endParaRPr lang="it-IT" dirty="0">
              <a:solidFill>
                <a:srgbClr val="000000"/>
              </a:solidFill>
              <a:latin typeface="Georgia" panose="02040502050405020303" pitchFamily="18" charset="0"/>
              <a:ea typeface="+mn-ea"/>
              <a:cs typeface="+mn-cs"/>
              <a:sym typeface="Helvetica Neue"/>
            </a:endParaRPr>
          </a:p>
          <a:p>
            <a:pPr marL="457200" lvl="0" indent="-304800">
              <a:buClr>
                <a:srgbClr val="DE8F32"/>
              </a:buClr>
              <a:buSzPts val="1200"/>
              <a:buFont typeface="+mj-lt"/>
              <a:buAutoNum type="romanUcPeriod"/>
            </a:pPr>
            <a:r>
              <a:rPr lang="fr-CA" b="1" dirty="0">
                <a:solidFill>
                  <a:srgbClr val="000000"/>
                </a:solidFill>
                <a:latin typeface="Georgia" panose="02040502050405020303" pitchFamily="18" charset="0"/>
                <a:ea typeface="+mn-ea"/>
                <a:cs typeface="+mn-cs"/>
                <a:sym typeface="Helvetica Neue"/>
              </a:rPr>
              <a:t>Célébrer : </a:t>
            </a:r>
            <a:r>
              <a:rPr lang="fr-CA" dirty="0">
                <a:solidFill>
                  <a:srgbClr val="000000"/>
                </a:solidFill>
                <a:latin typeface="Georgia" panose="02040502050405020303" pitchFamily="18" charset="0"/>
                <a:ea typeface="+mn-ea"/>
                <a:cs typeface="+mn-cs"/>
                <a:sym typeface="Helvetica Neue"/>
              </a:rPr>
              <a:t>« Marcher ensemble » n’est possible que si ce chemin repose sur l’écoute communautaire de la Parole et sur la célébration de l’Eucharistie</a:t>
            </a:r>
            <a:r>
              <a:rPr lang="fr-CA" i="1" dirty="0">
                <a:solidFill>
                  <a:srgbClr val="000000"/>
                </a:solidFill>
                <a:latin typeface="Helvetica Neue"/>
                <a:sym typeface="Helvetica Neue"/>
              </a:rPr>
              <a:t>.</a:t>
            </a:r>
            <a:endParaRPr lang="it-IT" dirty="0">
              <a:solidFill>
                <a:srgbClr val="000000"/>
              </a:solidFill>
              <a:latin typeface="Helvetica Neue"/>
              <a:sym typeface="Helvetica Neue"/>
            </a:endParaRPr>
          </a:p>
          <a:p>
            <a:pPr marL="457200" lvl="0" indent="-304800">
              <a:buClr>
                <a:srgbClr val="DE8F32"/>
              </a:buClr>
              <a:buSzPts val="1200"/>
              <a:buFont typeface="+mj-lt"/>
              <a:buAutoNum type="romanUcPeriod"/>
            </a:pPr>
            <a:r>
              <a:rPr lang="fr-CA" b="1" dirty="0">
                <a:solidFill>
                  <a:srgbClr val="000000"/>
                </a:solidFill>
                <a:latin typeface="Georgia" panose="02040502050405020303" pitchFamily="18" charset="0"/>
                <a:ea typeface="+mn-ea"/>
                <a:cs typeface="+mn-cs"/>
                <a:sym typeface="Helvetica Neue"/>
              </a:rPr>
              <a:t>Coresponsables dans la mission : </a:t>
            </a:r>
            <a:r>
              <a:rPr lang="fr-CA" dirty="0">
                <a:solidFill>
                  <a:srgbClr val="000000"/>
                </a:solidFill>
                <a:latin typeface="Georgia" panose="02040502050405020303" pitchFamily="18" charset="0"/>
                <a:ea typeface="+mn-ea"/>
                <a:cs typeface="+mn-cs"/>
                <a:sym typeface="Helvetica Neue"/>
              </a:rPr>
              <a:t>La </a:t>
            </a:r>
            <a:r>
              <a:rPr lang="fr-CA" dirty="0" err="1">
                <a:solidFill>
                  <a:srgbClr val="000000"/>
                </a:solidFill>
                <a:latin typeface="Georgia" panose="02040502050405020303" pitchFamily="18" charset="0"/>
                <a:ea typeface="+mn-ea"/>
                <a:cs typeface="+mn-cs"/>
                <a:sym typeface="Helvetica Neue"/>
              </a:rPr>
              <a:t>synodalité</a:t>
            </a:r>
            <a:r>
              <a:rPr lang="fr-CA" dirty="0">
                <a:solidFill>
                  <a:srgbClr val="000000"/>
                </a:solidFill>
                <a:latin typeface="Georgia" panose="02040502050405020303" pitchFamily="18" charset="0"/>
                <a:ea typeface="+mn-ea"/>
                <a:cs typeface="+mn-cs"/>
                <a:sym typeface="Helvetica Neue"/>
              </a:rPr>
              <a:t> est au service de la mission de l’Église, à laquelle tous ses membres sont appelés à participer.</a:t>
            </a:r>
            <a:endParaRPr lang="it-IT" dirty="0">
              <a:solidFill>
                <a:srgbClr val="000000"/>
              </a:solidFill>
              <a:latin typeface="Georgia" panose="02040502050405020303" pitchFamily="18" charset="0"/>
              <a:ea typeface="+mn-ea"/>
              <a:cs typeface="+mn-cs"/>
              <a:sym typeface="Helvetica Neue"/>
            </a:endParaRPr>
          </a:p>
        </p:txBody>
      </p:sp>
      <p:sp>
        <p:nvSpPr>
          <p:cNvPr id="409" name="Google Shape;331;p28"/>
          <p:cNvSpPr txBox="1">
            <a:spLocks noGrp="1"/>
          </p:cNvSpPr>
          <p:nvPr>
            <p:ph type="body" idx="22"/>
          </p:nvPr>
        </p:nvSpPr>
        <p:spPr>
          <a:xfrm>
            <a:off x="4625163" y="898215"/>
            <a:ext cx="4274288" cy="362062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normAutofit lnSpcReduction="10000"/>
          </a:bodyPr>
          <a:lstStyle/>
          <a:p>
            <a:pPr>
              <a:buFont typeface="+mj-lt"/>
              <a:buAutoNum type="romanUcPeriod" startAt="6"/>
            </a:pPr>
            <a:r>
              <a:rPr lang="fr-CA" sz="1100" b="1" dirty="0">
                <a:latin typeface="Georgia" panose="02040502050405020303" pitchFamily="18" charset="0"/>
              </a:rPr>
              <a:t>Dialoguer dans l’Église et dans la société : </a:t>
            </a:r>
            <a:r>
              <a:rPr lang="fr-CA" sz="1100" dirty="0">
                <a:latin typeface="Georgia" panose="02040502050405020303" pitchFamily="18" charset="0"/>
              </a:rPr>
              <a:t>Le dialogue est un chemin qui demande de la persévérance, et comporte aussi des moments de silence et de souffrances, mais qui est capable de recueillir l’expérience des personnes et des peuples.</a:t>
            </a:r>
            <a:endParaRPr lang="it-IT" sz="1100" dirty="0">
              <a:latin typeface="Georgia" panose="02040502050405020303" pitchFamily="18" charset="0"/>
            </a:endParaRPr>
          </a:p>
          <a:p>
            <a:pPr>
              <a:buFont typeface="+mj-lt"/>
              <a:buAutoNum type="romanUcPeriod" startAt="6"/>
            </a:pPr>
            <a:r>
              <a:rPr lang="fr-CA" sz="1100" b="1" dirty="0">
                <a:latin typeface="Georgia" panose="02040502050405020303" pitchFamily="18" charset="0"/>
              </a:rPr>
              <a:t>Avec les autres confessions chrétiennes : </a:t>
            </a:r>
            <a:r>
              <a:rPr lang="fr-CA" sz="1100" dirty="0">
                <a:latin typeface="Georgia" panose="02040502050405020303" pitchFamily="18" charset="0"/>
              </a:rPr>
              <a:t>Le dialogue entre chrétiens de diverses confessions, unis par un seul Baptême, occupe une place particulière sur le chemin synodal</a:t>
            </a:r>
            <a:r>
              <a:rPr lang="fr-CA" sz="1100" i="1" dirty="0"/>
              <a:t>.</a:t>
            </a:r>
            <a:endParaRPr lang="it-IT" sz="1100" dirty="0"/>
          </a:p>
          <a:p>
            <a:pPr>
              <a:buFont typeface="+mj-lt"/>
              <a:buAutoNum type="romanUcPeriod" startAt="6"/>
            </a:pPr>
            <a:r>
              <a:rPr lang="fr-CA" sz="1100" b="1" dirty="0">
                <a:latin typeface="Georgia" panose="02040502050405020303" pitchFamily="18" charset="0"/>
              </a:rPr>
              <a:t>Autorité et participation : </a:t>
            </a:r>
            <a:r>
              <a:rPr lang="fr-CA" sz="1100" dirty="0">
                <a:latin typeface="Georgia" panose="02040502050405020303" pitchFamily="18" charset="0"/>
              </a:rPr>
              <a:t>Une Église synodale est une Église de la participation et de la coresponsabilité.</a:t>
            </a:r>
            <a:endParaRPr lang="it-IT" sz="1100" dirty="0">
              <a:latin typeface="Georgia" panose="02040502050405020303" pitchFamily="18" charset="0"/>
            </a:endParaRPr>
          </a:p>
          <a:p>
            <a:pPr>
              <a:buFont typeface="+mj-lt"/>
              <a:buAutoNum type="romanUcPeriod" startAt="6"/>
            </a:pPr>
            <a:r>
              <a:rPr lang="fr-CA" sz="1100" b="1" dirty="0">
                <a:latin typeface="Georgia" panose="02040502050405020303" pitchFamily="18" charset="0"/>
              </a:rPr>
              <a:t>Discerner et décider : </a:t>
            </a:r>
            <a:r>
              <a:rPr lang="fr-CA" sz="1100" dirty="0">
                <a:latin typeface="Georgia" panose="02040502050405020303" pitchFamily="18" charset="0"/>
              </a:rPr>
              <a:t>Dans un style synodal, les décisions sont prises via un processus de discernement, sur la base d’un consensus qui jaillit de l’obéissance commune à l’Esprit</a:t>
            </a:r>
            <a:r>
              <a:rPr lang="fr-CA" sz="1100" i="1" dirty="0"/>
              <a:t>.</a:t>
            </a:r>
            <a:endParaRPr lang="it-IT" sz="1100" dirty="0"/>
          </a:p>
          <a:p>
            <a:pPr>
              <a:buFont typeface="+mj-lt"/>
              <a:buAutoNum type="romanUcPeriod" startAt="6"/>
            </a:pPr>
            <a:r>
              <a:rPr lang="fr-CA" sz="1100" b="1" dirty="0">
                <a:latin typeface="Georgia" panose="02040502050405020303" pitchFamily="18" charset="0"/>
              </a:rPr>
              <a:t>Se former à la </a:t>
            </a:r>
            <a:r>
              <a:rPr lang="fr-CA" sz="1100" b="1" dirty="0" err="1">
                <a:latin typeface="Georgia" panose="02040502050405020303" pitchFamily="18" charset="0"/>
              </a:rPr>
              <a:t>synodalité</a:t>
            </a:r>
            <a:r>
              <a:rPr lang="fr-CA" sz="1100" b="1" dirty="0">
                <a:latin typeface="Georgia" panose="02040502050405020303" pitchFamily="18" charset="0"/>
              </a:rPr>
              <a:t> : </a:t>
            </a:r>
            <a:r>
              <a:rPr lang="fr-CA" sz="1100" dirty="0">
                <a:latin typeface="Georgia" panose="02040502050405020303" pitchFamily="18" charset="0"/>
              </a:rPr>
              <a:t>La spiritualité du marcher ensemble est appelée à devenir le principe éducatif de la formation humaine et chrétienne de la personne, la formation des familles et des communautés.</a:t>
            </a:r>
            <a:endParaRPr lang="it-IT" sz="1100" dirty="0">
              <a:latin typeface="Georgia" panose="02040502050405020303" pitchFamily="18"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Google Shape;337;p29"/>
          <p:cNvSpPr txBox="1">
            <a:spLocks noGrp="1"/>
          </p:cNvSpPr>
          <p:nvPr>
            <p:ph type="title"/>
          </p:nvPr>
        </p:nvSpPr>
        <p:spPr>
          <a:xfrm>
            <a:off x="441172" y="428841"/>
            <a:ext cx="8520602" cy="572701"/>
          </a:xfrm>
          <a:prstGeom prst="rect">
            <a:avLst/>
          </a:prstGeom>
        </p:spPr>
        <p:txBody>
          <a:bodyPr/>
          <a:lstStyle>
            <a:lvl1pPr defTabSz="813816">
              <a:defRPr sz="2225" b="0">
                <a:latin typeface="Avenir"/>
                <a:ea typeface="Avenir"/>
                <a:cs typeface="Avenir"/>
                <a:sym typeface="Avenir Roman"/>
              </a:defRPr>
            </a:lvl1pPr>
          </a:lstStyle>
          <a:p>
            <a:r>
              <a:rPr lang="fr-FR" dirty="0">
                <a:solidFill>
                  <a:srgbClr val="F28E00"/>
                </a:solidFill>
                <a:latin typeface="Georgia" panose="02040502050405020303" pitchFamily="18" charset="0"/>
              </a:rPr>
              <a:t>Dynamiser les organes collégiaux</a:t>
            </a:r>
            <a:endParaRPr dirty="0">
              <a:solidFill>
                <a:srgbClr val="F28E00"/>
              </a:solidFill>
              <a:latin typeface="Georgia" panose="02040502050405020303" pitchFamily="18" charset="0"/>
            </a:endParaRPr>
          </a:p>
        </p:txBody>
      </p:sp>
      <p:sp>
        <p:nvSpPr>
          <p:cNvPr id="412" name="Google Shape;338;p29"/>
          <p:cNvSpPr txBox="1">
            <a:spLocks noGrp="1"/>
          </p:cNvSpPr>
          <p:nvPr>
            <p:ph type="body" idx="1"/>
          </p:nvPr>
        </p:nvSpPr>
        <p:spPr>
          <a:xfrm>
            <a:off x="311699" y="1005701"/>
            <a:ext cx="8520602" cy="3416400"/>
          </a:xfrm>
          <a:prstGeom prst="rect">
            <a:avLst/>
          </a:prstGeom>
        </p:spPr>
        <p:txBody>
          <a:bodyPr anchor="ctr"/>
          <a:lstStyle/>
          <a:p>
            <a:pPr lvl="0">
              <a:buClr>
                <a:srgbClr val="DE8F32"/>
              </a:buClr>
              <a:buSzPts val="1400"/>
              <a:defRPr sz="1400">
                <a:latin typeface="Avenir"/>
                <a:ea typeface="Avenir"/>
                <a:cs typeface="Avenir"/>
                <a:sym typeface="Avenir Roman"/>
              </a:defRPr>
            </a:pPr>
            <a:r>
              <a:rPr lang="fr-FR" altLang="en-US" sz="1400" dirty="0" err="1">
                <a:latin typeface="Georgia" panose="02040502050405020303" pitchFamily="18" charset="0"/>
                <a:ea typeface="Avenir"/>
                <a:cs typeface="Avenir"/>
              </a:rPr>
              <a:t>Episcopalis</a:t>
            </a:r>
            <a:r>
              <a:rPr lang="fr-FR" altLang="en-US" sz="1400" dirty="0">
                <a:latin typeface="Georgia" panose="02040502050405020303" pitchFamily="18" charset="0"/>
                <a:ea typeface="Avenir"/>
                <a:cs typeface="Avenir"/>
              </a:rPr>
              <a:t> </a:t>
            </a:r>
            <a:r>
              <a:rPr lang="fr-FR" altLang="en-US" sz="1400" dirty="0" err="1">
                <a:latin typeface="Georgia" panose="02040502050405020303" pitchFamily="18" charset="0"/>
                <a:ea typeface="Avenir"/>
                <a:cs typeface="Avenir"/>
              </a:rPr>
              <a:t>Communio</a:t>
            </a:r>
            <a:r>
              <a:rPr lang="fr-FR" altLang="en-US" sz="1400" dirty="0">
                <a:latin typeface="Georgia" panose="02040502050405020303" pitchFamily="18" charset="0"/>
                <a:ea typeface="Avenir"/>
                <a:cs typeface="Avenir"/>
              </a:rPr>
              <a:t>, 7:  « </a:t>
            </a:r>
            <a:r>
              <a:rPr lang="fr-CA" altLang="en-US" sz="1400" dirty="0">
                <a:latin typeface="Georgia" panose="02040502050405020303" pitchFamily="18" charset="0"/>
                <a:ea typeface="Avenir"/>
                <a:cs typeface="Avenir"/>
              </a:rPr>
              <a:t>De fait, dans l’Église, le but de tout organe collégial, qu’il soit consultatif ou délibératif, est toujours la recherche de la vérité ou du bien de l’Église. Ainsi, quand il s’agit de vérifier la même foi, le consensus </a:t>
            </a:r>
            <a:r>
              <a:rPr lang="fr-CA" altLang="en-US" sz="1400" dirty="0" err="1">
                <a:latin typeface="Georgia" panose="02040502050405020303" pitchFamily="18" charset="0"/>
                <a:ea typeface="Avenir"/>
                <a:cs typeface="Avenir"/>
              </a:rPr>
              <a:t>Ecclesiae</a:t>
            </a:r>
            <a:r>
              <a:rPr lang="fr-CA" altLang="en-US" sz="1400" dirty="0">
                <a:latin typeface="Georgia" panose="02040502050405020303" pitchFamily="18" charset="0"/>
                <a:ea typeface="Avenir"/>
                <a:cs typeface="Avenir"/>
              </a:rPr>
              <a:t> n’est pas donné par le nombre des voix, mais il est le fruit de l’action de l’Esprit, âme de l’unique Église du Christ» </a:t>
            </a:r>
          </a:p>
          <a:p>
            <a:pPr marL="0" indent="152400">
              <a:buSzTx/>
              <a:buNone/>
            </a:pPr>
            <a:endParaRPr sz="1400" dirty="0">
              <a:latin typeface="Georgia" panose="02040502050405020303" pitchFamily="18" charset="0"/>
            </a:endParaRPr>
          </a:p>
          <a:p>
            <a:pPr marL="0" lvl="0" indent="152400">
              <a:buClr>
                <a:srgbClr val="DE8F32"/>
              </a:buClr>
              <a:buSzTx/>
              <a:buNone/>
              <a:defRPr sz="2400">
                <a:latin typeface="Avenir"/>
                <a:ea typeface="Avenir"/>
                <a:cs typeface="Avenir"/>
                <a:sym typeface="Avenir Roman"/>
              </a:defRPr>
            </a:pPr>
            <a:r>
              <a:rPr lang="fr-FR" sz="2400" dirty="0">
                <a:solidFill>
                  <a:srgbClr val="F28E00"/>
                </a:solidFill>
                <a:latin typeface="Georgia" panose="02040502050405020303" pitchFamily="18" charset="0"/>
                <a:ea typeface="Avenir"/>
                <a:cs typeface="Avenir"/>
              </a:rPr>
              <a:t>Faire vivre les institutions synodales</a:t>
            </a:r>
          </a:p>
          <a:p>
            <a:pPr marL="228600" indent="0">
              <a:buSzTx/>
              <a:buNone/>
            </a:pPr>
            <a:endParaRPr dirty="0">
              <a:latin typeface="Georgia" panose="02040502050405020303" pitchFamily="18" charset="0"/>
            </a:endParaRPr>
          </a:p>
          <a:p>
            <a:pPr>
              <a:buSzPts val="1400"/>
              <a:defRPr sz="1400">
                <a:latin typeface="Avenir"/>
                <a:ea typeface="Avenir"/>
                <a:cs typeface="Avenir"/>
                <a:sym typeface="Avenir Roman"/>
              </a:defRPr>
            </a:pPr>
            <a:r>
              <a:rPr lang="fr-FR" sz="1400" dirty="0">
                <a:latin typeface="Georgia" panose="02040502050405020303" pitchFamily="18" charset="0"/>
                <a:ea typeface="Avenir"/>
                <a:cs typeface="Avenir"/>
              </a:rPr>
              <a:t>le Synode des évêques ou le synode diocésain</a:t>
            </a:r>
          </a:p>
          <a:p>
            <a:pPr>
              <a:buSzPts val="1400"/>
              <a:defRPr sz="1400">
                <a:latin typeface="Avenir"/>
                <a:ea typeface="Avenir"/>
                <a:cs typeface="Avenir"/>
                <a:sym typeface="Avenir Roman"/>
              </a:defRPr>
            </a:pPr>
            <a:r>
              <a:rPr lang="fr-FR" sz="1400" dirty="0">
                <a:latin typeface="Georgia" panose="02040502050405020303" pitchFamily="18" charset="0"/>
                <a:ea typeface="Avenir"/>
                <a:cs typeface="Avenir"/>
              </a:rPr>
              <a:t>un Conseil pastoral du diocèse ou de paroisse, un Conseil presbytéral </a:t>
            </a:r>
          </a:p>
          <a:p>
            <a:pPr>
              <a:buSzPts val="1400"/>
              <a:defRPr sz="1400">
                <a:latin typeface="Avenir"/>
                <a:ea typeface="Avenir"/>
                <a:cs typeface="Avenir"/>
                <a:sym typeface="Avenir Roman"/>
              </a:defRPr>
            </a:pPr>
            <a:r>
              <a:rPr lang="fr-FR" sz="1400" dirty="0">
                <a:latin typeface="Georgia" panose="02040502050405020303" pitchFamily="18" charset="0"/>
                <a:ea typeface="Avenir"/>
                <a:cs typeface="Avenir"/>
              </a:rPr>
              <a:t>Un chapitre local, provincial ou général pour les communautés religieuses</a:t>
            </a:r>
          </a:p>
          <a:p>
            <a:pPr>
              <a:buSzPts val="1400"/>
              <a:defRPr sz="1400">
                <a:latin typeface="Avenir"/>
                <a:ea typeface="Avenir"/>
                <a:cs typeface="Avenir"/>
                <a:sym typeface="Avenir Roman"/>
              </a:defRPr>
            </a:pPr>
            <a:r>
              <a:rPr lang="fr-FR" sz="1400" dirty="0">
                <a:latin typeface="Georgia" panose="02040502050405020303" pitchFamily="18" charset="0"/>
                <a:ea typeface="Avenir"/>
                <a:cs typeface="Avenir"/>
              </a:rPr>
              <a:t>Les assemblées générales et conseils des mouvements d’Eglise </a:t>
            </a:r>
            <a:endParaRPr lang="en-US" altLang="en-US" sz="1400" dirty="0">
              <a:latin typeface="Georgia" panose="02040502050405020303" pitchFamily="18" charset="0"/>
              <a:ea typeface="Avenir"/>
              <a:cs typeface="Aveni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Google Shape;134;p3"/>
          <p:cNvSpPr txBox="1">
            <a:spLocks noGrp="1"/>
          </p:cNvSpPr>
          <p:nvPr>
            <p:ph type="body" sz="half" idx="1"/>
          </p:nvPr>
        </p:nvSpPr>
        <p:spPr>
          <a:xfrm>
            <a:off x="4822852" y="672245"/>
            <a:ext cx="4253048" cy="3484758"/>
          </a:xfrm>
          <a:prstGeom prst="rect">
            <a:avLst/>
          </a:prstGeom>
        </p:spPr>
        <p:txBody>
          <a:bodyPr anchor="ctr">
            <a:normAutofit/>
          </a:bodyPr>
          <a:lstStyle/>
          <a:p>
            <a:pPr marL="0" indent="0">
              <a:buClr>
                <a:schemeClr val="accent1"/>
              </a:buClr>
              <a:buSzTx/>
              <a:buNone/>
            </a:pPr>
            <a:r>
              <a:rPr lang="fr-FR" sz="2400" b="1" i="1" dirty="0">
                <a:latin typeface="Georgia" panose="02040502050405020303" pitchFamily="18" charset="0"/>
              </a:rPr>
              <a:t>«la </a:t>
            </a:r>
            <a:r>
              <a:rPr lang="fr-FR" sz="2400" b="1" i="1" dirty="0" err="1">
                <a:latin typeface="Georgia" panose="02040502050405020303" pitchFamily="18" charset="0"/>
              </a:rPr>
              <a:t>synodalité</a:t>
            </a:r>
            <a:r>
              <a:rPr lang="fr-FR" sz="2400" b="1" i="1" dirty="0">
                <a:latin typeface="Georgia" panose="02040502050405020303" pitchFamily="18" charset="0"/>
              </a:rPr>
              <a:t> est la manière d’être une Église aujourd’hui selon la volonté de Dieu dans une dynamique d’écoute </a:t>
            </a:r>
          </a:p>
          <a:p>
            <a:pPr marL="0" indent="0">
              <a:buClr>
                <a:schemeClr val="accent1"/>
              </a:buClr>
              <a:buSzTx/>
              <a:buNone/>
            </a:pPr>
            <a:r>
              <a:rPr lang="fr-FR" sz="2400" b="1" i="1" dirty="0">
                <a:latin typeface="Georgia" panose="02040502050405020303" pitchFamily="18" charset="0"/>
              </a:rPr>
              <a:t>et de discernement de l’Esprit saint». </a:t>
            </a:r>
          </a:p>
          <a:p>
            <a:pPr marL="0" indent="0" algn="r">
              <a:buClr>
                <a:schemeClr val="accent1"/>
              </a:buClr>
              <a:buSzTx/>
              <a:buNone/>
            </a:pPr>
            <a:r>
              <a:rPr lang="fr-FR" sz="1800" i="1" dirty="0">
                <a:latin typeface="Georgia" panose="02040502050405020303" pitchFamily="18" charset="0"/>
              </a:rPr>
              <a:t>Pape François</a:t>
            </a:r>
          </a:p>
        </p:txBody>
      </p:sp>
      <p:sp>
        <p:nvSpPr>
          <p:cNvPr id="277" name="Google Shape;135;p3"/>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pic>
        <p:nvPicPr>
          <p:cNvPr id="5" name="Google Shape;141;p4" descr="Google Shape;141;p4"/>
          <p:cNvPicPr>
            <a:picLocks noChangeAspect="1"/>
          </p:cNvPicPr>
          <p:nvPr/>
        </p:nvPicPr>
        <p:blipFill>
          <a:blip r:embed="rId2"/>
          <a:srcRect l="20979" r="29187"/>
          <a:stretch>
            <a:fillRect/>
          </a:stretch>
        </p:blipFill>
        <p:spPr>
          <a:xfrm>
            <a:off x="0" y="0"/>
            <a:ext cx="4572000" cy="611502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Google Shape;343;p30"/>
          <p:cNvSpPr txBox="1">
            <a:spLocks noGrp="1"/>
          </p:cNvSpPr>
          <p:nvPr>
            <p:ph type="title"/>
          </p:nvPr>
        </p:nvSpPr>
        <p:spPr>
          <a:xfrm>
            <a:off x="265499" y="217502"/>
            <a:ext cx="4129291" cy="4296915"/>
          </a:xfrm>
          <a:prstGeom prst="rect">
            <a:avLst/>
          </a:prstGeom>
        </p:spPr>
        <p:txBody>
          <a:bodyPr anchor="ctr"/>
          <a:lstStyle>
            <a:lvl1pPr defTabSz="886968">
              <a:defRPr sz="3686" b="0">
                <a:latin typeface="Avenir"/>
                <a:ea typeface="Avenir"/>
                <a:cs typeface="Avenir"/>
                <a:sym typeface="Avenir Roman"/>
              </a:defRPr>
            </a:lvl1pPr>
          </a:lstStyle>
          <a:p>
            <a:r>
              <a:rPr lang="fr-FR" dirty="0">
                <a:solidFill>
                  <a:srgbClr val="F28E00"/>
                </a:solidFill>
                <a:latin typeface="Georgia" panose="02040502050405020303" pitchFamily="18" charset="0"/>
              </a:rPr>
              <a:t>Un objectif clé du </a:t>
            </a:r>
            <a:r>
              <a:rPr lang="fr-FR" dirty="0" err="1">
                <a:solidFill>
                  <a:srgbClr val="F28E00"/>
                </a:solidFill>
                <a:latin typeface="Georgia" panose="02040502050405020303" pitchFamily="18" charset="0"/>
              </a:rPr>
              <a:t>Vademecum</a:t>
            </a:r>
            <a:r>
              <a:rPr lang="fr-FR" dirty="0">
                <a:solidFill>
                  <a:srgbClr val="F28E00"/>
                </a:solidFill>
                <a:latin typeface="Georgia" panose="02040502050405020303" pitchFamily="18" charset="0"/>
              </a:rPr>
              <a:t> :</a:t>
            </a:r>
            <a:br>
              <a:rPr lang="fr-FR" dirty="0">
                <a:solidFill>
                  <a:srgbClr val="F28E00"/>
                </a:solidFill>
                <a:latin typeface="Georgia" panose="02040502050405020303" pitchFamily="18" charset="0"/>
              </a:rPr>
            </a:br>
            <a:r>
              <a:rPr lang="fr-FR" dirty="0">
                <a:solidFill>
                  <a:srgbClr val="F28E00"/>
                </a:solidFill>
                <a:latin typeface="Georgia" panose="02040502050405020303" pitchFamily="18" charset="0"/>
              </a:rPr>
              <a:t>promouvoir l’adaptation au contexte local </a:t>
            </a:r>
            <a:endParaRPr dirty="0">
              <a:solidFill>
                <a:srgbClr val="F28E00"/>
              </a:solidFill>
              <a:latin typeface="Georgia" panose="02040502050405020303" pitchFamily="18" charset="0"/>
            </a:endParaRPr>
          </a:p>
        </p:txBody>
      </p:sp>
      <p:sp>
        <p:nvSpPr>
          <p:cNvPr id="417" name="Google Shape;344;p30"/>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418" name="Google Shape;345;p30"/>
          <p:cNvSpPr/>
          <p:nvPr/>
        </p:nvSpPr>
        <p:spPr>
          <a:xfrm>
            <a:off x="6001558" y="4857477"/>
            <a:ext cx="1637401" cy="1"/>
          </a:xfrm>
          <a:prstGeom prst="line">
            <a:avLst/>
          </a:prstGeom>
          <a:ln w="28575">
            <a:solidFill>
              <a:schemeClr val="accent1"/>
            </a:solidFill>
            <a:prstDash val="dot"/>
          </a:ln>
        </p:spPr>
        <p:txBody>
          <a:bodyPr lIns="45719" rIns="45719"/>
          <a:lstStyle/>
          <a:p>
            <a:endParaRPr/>
          </a:p>
        </p:txBody>
      </p:sp>
      <p:sp>
        <p:nvSpPr>
          <p:cNvPr id="419" name="Google Shape;346;p30"/>
          <p:cNvSpPr txBox="1"/>
          <p:nvPr/>
        </p:nvSpPr>
        <p:spPr>
          <a:xfrm>
            <a:off x="4678725" y="220977"/>
            <a:ext cx="4351451" cy="4401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a:latin typeface="Avenir"/>
                <a:ea typeface="Avenir"/>
                <a:cs typeface="Avenir"/>
                <a:sym typeface="Avenir Roman"/>
              </a:defRPr>
            </a:lvl1pPr>
          </a:lstStyle>
          <a:p>
            <a:r>
              <a:rPr lang="fr-FR" dirty="0">
                <a:latin typeface="Georgia" panose="02040502050405020303" pitchFamily="18" charset="0"/>
              </a:rPr>
              <a:t>Ce </a:t>
            </a:r>
            <a:r>
              <a:rPr lang="fr-FR" dirty="0" err="1">
                <a:latin typeface="Georgia" panose="02040502050405020303" pitchFamily="18" charset="0"/>
              </a:rPr>
              <a:t>Vademecum</a:t>
            </a:r>
            <a:r>
              <a:rPr lang="fr-FR" dirty="0">
                <a:latin typeface="Georgia" panose="02040502050405020303" pitchFamily="18" charset="0"/>
              </a:rPr>
              <a:t> est un guide pour soutenir les efforts de chaque Église particulière ; ce n’est pas un recueil de règles à suivre. Ceux qui sont responsables pour l’organisation du processus d’écoute et de dialogue au niveau local sont encouragés à être sensibles à leur propre culture et contexte, ressources et contraintes afin de discerner comment implémenter cette phase synodale diocésaine, guidés par leur évêque diocésain. Nous vous encourageons à choisir les propositions qui vous seront utiles, mais aussi de prendre comme point de départ votre situation locale. Des chemins nouveaux et créatifs sont possibles en travaillant ensemble entre paroisses et diocèses afin que ce processus synodal puisse porter du fruit. Ce processus synodal ne devrait pas être perçu comme un lourd fardeau qui entre en concurrence avec la pastorale sur le terrain. Il s’agit plutôt d’une occasion de promouvoir la conversion synodale et pastorale de chaque Église particulière afin qu’elle soit plus féconde dans sa mission.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Google Shape;351;p31" descr="Google Shape;351;p31"/>
          <p:cNvPicPr>
            <a:picLocks noChangeAspect="1"/>
          </p:cNvPicPr>
          <p:nvPr/>
        </p:nvPicPr>
        <p:blipFill>
          <a:blip r:embed="rId2"/>
          <a:srcRect t="14643" b="10377"/>
          <a:stretch>
            <a:fillRect/>
          </a:stretch>
        </p:blipFill>
        <p:spPr>
          <a:xfrm>
            <a:off x="4572001" y="-2"/>
            <a:ext cx="4571999" cy="5143503"/>
          </a:xfrm>
          <a:prstGeom prst="rect">
            <a:avLst/>
          </a:prstGeom>
          <a:ln w="12700">
            <a:miter lim="400000"/>
          </a:ln>
        </p:spPr>
      </p:pic>
      <p:sp>
        <p:nvSpPr>
          <p:cNvPr id="422" name="Google Shape;352;p31"/>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423" name="Google Shape;353;p31"/>
          <p:cNvSpPr/>
          <p:nvPr/>
        </p:nvSpPr>
        <p:spPr>
          <a:xfrm>
            <a:off x="1642996" y="4575914"/>
            <a:ext cx="2186401" cy="1"/>
          </a:xfrm>
          <a:prstGeom prst="line">
            <a:avLst/>
          </a:prstGeom>
          <a:ln w="28575">
            <a:solidFill>
              <a:schemeClr val="accent1"/>
            </a:solidFill>
            <a:prstDash val="dot"/>
          </a:ln>
        </p:spPr>
        <p:txBody>
          <a:bodyPr lIns="45719" rIns="45719"/>
          <a:lstStyle/>
          <a:p>
            <a:endParaRPr/>
          </a:p>
        </p:txBody>
      </p:sp>
      <p:sp>
        <p:nvSpPr>
          <p:cNvPr id="424" name="Google Shape;354;p31"/>
          <p:cNvSpPr txBox="1">
            <a:spLocks noGrp="1"/>
          </p:cNvSpPr>
          <p:nvPr>
            <p:ph type="body" sz="half" idx="1"/>
          </p:nvPr>
        </p:nvSpPr>
        <p:spPr>
          <a:xfrm>
            <a:off x="236260" y="183847"/>
            <a:ext cx="4223147" cy="4276562"/>
          </a:xfrm>
          <a:prstGeom prst="rect">
            <a:avLst/>
          </a:prstGeom>
        </p:spPr>
        <p:txBody>
          <a:bodyPr/>
          <a:lstStyle/>
          <a:p>
            <a:pPr marL="0" indent="82550" algn="ctr">
              <a:lnSpc>
                <a:spcPct val="103500"/>
              </a:lnSpc>
              <a:spcBef>
                <a:spcPts val="1200"/>
              </a:spcBef>
              <a:defRPr sz="1600">
                <a:solidFill>
                  <a:srgbClr val="000000"/>
                </a:solidFill>
                <a:latin typeface="Avenir"/>
                <a:ea typeface="Avenir"/>
                <a:cs typeface="Avenir"/>
                <a:sym typeface="Avenir Roman"/>
              </a:defRPr>
            </a:pPr>
            <a:r>
              <a:rPr lang="fr-FR" sz="1600" dirty="0">
                <a:solidFill>
                  <a:srgbClr val="F28E00"/>
                </a:solidFill>
                <a:latin typeface="Georgia" panose="02040502050405020303" pitchFamily="18" charset="0"/>
                <a:ea typeface="Avenir"/>
                <a:cs typeface="Avenir"/>
              </a:rPr>
              <a:t>FAVORISER UNE PARTICIPATION LARGE AU PROCESSUS SYNODAL</a:t>
            </a:r>
          </a:p>
          <a:p>
            <a:pPr marL="0" indent="82550" algn="ctr">
              <a:lnSpc>
                <a:spcPct val="103500"/>
              </a:lnSpc>
              <a:spcBef>
                <a:spcPts val="1200"/>
              </a:spcBef>
              <a:defRPr sz="1600">
                <a:solidFill>
                  <a:srgbClr val="000000"/>
                </a:solidFill>
                <a:latin typeface="Avenir"/>
                <a:ea typeface="Avenir"/>
                <a:cs typeface="Avenir"/>
                <a:sym typeface="Avenir Roman"/>
              </a:defRPr>
            </a:pPr>
            <a:endParaRPr dirty="0">
              <a:latin typeface="Georgia" panose="02040502050405020303" pitchFamily="18" charset="0"/>
              <a:ea typeface="Helvetica Neue"/>
              <a:cs typeface="Helvetica Neue"/>
              <a:sym typeface="Helvetica Neue"/>
            </a:endParaRPr>
          </a:p>
          <a:p>
            <a:pPr marL="254000" lvl="0" indent="-171450">
              <a:lnSpc>
                <a:spcPct val="103500"/>
              </a:lnSpc>
              <a:spcBef>
                <a:spcPts val="1200"/>
              </a:spcBef>
              <a:buClr>
                <a:srgbClr val="DE8F32"/>
              </a:buClr>
              <a:buSzPct val="99792"/>
              <a:buFont typeface="Helvetica Neue"/>
              <a:buChar char="●"/>
              <a:defRPr sz="1200">
                <a:solidFill>
                  <a:srgbClr val="000000"/>
                </a:solidFill>
                <a:latin typeface="Avenir"/>
                <a:ea typeface="Avenir"/>
                <a:cs typeface="Avenir"/>
                <a:sym typeface="Avenir Roman"/>
              </a:defRPr>
            </a:pPr>
            <a:r>
              <a:rPr lang="fr-FR" sz="1200" dirty="0">
                <a:solidFill>
                  <a:srgbClr val="000000"/>
                </a:solidFill>
                <a:latin typeface="Georgia" panose="02040502050405020303" pitchFamily="18" charset="0"/>
              </a:rPr>
              <a:t>Le but est d’assurer la participation du plus grand nombre possible, afin de pouvoir écouter la voix vivante de tout le Peuple de Dieu. </a:t>
            </a:r>
          </a:p>
          <a:p>
            <a:pPr marL="254000" lvl="0" indent="-171450">
              <a:lnSpc>
                <a:spcPct val="103500"/>
              </a:lnSpc>
              <a:spcBef>
                <a:spcPts val="1200"/>
              </a:spcBef>
              <a:buClr>
                <a:srgbClr val="DE8F32"/>
              </a:buClr>
              <a:buSzPct val="99792"/>
              <a:buFont typeface="Helvetica Neue"/>
              <a:buChar char="●"/>
              <a:defRPr sz="1200">
                <a:solidFill>
                  <a:srgbClr val="000000"/>
                </a:solidFill>
                <a:latin typeface="Avenir"/>
                <a:ea typeface="Avenir"/>
                <a:cs typeface="Avenir"/>
                <a:sym typeface="Avenir Roman"/>
              </a:defRPr>
            </a:pPr>
            <a:r>
              <a:rPr lang="fr-FR" sz="1200" dirty="0">
                <a:solidFill>
                  <a:srgbClr val="000000"/>
                </a:solidFill>
                <a:latin typeface="Georgia" panose="02040502050405020303" pitchFamily="18" charset="0"/>
              </a:rPr>
              <a:t>Cela n’est possible que si l’on fait des efforts pour rejoindre les gens, surtout ceux qui sont souvent exclus ou qui ne sont pas impliqué dans la vie de l’Église.</a:t>
            </a:r>
          </a:p>
          <a:p>
            <a:pPr marL="254000" lvl="0" indent="-171450">
              <a:lnSpc>
                <a:spcPct val="103500"/>
              </a:lnSpc>
              <a:spcBef>
                <a:spcPts val="1200"/>
              </a:spcBef>
              <a:buClr>
                <a:srgbClr val="DE8F32"/>
              </a:buClr>
              <a:buSzPct val="99792"/>
              <a:buFont typeface="Helvetica Neue"/>
              <a:buChar char="●"/>
              <a:defRPr sz="1200">
                <a:solidFill>
                  <a:srgbClr val="000000"/>
                </a:solidFill>
                <a:latin typeface="Avenir"/>
                <a:ea typeface="Avenir"/>
                <a:cs typeface="Avenir"/>
                <a:sym typeface="Avenir Roman"/>
              </a:defRPr>
            </a:pPr>
            <a:r>
              <a:rPr lang="fr-FR" sz="1200" dirty="0">
                <a:solidFill>
                  <a:srgbClr val="000000"/>
                </a:solidFill>
                <a:latin typeface="Georgia" panose="02040502050405020303" pitchFamily="18" charset="0"/>
              </a:rPr>
              <a:t>Favoriser la participation des pauvres, marginalisés, vulnérables et exclus pour écouter leurs voix et leurs expériences.</a:t>
            </a:r>
          </a:p>
          <a:p>
            <a:pPr marL="254000" lvl="0" indent="-171450">
              <a:lnSpc>
                <a:spcPct val="103500"/>
              </a:lnSpc>
              <a:spcBef>
                <a:spcPts val="1200"/>
              </a:spcBef>
              <a:buClr>
                <a:srgbClr val="DE8F32"/>
              </a:buClr>
              <a:buSzPct val="99792"/>
              <a:buFont typeface="Helvetica Neue"/>
              <a:buChar char="●"/>
              <a:defRPr sz="1200">
                <a:solidFill>
                  <a:srgbClr val="000000"/>
                </a:solidFill>
                <a:latin typeface="Avenir"/>
                <a:ea typeface="Avenir"/>
                <a:cs typeface="Avenir"/>
                <a:sym typeface="Avenir Roman"/>
              </a:defRPr>
            </a:pPr>
            <a:r>
              <a:rPr lang="fr-FR" sz="1200" dirty="0">
                <a:solidFill>
                  <a:srgbClr val="000000"/>
                </a:solidFill>
                <a:latin typeface="Georgia" panose="02040502050405020303" pitchFamily="18" charset="0"/>
              </a:rPr>
              <a:t>Le processus synodal doit être simple, accessible et accueillant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Google Shape;359;p32"/>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427" name="Google Shape;360;p32"/>
          <p:cNvSpPr/>
          <p:nvPr/>
        </p:nvSpPr>
        <p:spPr>
          <a:xfrm>
            <a:off x="3461579" y="4397771"/>
            <a:ext cx="2278801" cy="1"/>
          </a:xfrm>
          <a:prstGeom prst="line">
            <a:avLst/>
          </a:prstGeom>
          <a:ln w="28575">
            <a:solidFill>
              <a:schemeClr val="accent1"/>
            </a:solidFill>
            <a:prstDash val="dot"/>
          </a:ln>
        </p:spPr>
        <p:txBody>
          <a:bodyPr lIns="45719" rIns="45719"/>
          <a:lstStyle/>
          <a:p>
            <a:endParaRPr/>
          </a:p>
        </p:txBody>
      </p:sp>
      <p:pic>
        <p:nvPicPr>
          <p:cNvPr id="428" name="Google Shape;361;p32" descr="Google Shape;361;p32"/>
          <p:cNvPicPr>
            <a:picLocks noChangeAspect="1"/>
          </p:cNvPicPr>
          <p:nvPr/>
        </p:nvPicPr>
        <p:blipFill>
          <a:blip r:embed="rId2"/>
          <a:stretch>
            <a:fillRect/>
          </a:stretch>
        </p:blipFill>
        <p:spPr>
          <a:xfrm>
            <a:off x="730162" y="465827"/>
            <a:ext cx="2870277" cy="35887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29" name="Google Shape;362;p32"/>
          <p:cNvSpPr txBox="1"/>
          <p:nvPr/>
        </p:nvSpPr>
        <p:spPr>
          <a:xfrm>
            <a:off x="3691561" y="568250"/>
            <a:ext cx="4946992" cy="3760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pPr indent="82550" algn="ctr">
              <a:lnSpc>
                <a:spcPct val="102000"/>
              </a:lnSpc>
              <a:spcBef>
                <a:spcPts val="1200"/>
              </a:spcBef>
              <a:defRPr sz="1600">
                <a:latin typeface="Avenir"/>
                <a:ea typeface="Avenir"/>
                <a:cs typeface="Avenir"/>
                <a:sym typeface="Avenir Roman"/>
              </a:defRPr>
            </a:pPr>
            <a:r>
              <a:rPr lang="fr-FR" sz="1600" b="1" dirty="0">
                <a:solidFill>
                  <a:srgbClr val="F28E00"/>
                </a:solidFill>
                <a:latin typeface="Georgia" panose="02040502050405020303" pitchFamily="18" charset="0"/>
                <a:ea typeface="Avenir"/>
                <a:cs typeface="Avenir"/>
              </a:rPr>
              <a:t>CRÉER UNE EXPÉRIENCE SYNODALE ET EN RÉCOLTER LES FRUITS </a:t>
            </a:r>
          </a:p>
          <a:p>
            <a:pPr indent="82550" algn="ctr">
              <a:lnSpc>
                <a:spcPct val="92000"/>
              </a:lnSpc>
              <a:spcBef>
                <a:spcPts val="1200"/>
              </a:spcBef>
              <a:defRPr sz="1600">
                <a:latin typeface="Avenir"/>
                <a:ea typeface="Avenir"/>
                <a:cs typeface="Avenir"/>
                <a:sym typeface="Avenir Roman"/>
              </a:defRPr>
            </a:pPr>
            <a:endParaRPr sz="1200" b="1" dirty="0">
              <a:solidFill>
                <a:srgbClr val="F28E00"/>
              </a:solidFill>
              <a:latin typeface="Georgia" panose="02040502050405020303" pitchFamily="18" charset="0"/>
            </a:endParaRPr>
          </a:p>
          <a:p>
            <a:pPr marL="254000" lvl="0" indent="-171450">
              <a:lnSpc>
                <a:spcPct val="102000"/>
              </a:lnSpc>
              <a:spcBef>
                <a:spcPts val="1200"/>
              </a:spcBef>
              <a:buClr>
                <a:srgbClr val="000000"/>
              </a:buClr>
              <a:buSzPct val="84942"/>
              <a:buFont typeface="Wingdings" panose="05000000000000000000" pitchFamily="2" charset="2"/>
              <a:buChar char="§"/>
              <a:defRPr sz="1200">
                <a:latin typeface="Avenir"/>
                <a:ea typeface="Avenir"/>
                <a:cs typeface="Avenir"/>
                <a:sym typeface="Avenir Roman"/>
              </a:defRPr>
            </a:pPr>
            <a:r>
              <a:rPr lang="fr-FR" sz="1200" dirty="0">
                <a:latin typeface="Georgia" panose="02040502050405020303" pitchFamily="18" charset="0"/>
                <a:ea typeface="Avenir"/>
                <a:cs typeface="Avenir"/>
              </a:rPr>
              <a:t>Le </a:t>
            </a:r>
            <a:r>
              <a:rPr lang="fr-FR" sz="1200" dirty="0" err="1">
                <a:latin typeface="Georgia" panose="02040502050405020303" pitchFamily="18" charset="0"/>
                <a:ea typeface="Avenir"/>
                <a:cs typeface="Avenir"/>
              </a:rPr>
              <a:t>Vademecum</a:t>
            </a:r>
            <a:r>
              <a:rPr lang="fr-FR" sz="1200" dirty="0">
                <a:latin typeface="Georgia" panose="02040502050405020303" pitchFamily="18" charset="0"/>
                <a:ea typeface="Avenir"/>
                <a:cs typeface="Avenir"/>
              </a:rPr>
              <a:t> cherche à promouvoir la pratique de </a:t>
            </a:r>
            <a:r>
              <a:rPr lang="fr-FR" sz="1200" dirty="0" err="1">
                <a:latin typeface="Georgia" panose="02040502050405020303" pitchFamily="18" charset="0"/>
                <a:ea typeface="Avenir"/>
                <a:cs typeface="Avenir"/>
              </a:rPr>
              <a:t>synodalité</a:t>
            </a:r>
            <a:r>
              <a:rPr lang="fr-FR" sz="1200" dirty="0">
                <a:latin typeface="Georgia" panose="02040502050405020303" pitchFamily="18" charset="0"/>
                <a:ea typeface="Avenir"/>
                <a:cs typeface="Avenir"/>
              </a:rPr>
              <a:t> au niveau local : l’objectif n’étant pas simplement de répondre à un simple questionnaire, mais d’ouvrir un espace pour partager une expérience synodale les uns avec les autres au niveau local. </a:t>
            </a:r>
          </a:p>
          <a:p>
            <a:pPr marL="254000" lvl="0" indent="-171450">
              <a:lnSpc>
                <a:spcPct val="102000"/>
              </a:lnSpc>
              <a:spcBef>
                <a:spcPts val="1200"/>
              </a:spcBef>
              <a:buClr>
                <a:srgbClr val="000000"/>
              </a:buClr>
              <a:buSzPct val="84942"/>
              <a:buFont typeface="Wingdings" panose="05000000000000000000" pitchFamily="2" charset="2"/>
              <a:buChar char="§"/>
              <a:defRPr sz="1200">
                <a:latin typeface="Avenir"/>
                <a:ea typeface="Avenir"/>
                <a:cs typeface="Avenir"/>
                <a:sym typeface="Avenir Roman"/>
              </a:defRPr>
            </a:pPr>
            <a:r>
              <a:rPr lang="fr-FR" sz="1200" dirty="0">
                <a:latin typeface="Georgia" panose="02040502050405020303" pitchFamily="18" charset="0"/>
                <a:ea typeface="Avenir"/>
                <a:cs typeface="Avenir"/>
              </a:rPr>
              <a:t>Afin de promouvoir une véritable expérience synodale, le </a:t>
            </a:r>
            <a:r>
              <a:rPr lang="fr-FR" sz="1200" dirty="0" err="1">
                <a:latin typeface="Georgia" panose="02040502050405020303" pitchFamily="18" charset="0"/>
                <a:ea typeface="Avenir"/>
                <a:cs typeface="Avenir"/>
              </a:rPr>
              <a:t>Vademecum</a:t>
            </a:r>
            <a:r>
              <a:rPr lang="fr-FR" sz="1200" dirty="0">
                <a:latin typeface="Georgia" panose="02040502050405020303" pitchFamily="18" charset="0"/>
                <a:ea typeface="Avenir"/>
                <a:cs typeface="Avenir"/>
              </a:rPr>
              <a:t> et ses annexes sur le site du Synode proposent diverses méthodologies et outils qui peuvent être adapter sur le terrain.</a:t>
            </a:r>
          </a:p>
          <a:p>
            <a:pPr marL="254000" lvl="0" indent="-171450">
              <a:lnSpc>
                <a:spcPct val="102000"/>
              </a:lnSpc>
              <a:spcBef>
                <a:spcPts val="1200"/>
              </a:spcBef>
              <a:buClr>
                <a:srgbClr val="000000"/>
              </a:buClr>
              <a:buSzPct val="84942"/>
              <a:buFont typeface="Wingdings" panose="05000000000000000000" pitchFamily="2" charset="2"/>
              <a:buChar char="§"/>
              <a:defRPr sz="1200">
                <a:latin typeface="Avenir"/>
                <a:ea typeface="Avenir"/>
                <a:cs typeface="Avenir"/>
                <a:sym typeface="Avenir Roman"/>
              </a:defRPr>
            </a:pPr>
            <a:r>
              <a:rPr lang="fr-FR" sz="1200" dirty="0">
                <a:latin typeface="Georgia" panose="02040502050405020303" pitchFamily="18" charset="0"/>
                <a:ea typeface="Avenir"/>
                <a:cs typeface="Avenir"/>
              </a:rPr>
              <a:t>La synthèse diocésaine devrait récolter les fruits et les retours francs des participants à partir de l’expérience synodale vécue ensemble, plutôt que transmettre des résumés généraux.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Google Shape;367;p33"/>
          <p:cNvSpPr txBox="1">
            <a:spLocks noGrp="1"/>
          </p:cNvSpPr>
          <p:nvPr>
            <p:ph type="title"/>
          </p:nvPr>
        </p:nvSpPr>
        <p:spPr>
          <a:xfrm>
            <a:off x="398688" y="404829"/>
            <a:ext cx="8298634" cy="637202"/>
          </a:xfrm>
          <a:prstGeom prst="rect">
            <a:avLst/>
          </a:prstGeom>
        </p:spPr>
        <p:txBody>
          <a:bodyPr/>
          <a:lstStyle>
            <a:lvl1pPr indent="82550" algn="ctr">
              <a:lnSpc>
                <a:spcPct val="104999"/>
              </a:lnSpc>
              <a:spcBef>
                <a:spcPts val="1200"/>
              </a:spcBef>
              <a:defRPr b="0">
                <a:latin typeface="Avenir"/>
                <a:ea typeface="Avenir"/>
                <a:cs typeface="Avenir"/>
                <a:sym typeface="Avenir Roman"/>
              </a:defRPr>
            </a:lvl1pPr>
          </a:lstStyle>
          <a:p>
            <a:r>
              <a:rPr lang="fr-FR" dirty="0">
                <a:solidFill>
                  <a:srgbClr val="F28E00"/>
                </a:solidFill>
                <a:latin typeface="Georgia" panose="02040502050405020303" pitchFamily="18" charset="0"/>
              </a:rPr>
              <a:t>La phase diocésaine du Synode</a:t>
            </a:r>
            <a:endParaRPr dirty="0">
              <a:solidFill>
                <a:srgbClr val="F28E00"/>
              </a:solidFill>
              <a:latin typeface="Georgia" panose="02040502050405020303" pitchFamily="18" charset="0"/>
            </a:endParaRPr>
          </a:p>
        </p:txBody>
      </p:sp>
      <p:sp>
        <p:nvSpPr>
          <p:cNvPr id="432" name="Google Shape;368;p33"/>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433" name="Google Shape;369;p33"/>
          <p:cNvSpPr/>
          <p:nvPr/>
        </p:nvSpPr>
        <p:spPr>
          <a:xfrm>
            <a:off x="3357119" y="4754409"/>
            <a:ext cx="2186401" cy="1"/>
          </a:xfrm>
          <a:prstGeom prst="line">
            <a:avLst/>
          </a:prstGeom>
          <a:ln w="28575">
            <a:solidFill>
              <a:schemeClr val="accent1"/>
            </a:solidFill>
            <a:prstDash val="dot"/>
          </a:ln>
        </p:spPr>
        <p:txBody>
          <a:bodyPr lIns="45719" rIns="45719"/>
          <a:lstStyle/>
          <a:p>
            <a:endParaRPr/>
          </a:p>
        </p:txBody>
      </p:sp>
      <p:sp>
        <p:nvSpPr>
          <p:cNvPr id="434" name="Google Shape;370;p33"/>
          <p:cNvSpPr txBox="1">
            <a:spLocks noGrp="1"/>
          </p:cNvSpPr>
          <p:nvPr>
            <p:ph type="body" idx="1"/>
          </p:nvPr>
        </p:nvSpPr>
        <p:spPr>
          <a:xfrm>
            <a:off x="496859" y="1105084"/>
            <a:ext cx="8268000" cy="3392576"/>
          </a:xfrm>
          <a:prstGeom prst="rect">
            <a:avLst/>
          </a:prstGeom>
        </p:spPr>
        <p:txBody>
          <a:bodyPr anchor="ctr">
            <a:normAutofit lnSpcReduction="10000"/>
          </a:bodyPr>
          <a:lstStyle/>
          <a:p>
            <a:pPr marL="457200" lvl="0" indent="-304800" defTabSz="850391">
              <a:lnSpc>
                <a:spcPct val="113500"/>
              </a:lnSpc>
              <a:buClr>
                <a:srgbClr val="DE8F32"/>
              </a:buClr>
              <a:buSzPts val="1200"/>
              <a:buFont typeface="Helvetica Neue"/>
              <a:buChar char="●"/>
            </a:pPr>
            <a:r>
              <a:rPr lang="es-ES" sz="1488" dirty="0">
                <a:solidFill>
                  <a:srgbClr val="000000"/>
                </a:solidFill>
                <a:latin typeface="Georgia" panose="02040502050405020303" pitchFamily="18" charset="0"/>
                <a:ea typeface="Avenir"/>
                <a:cs typeface="Avenir"/>
              </a:rPr>
              <a:t>Dates: </a:t>
            </a:r>
            <a:r>
              <a:rPr lang="fr-FR" sz="1488" dirty="0">
                <a:solidFill>
                  <a:srgbClr val="000000"/>
                </a:solidFill>
                <a:latin typeface="Georgia" panose="02040502050405020303" pitchFamily="18" charset="0"/>
                <a:ea typeface="Avenir"/>
                <a:cs typeface="Avenir"/>
              </a:rPr>
              <a:t>du 17 octobre 2021 au 30 avril 2022</a:t>
            </a:r>
            <a:endParaRPr lang="es-ES" sz="1488" dirty="0">
              <a:solidFill>
                <a:srgbClr val="000000"/>
              </a:solidFill>
              <a:latin typeface="Georgia" panose="02040502050405020303" pitchFamily="18" charset="0"/>
              <a:ea typeface="Avenir"/>
              <a:cs typeface="Avenir"/>
            </a:endParaRPr>
          </a:p>
          <a:p>
            <a:pPr marL="152400" lvl="0" indent="0" defTabSz="850391">
              <a:lnSpc>
                <a:spcPct val="113500"/>
              </a:lnSpc>
              <a:buClr>
                <a:srgbClr val="DE8F32"/>
              </a:buClr>
              <a:buSzPts val="1200"/>
            </a:pPr>
            <a:endParaRPr lang="es-ES" sz="1488" dirty="0">
              <a:solidFill>
                <a:srgbClr val="000000"/>
              </a:solidFill>
              <a:latin typeface="Georgia" panose="02040502050405020303" pitchFamily="18" charset="0"/>
              <a:ea typeface="Avenir"/>
              <a:cs typeface="Avenir"/>
            </a:endParaRPr>
          </a:p>
          <a:p>
            <a:pPr marL="457200" lvl="0" indent="-304800" defTabSz="850391">
              <a:lnSpc>
                <a:spcPct val="113500"/>
              </a:lnSpc>
              <a:buClr>
                <a:srgbClr val="DE8F32"/>
              </a:buClr>
              <a:buSzPts val="1200"/>
              <a:buFont typeface="Helvetica Neue"/>
              <a:buChar char="●"/>
            </a:pPr>
            <a:r>
              <a:rPr lang="fr-FR" sz="1488" dirty="0">
                <a:solidFill>
                  <a:srgbClr val="000000"/>
                </a:solidFill>
                <a:latin typeface="Georgia" panose="02040502050405020303" pitchFamily="18" charset="0"/>
                <a:ea typeface="Avenir"/>
                <a:cs typeface="Avenir"/>
              </a:rPr>
              <a:t>Objectifs: consultation du Peuple de Dieu: écoute, participation, discernement</a:t>
            </a:r>
          </a:p>
          <a:p>
            <a:pPr marL="152400" lvl="0" indent="0" defTabSz="850391">
              <a:lnSpc>
                <a:spcPct val="113500"/>
              </a:lnSpc>
              <a:buClr>
                <a:srgbClr val="DE8F32"/>
              </a:buClr>
              <a:buSzPts val="1200"/>
            </a:pPr>
            <a:endParaRPr lang="es-ES" sz="1488" dirty="0">
              <a:solidFill>
                <a:srgbClr val="000000"/>
              </a:solidFill>
              <a:latin typeface="Georgia" panose="02040502050405020303" pitchFamily="18" charset="0"/>
              <a:ea typeface="Avenir"/>
              <a:cs typeface="Avenir"/>
            </a:endParaRPr>
          </a:p>
          <a:p>
            <a:pPr marL="457200" lvl="0" indent="-304800" defTabSz="850391">
              <a:lnSpc>
                <a:spcPct val="113500"/>
              </a:lnSpc>
              <a:buClr>
                <a:srgbClr val="DE8F32"/>
              </a:buClr>
              <a:buSzPts val="1200"/>
              <a:buFont typeface="Helvetica Neue"/>
              <a:buChar char="●"/>
            </a:pPr>
            <a:r>
              <a:rPr lang="fr-FR" sz="1488" dirty="0">
                <a:solidFill>
                  <a:srgbClr val="000000"/>
                </a:solidFill>
                <a:latin typeface="Georgia" panose="02040502050405020303" pitchFamily="18" charset="0"/>
                <a:ea typeface="Avenir"/>
                <a:cs typeface="Avenir"/>
              </a:rPr>
              <a:t>Comment devrait être la consultation du peuple de Dieu:</a:t>
            </a:r>
          </a:p>
          <a:p>
            <a:pPr marL="914400" lvl="1" indent="-304800" defTabSz="850391">
              <a:lnSpc>
                <a:spcPct val="113500"/>
              </a:lnSpc>
              <a:buClr>
                <a:srgbClr val="DE8F32"/>
              </a:buClr>
              <a:buSzPts val="1200"/>
              <a:buFont typeface="Helvetica Neue"/>
              <a:buChar char="○"/>
            </a:pPr>
            <a:r>
              <a:rPr lang="fr-FR" sz="1488" b="1" dirty="0">
                <a:solidFill>
                  <a:srgbClr val="850E33"/>
                </a:solidFill>
                <a:latin typeface="Georgia" panose="02040502050405020303" pitchFamily="18" charset="0"/>
                <a:ea typeface="Avenir"/>
                <a:cs typeface="Avenir"/>
              </a:rPr>
              <a:t>Véritable: </a:t>
            </a:r>
            <a:r>
              <a:rPr lang="fr-FR" sz="1488" dirty="0">
                <a:solidFill>
                  <a:srgbClr val="000000"/>
                </a:solidFill>
                <a:latin typeface="Georgia" panose="02040502050405020303" pitchFamily="18" charset="0"/>
                <a:ea typeface="Avenir"/>
                <a:cs typeface="Avenir"/>
              </a:rPr>
              <a:t>qu'il y a une véritable consultation</a:t>
            </a:r>
          </a:p>
          <a:p>
            <a:pPr marL="914400" lvl="1" indent="-304800" defTabSz="850391">
              <a:lnSpc>
                <a:spcPct val="113500"/>
              </a:lnSpc>
              <a:buClr>
                <a:srgbClr val="DE8F32"/>
              </a:buClr>
              <a:buSzPts val="1200"/>
              <a:buFont typeface="Helvetica Neue"/>
              <a:buChar char="○"/>
            </a:pPr>
            <a:r>
              <a:rPr lang="fr-FR" sz="1488" b="1" dirty="0">
                <a:solidFill>
                  <a:srgbClr val="850E33"/>
                </a:solidFill>
                <a:latin typeface="Georgia" panose="02040502050405020303" pitchFamily="18" charset="0"/>
                <a:ea typeface="Avenir"/>
                <a:cs typeface="Avenir"/>
              </a:rPr>
              <a:t>Aussi large que possible: </a:t>
            </a:r>
            <a:r>
              <a:rPr lang="fr-FR" sz="1488" dirty="0">
                <a:solidFill>
                  <a:srgbClr val="000000"/>
                </a:solidFill>
                <a:latin typeface="Georgia" panose="02040502050405020303" pitchFamily="18" charset="0"/>
                <a:ea typeface="Avenir"/>
                <a:cs typeface="Avenir"/>
              </a:rPr>
              <a:t>que tout le monde puisse participer, y compris les personnes en marge</a:t>
            </a:r>
          </a:p>
          <a:p>
            <a:pPr marL="914400" lvl="1" indent="-304800" defTabSz="850391">
              <a:lnSpc>
                <a:spcPct val="113500"/>
              </a:lnSpc>
              <a:buClr>
                <a:srgbClr val="DE8F32"/>
              </a:buClr>
              <a:buSzPts val="1200"/>
              <a:buFont typeface="Helvetica Neue"/>
              <a:buChar char="○"/>
            </a:pPr>
            <a:r>
              <a:rPr lang="fr-FR" sz="1488" b="1" dirty="0">
                <a:solidFill>
                  <a:srgbClr val="850E33"/>
                </a:solidFill>
                <a:latin typeface="Georgia" panose="02040502050405020303" pitchFamily="18" charset="0"/>
                <a:ea typeface="Avenir"/>
                <a:cs typeface="Avenir"/>
              </a:rPr>
              <a:t>Pratique: </a:t>
            </a:r>
            <a:r>
              <a:rPr lang="fr-FR" sz="1488" dirty="0">
                <a:solidFill>
                  <a:srgbClr val="000000"/>
                </a:solidFill>
                <a:latin typeface="Georgia" panose="02040502050405020303" pitchFamily="18" charset="0"/>
                <a:ea typeface="Avenir"/>
                <a:cs typeface="Avenir"/>
              </a:rPr>
              <a:t>pour nous aider dans notre mission d'évangélisation</a:t>
            </a:r>
          </a:p>
          <a:p>
            <a:pPr marL="609600" lvl="1" indent="0" defTabSz="850391">
              <a:lnSpc>
                <a:spcPct val="113500"/>
              </a:lnSpc>
              <a:buClr>
                <a:srgbClr val="DE8F32"/>
              </a:buClr>
              <a:buSzPts val="1200"/>
            </a:pPr>
            <a:endParaRPr lang="es-ES" sz="1488" dirty="0">
              <a:solidFill>
                <a:srgbClr val="000000"/>
              </a:solidFill>
              <a:latin typeface="Georgia" panose="02040502050405020303" pitchFamily="18" charset="0"/>
              <a:ea typeface="Avenir"/>
              <a:cs typeface="Avenir"/>
            </a:endParaRPr>
          </a:p>
          <a:p>
            <a:pPr marL="457200" lvl="0" indent="-304800" defTabSz="850391">
              <a:lnSpc>
                <a:spcPct val="113500"/>
              </a:lnSpc>
              <a:buClr>
                <a:srgbClr val="DE8F32"/>
              </a:buClr>
              <a:buSzPts val="1200"/>
              <a:buFont typeface="Helvetica Neue"/>
              <a:buChar char="●"/>
            </a:pPr>
            <a:r>
              <a:rPr lang="fr-FR" sz="1488" dirty="0">
                <a:solidFill>
                  <a:srgbClr val="000000"/>
                </a:solidFill>
                <a:latin typeface="Georgia" panose="02040502050405020303" pitchFamily="18" charset="0"/>
                <a:ea typeface="Avenir"/>
                <a:cs typeface="Avenir"/>
              </a:rPr>
              <a:t>Soutien:</a:t>
            </a:r>
          </a:p>
          <a:p>
            <a:pPr marL="914400" lvl="1" indent="-304800" defTabSz="850391">
              <a:lnSpc>
                <a:spcPct val="113500"/>
              </a:lnSpc>
              <a:buClr>
                <a:srgbClr val="DE8F32"/>
              </a:buClr>
              <a:buSzPts val="1200"/>
              <a:buFont typeface="Helvetica Neue"/>
              <a:buChar char="○"/>
            </a:pPr>
            <a:r>
              <a:rPr lang="fr-FR" sz="1488" dirty="0">
                <a:solidFill>
                  <a:srgbClr val="000000"/>
                </a:solidFill>
                <a:latin typeface="Georgia" panose="02040502050405020303" pitchFamily="18" charset="0"/>
                <a:ea typeface="Avenir"/>
                <a:cs typeface="Avenir"/>
              </a:rPr>
              <a:t>Équipe de coordination synodale dans chaque diocèse</a:t>
            </a:r>
          </a:p>
          <a:p>
            <a:pPr marL="914400" lvl="1" indent="-304800" defTabSz="850391">
              <a:lnSpc>
                <a:spcPct val="113500"/>
              </a:lnSpc>
              <a:buClr>
                <a:srgbClr val="DE8F32"/>
              </a:buClr>
              <a:buSzPts val="1200"/>
              <a:buFont typeface="Helvetica Neue"/>
              <a:buChar char="○"/>
            </a:pPr>
            <a:r>
              <a:rPr lang="fr-FR" sz="1488" dirty="0">
                <a:solidFill>
                  <a:srgbClr val="000000"/>
                </a:solidFill>
                <a:latin typeface="Georgia" panose="02040502050405020303" pitchFamily="18" charset="0"/>
                <a:ea typeface="Avenir"/>
                <a:cs typeface="Avenir"/>
              </a:rPr>
              <a:t>Assemblée diocésaine à la fin du processus pour aider au discernement</a:t>
            </a:r>
            <a:endParaRPr lang="es-ES" sz="1488" dirty="0">
              <a:solidFill>
                <a:srgbClr val="000000"/>
              </a:solidFill>
              <a:latin typeface="Georgia" panose="02040502050405020303" pitchFamily="18" charset="0"/>
              <a:ea typeface="Avenir"/>
              <a:cs typeface="Aveni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34">
                                            <p:bg/>
                                          </p:spTgt>
                                        </p:tgtEl>
                                        <p:attrNameLst>
                                          <p:attrName>style.visibility</p:attrName>
                                        </p:attrNameLst>
                                      </p:cBhvr>
                                      <p:to>
                                        <p:strVal val="visible"/>
                                      </p:to>
                                    </p:set>
                                    <p:animEffect transition="in" filter="fade">
                                      <p:cBhvr>
                                        <p:cTn id="7" dur="500"/>
                                        <p:tgtEl>
                                          <p:spTgt spid="434">
                                            <p:bg/>
                                          </p:spTgt>
                                        </p:tgtEl>
                                      </p:cBhvr>
                                    </p:animEffect>
                                  </p:childTnLst>
                                </p:cTn>
                              </p:par>
                              <p:par>
                                <p:cTn id="8" presetID="10" presetClass="entr" presetSubtype="0" fill="hold" grpId="1" nodeType="withEffect">
                                  <p:stCondLst>
                                    <p:cond delay="0"/>
                                  </p:stCondLst>
                                  <p:iterate>
                                    <p:tmAbs val="0"/>
                                  </p:iterate>
                                  <p:childTnLst>
                                    <p:set>
                                      <p:cBhvr>
                                        <p:cTn id="9" fill="hold"/>
                                        <p:tgtEl>
                                          <p:spTgt spid="434">
                                            <p:txEl>
                                              <p:pRg st="0" end="0"/>
                                            </p:txEl>
                                          </p:spTgt>
                                        </p:tgtEl>
                                        <p:attrNameLst>
                                          <p:attrName>style.visibility</p:attrName>
                                        </p:attrNameLst>
                                      </p:cBhvr>
                                      <p:to>
                                        <p:strVal val="visible"/>
                                      </p:to>
                                    </p:set>
                                    <p:animEffect transition="in" filter="fade">
                                      <p:cBhvr>
                                        <p:cTn id="10" dur="500"/>
                                        <p:tgtEl>
                                          <p:spTgt spid="434">
                                            <p:txEl>
                                              <p:pRg st="0" end="0"/>
                                            </p:txEl>
                                          </p:spTgt>
                                        </p:tgtEl>
                                      </p:cBhvr>
                                    </p:animEffect>
                                  </p:childTnLst>
                                </p:cTn>
                              </p:par>
                              <p:par>
                                <p:cTn id="11" presetID="10" presetClass="entr" presetSubtype="0" fill="hold" grpId="1" nodeType="withEffect">
                                  <p:stCondLst>
                                    <p:cond delay="0"/>
                                  </p:stCondLst>
                                  <p:iterate>
                                    <p:tmAbs val="0"/>
                                  </p:iterate>
                                  <p:childTnLst>
                                    <p:set>
                                      <p:cBhvr>
                                        <p:cTn id="12" fill="hold"/>
                                        <p:tgtEl>
                                          <p:spTgt spid="434">
                                            <p:txEl>
                                              <p:pRg st="2" end="2"/>
                                            </p:txEl>
                                          </p:spTgt>
                                        </p:tgtEl>
                                        <p:attrNameLst>
                                          <p:attrName>style.visibility</p:attrName>
                                        </p:attrNameLst>
                                      </p:cBhvr>
                                      <p:to>
                                        <p:strVal val="visible"/>
                                      </p:to>
                                    </p:set>
                                    <p:animEffect transition="in" filter="fade">
                                      <p:cBhvr>
                                        <p:cTn id="13" dur="500"/>
                                        <p:tgtEl>
                                          <p:spTgt spid="434">
                                            <p:txEl>
                                              <p:pRg st="2" end="2"/>
                                            </p:txEl>
                                          </p:spTgt>
                                        </p:tgtEl>
                                      </p:cBhvr>
                                    </p:animEffect>
                                  </p:childTnLst>
                                </p:cTn>
                              </p:par>
                              <p:par>
                                <p:cTn id="14" presetID="10" presetClass="entr" presetSubtype="0" fill="hold" grpId="1" nodeType="withEffect">
                                  <p:stCondLst>
                                    <p:cond delay="0"/>
                                  </p:stCondLst>
                                  <p:iterate>
                                    <p:tmAbs val="0"/>
                                  </p:iterate>
                                  <p:childTnLst>
                                    <p:set>
                                      <p:cBhvr>
                                        <p:cTn id="15" fill="hold"/>
                                        <p:tgtEl>
                                          <p:spTgt spid="434">
                                            <p:txEl>
                                              <p:pRg st="4" end="4"/>
                                            </p:txEl>
                                          </p:spTgt>
                                        </p:tgtEl>
                                        <p:attrNameLst>
                                          <p:attrName>style.visibility</p:attrName>
                                        </p:attrNameLst>
                                      </p:cBhvr>
                                      <p:to>
                                        <p:strVal val="visible"/>
                                      </p:to>
                                    </p:set>
                                    <p:animEffect transition="in" filter="fade">
                                      <p:cBhvr>
                                        <p:cTn id="16" dur="500"/>
                                        <p:tgtEl>
                                          <p:spTgt spid="434">
                                            <p:txEl>
                                              <p:pRg st="4" end="4"/>
                                            </p:txEl>
                                          </p:spTgt>
                                        </p:tgtEl>
                                      </p:cBhvr>
                                    </p:animEffect>
                                  </p:childTnLst>
                                </p:cTn>
                              </p:par>
                            </p:childTnLst>
                          </p:cTn>
                        </p:par>
                        <p:par>
                          <p:cTn id="17" fill="hold">
                            <p:stCondLst>
                              <p:cond delay="500"/>
                            </p:stCondLst>
                            <p:childTnLst>
                              <p:par>
                                <p:cTn id="18" presetID="10" presetClass="entr" presetSubtype="0" fill="hold" grpId="1" nodeType="afterEffect">
                                  <p:stCondLst>
                                    <p:cond delay="0"/>
                                  </p:stCondLst>
                                  <p:iterate>
                                    <p:tmAbs val="0"/>
                                  </p:iterate>
                                  <p:childTnLst>
                                    <p:set>
                                      <p:cBhvr>
                                        <p:cTn id="19" fill="hold"/>
                                        <p:tgtEl>
                                          <p:spTgt spid="434">
                                            <p:txEl>
                                              <p:pRg st="5" end="5"/>
                                            </p:txEl>
                                          </p:spTgt>
                                        </p:tgtEl>
                                        <p:attrNameLst>
                                          <p:attrName>style.visibility</p:attrName>
                                        </p:attrNameLst>
                                      </p:cBhvr>
                                      <p:to>
                                        <p:strVal val="visible"/>
                                      </p:to>
                                    </p:set>
                                    <p:animEffect transition="in" filter="fade">
                                      <p:cBhvr>
                                        <p:cTn id="20" dur="500"/>
                                        <p:tgtEl>
                                          <p:spTgt spid="434">
                                            <p:txEl>
                                              <p:pRg st="5" end="5"/>
                                            </p:txEl>
                                          </p:spTgt>
                                        </p:tgtEl>
                                      </p:cBhvr>
                                    </p:animEffect>
                                  </p:childTnLst>
                                </p:cTn>
                              </p:par>
                            </p:childTnLst>
                          </p:cTn>
                        </p:par>
                        <p:par>
                          <p:cTn id="21" fill="hold">
                            <p:stCondLst>
                              <p:cond delay="1000"/>
                            </p:stCondLst>
                            <p:childTnLst>
                              <p:par>
                                <p:cTn id="22" presetID="10" presetClass="entr" presetSubtype="0" fill="hold" grpId="1" nodeType="afterEffect">
                                  <p:stCondLst>
                                    <p:cond delay="0"/>
                                  </p:stCondLst>
                                  <p:iterate>
                                    <p:tmAbs val="0"/>
                                  </p:iterate>
                                  <p:childTnLst>
                                    <p:set>
                                      <p:cBhvr>
                                        <p:cTn id="23" fill="hold"/>
                                        <p:tgtEl>
                                          <p:spTgt spid="434">
                                            <p:txEl>
                                              <p:pRg st="6" end="6"/>
                                            </p:txEl>
                                          </p:spTgt>
                                        </p:tgtEl>
                                        <p:attrNameLst>
                                          <p:attrName>style.visibility</p:attrName>
                                        </p:attrNameLst>
                                      </p:cBhvr>
                                      <p:to>
                                        <p:strVal val="visible"/>
                                      </p:to>
                                    </p:set>
                                    <p:animEffect transition="in" filter="fade">
                                      <p:cBhvr>
                                        <p:cTn id="24" dur="500"/>
                                        <p:tgtEl>
                                          <p:spTgt spid="434">
                                            <p:txEl>
                                              <p:pRg st="6" end="6"/>
                                            </p:txEl>
                                          </p:spTgt>
                                        </p:tgtEl>
                                      </p:cBhvr>
                                    </p:animEffect>
                                  </p:childTnLst>
                                </p:cTn>
                              </p:par>
                            </p:childTnLst>
                          </p:cTn>
                        </p:par>
                        <p:par>
                          <p:cTn id="25" fill="hold">
                            <p:stCondLst>
                              <p:cond delay="1500"/>
                            </p:stCondLst>
                            <p:childTnLst>
                              <p:par>
                                <p:cTn id="26" presetID="10" presetClass="entr" presetSubtype="0" fill="hold" grpId="1" nodeType="afterEffect">
                                  <p:stCondLst>
                                    <p:cond delay="0"/>
                                  </p:stCondLst>
                                  <p:iterate>
                                    <p:tmAbs val="0"/>
                                  </p:iterate>
                                  <p:childTnLst>
                                    <p:set>
                                      <p:cBhvr>
                                        <p:cTn id="27" fill="hold"/>
                                        <p:tgtEl>
                                          <p:spTgt spid="434">
                                            <p:txEl>
                                              <p:pRg st="7" end="7"/>
                                            </p:txEl>
                                          </p:spTgt>
                                        </p:tgtEl>
                                        <p:attrNameLst>
                                          <p:attrName>style.visibility</p:attrName>
                                        </p:attrNameLst>
                                      </p:cBhvr>
                                      <p:to>
                                        <p:strVal val="visible"/>
                                      </p:to>
                                    </p:set>
                                    <p:animEffect transition="in" filter="fade">
                                      <p:cBhvr>
                                        <p:cTn id="28" dur="500"/>
                                        <p:tgtEl>
                                          <p:spTgt spid="434">
                                            <p:txEl>
                                              <p:pRg st="7" end="7"/>
                                            </p:txEl>
                                          </p:spTgt>
                                        </p:tgtEl>
                                      </p:cBhvr>
                                    </p:animEffect>
                                  </p:childTnLst>
                                </p:cTn>
                              </p:par>
                            </p:childTnLst>
                          </p:cTn>
                        </p:par>
                        <p:par>
                          <p:cTn id="29" fill="hold">
                            <p:stCondLst>
                              <p:cond delay="2000"/>
                            </p:stCondLst>
                            <p:childTnLst>
                              <p:par>
                                <p:cTn id="30" presetID="10" presetClass="entr" presetSubtype="0" fill="hold" grpId="1" nodeType="afterEffect">
                                  <p:stCondLst>
                                    <p:cond delay="0"/>
                                  </p:stCondLst>
                                  <p:iterate>
                                    <p:tmAbs val="0"/>
                                  </p:iterate>
                                  <p:childTnLst>
                                    <p:set>
                                      <p:cBhvr>
                                        <p:cTn id="31" fill="hold"/>
                                        <p:tgtEl>
                                          <p:spTgt spid="434">
                                            <p:txEl>
                                              <p:pRg st="9" end="9"/>
                                            </p:txEl>
                                          </p:spTgt>
                                        </p:tgtEl>
                                        <p:attrNameLst>
                                          <p:attrName>style.visibility</p:attrName>
                                        </p:attrNameLst>
                                      </p:cBhvr>
                                      <p:to>
                                        <p:strVal val="visible"/>
                                      </p:to>
                                    </p:set>
                                    <p:animEffect transition="in" filter="fade">
                                      <p:cBhvr>
                                        <p:cTn id="32" dur="500"/>
                                        <p:tgtEl>
                                          <p:spTgt spid="434">
                                            <p:txEl>
                                              <p:pRg st="9" end="9"/>
                                            </p:txEl>
                                          </p:spTgt>
                                        </p:tgtEl>
                                      </p:cBhvr>
                                    </p:animEffect>
                                  </p:childTnLst>
                                </p:cTn>
                              </p:par>
                            </p:childTnLst>
                          </p:cTn>
                        </p:par>
                        <p:par>
                          <p:cTn id="33" fill="hold">
                            <p:stCondLst>
                              <p:cond delay="2500"/>
                            </p:stCondLst>
                            <p:childTnLst>
                              <p:par>
                                <p:cTn id="34" presetID="10" presetClass="entr" presetSubtype="0" fill="hold" grpId="1" nodeType="afterEffect">
                                  <p:stCondLst>
                                    <p:cond delay="0"/>
                                  </p:stCondLst>
                                  <p:iterate>
                                    <p:tmAbs val="0"/>
                                  </p:iterate>
                                  <p:childTnLst>
                                    <p:set>
                                      <p:cBhvr>
                                        <p:cTn id="35" fill="hold"/>
                                        <p:tgtEl>
                                          <p:spTgt spid="434">
                                            <p:txEl>
                                              <p:pRg st="10" end="10"/>
                                            </p:txEl>
                                          </p:spTgt>
                                        </p:tgtEl>
                                        <p:attrNameLst>
                                          <p:attrName>style.visibility</p:attrName>
                                        </p:attrNameLst>
                                      </p:cBhvr>
                                      <p:to>
                                        <p:strVal val="visible"/>
                                      </p:to>
                                    </p:set>
                                    <p:animEffect transition="in" filter="fade">
                                      <p:cBhvr>
                                        <p:cTn id="36" dur="500"/>
                                        <p:tgtEl>
                                          <p:spTgt spid="434">
                                            <p:txEl>
                                              <p:pRg st="10" end="10"/>
                                            </p:txEl>
                                          </p:spTgt>
                                        </p:tgtEl>
                                      </p:cBhvr>
                                    </p:animEffect>
                                  </p:childTnLst>
                                </p:cTn>
                              </p:par>
                            </p:childTnLst>
                          </p:cTn>
                        </p:par>
                        <p:par>
                          <p:cTn id="37" fill="hold">
                            <p:stCondLst>
                              <p:cond delay="3000"/>
                            </p:stCondLst>
                            <p:childTnLst>
                              <p:par>
                                <p:cTn id="38" presetID="10" presetClass="entr" presetSubtype="0" fill="hold" grpId="1" nodeType="afterEffect">
                                  <p:stCondLst>
                                    <p:cond delay="0"/>
                                  </p:stCondLst>
                                  <p:iterate>
                                    <p:tmAbs val="0"/>
                                  </p:iterate>
                                  <p:childTnLst>
                                    <p:set>
                                      <p:cBhvr>
                                        <p:cTn id="39" fill="hold"/>
                                        <p:tgtEl>
                                          <p:spTgt spid="434">
                                            <p:txEl>
                                              <p:pRg st="11" end="11"/>
                                            </p:txEl>
                                          </p:spTgt>
                                        </p:tgtEl>
                                        <p:attrNameLst>
                                          <p:attrName>style.visibility</p:attrName>
                                        </p:attrNameLst>
                                      </p:cBhvr>
                                      <p:to>
                                        <p:strVal val="visible"/>
                                      </p:to>
                                    </p:set>
                                    <p:animEffect transition="in" filter="fade">
                                      <p:cBhvr>
                                        <p:cTn id="40" dur="500"/>
                                        <p:tgtEl>
                                          <p:spTgt spid="4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1"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Google Shape;375;p34"/>
          <p:cNvSpPr txBox="1">
            <a:spLocks noGrp="1"/>
          </p:cNvSpPr>
          <p:nvPr>
            <p:ph type="title"/>
          </p:nvPr>
        </p:nvSpPr>
        <p:spPr>
          <a:xfrm>
            <a:off x="398688" y="404829"/>
            <a:ext cx="8298634" cy="637202"/>
          </a:xfrm>
          <a:prstGeom prst="rect">
            <a:avLst/>
          </a:prstGeom>
        </p:spPr>
        <p:txBody>
          <a:bodyPr/>
          <a:lstStyle>
            <a:lvl1pPr algn="ctr">
              <a:defRPr b="0">
                <a:latin typeface="Avenir"/>
                <a:ea typeface="Avenir"/>
                <a:cs typeface="Avenir"/>
                <a:sym typeface="Avenir Roman"/>
              </a:defRPr>
            </a:lvl1pPr>
          </a:lstStyle>
          <a:p>
            <a:r>
              <a:rPr lang="fr-FR" dirty="0">
                <a:solidFill>
                  <a:srgbClr val="F28E00"/>
                </a:solidFill>
                <a:latin typeface="Georgia" panose="02040502050405020303" pitchFamily="18" charset="0"/>
              </a:rPr>
              <a:t>Développement de la phase diocésaine</a:t>
            </a:r>
            <a:endParaRPr b="1" dirty="0">
              <a:solidFill>
                <a:srgbClr val="F28E00"/>
              </a:solidFill>
              <a:latin typeface="Georgia" panose="02040502050405020303" pitchFamily="18" charset="0"/>
            </a:endParaRPr>
          </a:p>
        </p:txBody>
      </p:sp>
      <p:sp>
        <p:nvSpPr>
          <p:cNvPr id="437" name="Google Shape;376;p34"/>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438" name="Google Shape;377;p34"/>
          <p:cNvSpPr/>
          <p:nvPr/>
        </p:nvSpPr>
        <p:spPr>
          <a:xfrm>
            <a:off x="3357119" y="4754409"/>
            <a:ext cx="2186401" cy="1"/>
          </a:xfrm>
          <a:prstGeom prst="line">
            <a:avLst/>
          </a:prstGeom>
          <a:ln w="28575">
            <a:solidFill>
              <a:schemeClr val="accent1"/>
            </a:solidFill>
            <a:prstDash val="dot"/>
          </a:ln>
        </p:spPr>
        <p:txBody>
          <a:bodyPr lIns="45719" rIns="45719"/>
          <a:lstStyle/>
          <a:p>
            <a:endParaRPr/>
          </a:p>
        </p:txBody>
      </p:sp>
      <p:sp>
        <p:nvSpPr>
          <p:cNvPr id="439" name="Google Shape;378;p34"/>
          <p:cNvSpPr txBox="1">
            <a:spLocks noGrp="1"/>
          </p:cNvSpPr>
          <p:nvPr>
            <p:ph type="body" idx="1"/>
          </p:nvPr>
        </p:nvSpPr>
        <p:spPr>
          <a:xfrm>
            <a:off x="496859" y="1105084"/>
            <a:ext cx="8201091" cy="3400009"/>
          </a:xfrm>
          <a:prstGeom prst="rect">
            <a:avLst/>
          </a:prstGeom>
        </p:spPr>
        <p:txBody>
          <a:bodyPr anchor="ctr">
            <a:normAutofit lnSpcReduction="10000"/>
          </a:bodyPr>
          <a:lstStyle/>
          <a:p>
            <a:pPr marL="438911" lvl="0" indent="-292607" defTabSz="877823">
              <a:lnSpc>
                <a:spcPct val="113500"/>
              </a:lnSpc>
              <a:buClr>
                <a:srgbClr val="DE8F32"/>
              </a:buClr>
              <a:buSzPct val="81081"/>
              <a:buFont typeface="Helvetica Neue"/>
              <a:buChar char="●"/>
              <a:defRPr sz="1344">
                <a:solidFill>
                  <a:srgbClr val="006600"/>
                </a:solidFill>
                <a:latin typeface="Avenir"/>
                <a:ea typeface="Avenir"/>
                <a:cs typeface="Avenir"/>
                <a:sym typeface="Avenir Roman"/>
              </a:defRPr>
            </a:pPr>
            <a:r>
              <a:rPr lang="fr-FR" sz="1500" b="1" dirty="0">
                <a:solidFill>
                  <a:srgbClr val="006600"/>
                </a:solidFill>
                <a:latin typeface="Georgia" panose="02040502050405020303" pitchFamily="18" charset="0"/>
                <a:ea typeface="Avenir"/>
                <a:cs typeface="Avenir"/>
              </a:rPr>
              <a:t>Les responsables :</a:t>
            </a:r>
          </a:p>
          <a:p>
            <a:pPr marL="877823" lvl="1" indent="-292607" defTabSz="877823">
              <a:lnSpc>
                <a:spcPct val="113500"/>
              </a:lnSpc>
              <a:buClr>
                <a:srgbClr val="DE8F32"/>
              </a:buClr>
              <a:buSzPct val="81081"/>
              <a:buFont typeface="Helvetica Neue"/>
              <a:buChar char="○"/>
              <a:defRPr sz="1344">
                <a:solidFill>
                  <a:srgbClr val="000000"/>
                </a:solidFill>
                <a:latin typeface="Avenir"/>
                <a:ea typeface="Avenir"/>
                <a:cs typeface="Avenir"/>
                <a:sym typeface="Avenir Roman"/>
              </a:defRPr>
            </a:pPr>
            <a:r>
              <a:rPr lang="fr-FR" sz="1500" dirty="0">
                <a:solidFill>
                  <a:srgbClr val="000000"/>
                </a:solidFill>
                <a:latin typeface="Georgia" panose="02040502050405020303" pitchFamily="18" charset="0"/>
                <a:ea typeface="Avenir"/>
                <a:cs typeface="Avenir"/>
              </a:rPr>
              <a:t>Le peuple de Dieu, appelé à participer</a:t>
            </a:r>
          </a:p>
          <a:p>
            <a:pPr marL="877823" lvl="1" indent="-292607" defTabSz="877823">
              <a:lnSpc>
                <a:spcPct val="113500"/>
              </a:lnSpc>
              <a:buClr>
                <a:srgbClr val="DE8F32"/>
              </a:buClr>
              <a:buSzPct val="81081"/>
              <a:buFont typeface="Helvetica Neue"/>
              <a:buChar char="○"/>
              <a:defRPr sz="1344">
                <a:solidFill>
                  <a:srgbClr val="000000"/>
                </a:solidFill>
                <a:latin typeface="Avenir"/>
                <a:ea typeface="Avenir"/>
                <a:cs typeface="Avenir"/>
                <a:sym typeface="Avenir Roman"/>
              </a:defRPr>
            </a:pPr>
            <a:r>
              <a:rPr lang="fr-FR" sz="1500" dirty="0">
                <a:solidFill>
                  <a:srgbClr val="000000"/>
                </a:solidFill>
                <a:latin typeface="Georgia" panose="02040502050405020303" pitchFamily="18" charset="0"/>
                <a:ea typeface="Avenir"/>
                <a:cs typeface="Avenir"/>
              </a:rPr>
              <a:t>L'évêque diocésain, responsable du processus de discernement</a:t>
            </a:r>
          </a:p>
          <a:p>
            <a:pPr marL="877823" lvl="1" indent="-292607" defTabSz="877823">
              <a:lnSpc>
                <a:spcPct val="113500"/>
              </a:lnSpc>
              <a:buClr>
                <a:srgbClr val="DE8F32"/>
              </a:buClr>
              <a:buSzPct val="81081"/>
              <a:buFont typeface="Helvetica Neue"/>
              <a:buChar char="○"/>
              <a:defRPr sz="1344">
                <a:solidFill>
                  <a:srgbClr val="000000"/>
                </a:solidFill>
                <a:latin typeface="Avenir"/>
                <a:ea typeface="Avenir"/>
                <a:cs typeface="Avenir"/>
                <a:sym typeface="Avenir Roman"/>
              </a:defRPr>
            </a:pPr>
            <a:r>
              <a:rPr lang="fr-FR" sz="1500" dirty="0">
                <a:solidFill>
                  <a:srgbClr val="000000"/>
                </a:solidFill>
                <a:latin typeface="Georgia" panose="02040502050405020303" pitchFamily="18" charset="0"/>
                <a:ea typeface="Avenir"/>
                <a:cs typeface="Avenir"/>
              </a:rPr>
              <a:t>l'équipe synodale, qui coordonne et anime le processus</a:t>
            </a:r>
          </a:p>
          <a:p>
            <a:pPr marL="877823" lvl="1" indent="-292607" defTabSz="877823">
              <a:lnSpc>
                <a:spcPct val="113500"/>
              </a:lnSpc>
              <a:buClr>
                <a:srgbClr val="DE8F32"/>
              </a:buClr>
              <a:buSzPct val="81081"/>
              <a:buFont typeface="Helvetica Neue"/>
              <a:buChar char="○"/>
              <a:defRPr sz="1344">
                <a:solidFill>
                  <a:srgbClr val="000000"/>
                </a:solidFill>
                <a:latin typeface="Avenir"/>
                <a:ea typeface="Avenir"/>
                <a:cs typeface="Avenir"/>
                <a:sym typeface="Avenir Roman"/>
              </a:defRPr>
            </a:pPr>
            <a:r>
              <a:rPr lang="fr-FR" sz="1500" dirty="0">
                <a:solidFill>
                  <a:srgbClr val="000000"/>
                </a:solidFill>
                <a:latin typeface="Georgia" panose="02040502050405020303" pitchFamily="18" charset="0"/>
                <a:ea typeface="Avenir"/>
                <a:cs typeface="Avenir"/>
              </a:rPr>
              <a:t>Les curés, qui doivent rendre la participation possible dans les paroisses</a:t>
            </a:r>
          </a:p>
          <a:p>
            <a:pPr marL="152400" lvl="0" indent="0">
              <a:buClr>
                <a:srgbClr val="DE8F32"/>
              </a:buClr>
              <a:buSzPts val="1200"/>
            </a:pPr>
            <a:endParaRPr lang="es-ES" sz="1600" dirty="0">
              <a:solidFill>
                <a:srgbClr val="000000"/>
              </a:solidFill>
              <a:latin typeface="Avenir Black"/>
              <a:cs typeface="Avenir Black"/>
              <a:sym typeface="Helvetica Neue"/>
            </a:endParaRPr>
          </a:p>
          <a:p>
            <a:pPr marL="438911" lvl="0" indent="-292607" defTabSz="877823">
              <a:lnSpc>
                <a:spcPct val="113500"/>
              </a:lnSpc>
              <a:buClr>
                <a:srgbClr val="DE8F32"/>
              </a:buClr>
              <a:buSzPct val="81081"/>
              <a:buFont typeface="Helvetica Neue"/>
              <a:buChar char="●"/>
              <a:defRPr sz="1344">
                <a:solidFill>
                  <a:srgbClr val="850E33"/>
                </a:solidFill>
                <a:latin typeface="Avenir"/>
                <a:ea typeface="Avenir"/>
                <a:cs typeface="Avenir"/>
                <a:sym typeface="Avenir Roman"/>
              </a:defRPr>
            </a:pPr>
            <a:r>
              <a:rPr lang="fr-FR" sz="1500" b="1" dirty="0">
                <a:solidFill>
                  <a:srgbClr val="850E33"/>
                </a:solidFill>
                <a:latin typeface="Georgia" panose="02040502050405020303" pitchFamily="18" charset="0"/>
                <a:ea typeface="Avenir"/>
                <a:cs typeface="Avenir"/>
              </a:rPr>
              <a:t>Matériaux:</a:t>
            </a:r>
          </a:p>
          <a:p>
            <a:pPr marL="877823" lvl="1" indent="-292607" defTabSz="877823">
              <a:lnSpc>
                <a:spcPct val="113500"/>
              </a:lnSpc>
              <a:buClr>
                <a:srgbClr val="DE8F32"/>
              </a:buClr>
              <a:buSzPct val="81081"/>
              <a:buFont typeface="Helvetica Neue"/>
              <a:buChar char="○"/>
              <a:defRPr sz="1344">
                <a:solidFill>
                  <a:srgbClr val="000000"/>
                </a:solidFill>
                <a:latin typeface="Avenir"/>
                <a:ea typeface="Avenir"/>
                <a:cs typeface="Avenir"/>
                <a:sym typeface="Avenir Roman"/>
              </a:defRPr>
            </a:pPr>
            <a:r>
              <a:rPr lang="fr-FR" sz="1500" dirty="0">
                <a:solidFill>
                  <a:srgbClr val="000000"/>
                </a:solidFill>
                <a:latin typeface="Georgia" panose="02040502050405020303" pitchFamily="18" charset="0"/>
                <a:ea typeface="Avenir"/>
                <a:cs typeface="Avenir"/>
                <a:sym typeface="Avenir Roman"/>
              </a:rPr>
              <a:t>Les 10 noyaux thématiques du Document préparatoire</a:t>
            </a:r>
          </a:p>
          <a:p>
            <a:pPr marL="877823" lvl="1" indent="-292607" defTabSz="877823">
              <a:lnSpc>
                <a:spcPct val="113500"/>
              </a:lnSpc>
              <a:buClr>
                <a:srgbClr val="DE8F32"/>
              </a:buClr>
              <a:buSzPct val="81081"/>
              <a:buFont typeface="Helvetica Neue"/>
              <a:buChar char="○"/>
              <a:defRPr sz="1344">
                <a:solidFill>
                  <a:srgbClr val="000000"/>
                </a:solidFill>
                <a:latin typeface="Avenir"/>
                <a:ea typeface="Avenir"/>
                <a:cs typeface="Avenir"/>
                <a:sym typeface="Avenir Roman"/>
              </a:defRPr>
            </a:pPr>
            <a:r>
              <a:rPr lang="fr-FR" sz="1500" dirty="0">
                <a:solidFill>
                  <a:srgbClr val="000000"/>
                </a:solidFill>
                <a:latin typeface="Georgia" panose="02040502050405020303" pitchFamily="18" charset="0"/>
                <a:ea typeface="Avenir"/>
                <a:cs typeface="Avenir"/>
                <a:sym typeface="Avenir Roman"/>
              </a:rPr>
              <a:t>Ce que chaque diocèse peut préparer</a:t>
            </a:r>
          </a:p>
          <a:p>
            <a:pPr marL="152400" lvl="0" indent="0">
              <a:buClr>
                <a:srgbClr val="DE8F32"/>
              </a:buClr>
              <a:buSzPts val="1200"/>
            </a:pPr>
            <a:endParaRPr lang="es-ES" sz="1600" dirty="0">
              <a:solidFill>
                <a:srgbClr val="000000"/>
              </a:solidFill>
              <a:latin typeface="Avenir Black"/>
              <a:cs typeface="Avenir Black"/>
              <a:sym typeface="Helvetica Neue"/>
            </a:endParaRPr>
          </a:p>
          <a:p>
            <a:pPr marL="438911" lvl="0" indent="-292607" defTabSz="877823">
              <a:lnSpc>
                <a:spcPct val="113500"/>
              </a:lnSpc>
              <a:buClr>
                <a:srgbClr val="DE8F32"/>
              </a:buClr>
              <a:buSzPct val="81081"/>
              <a:buFont typeface="Helvetica Neue"/>
              <a:buChar char="●"/>
              <a:defRPr sz="1344">
                <a:solidFill>
                  <a:srgbClr val="008186"/>
                </a:solidFill>
                <a:latin typeface="Avenir"/>
                <a:ea typeface="Avenir"/>
                <a:cs typeface="Avenir"/>
                <a:sym typeface="Avenir Roman"/>
              </a:defRPr>
            </a:pPr>
            <a:r>
              <a:rPr lang="fr-FR" sz="1500" b="1" dirty="0">
                <a:solidFill>
                  <a:srgbClr val="008186"/>
                </a:solidFill>
                <a:latin typeface="Georgia" panose="02040502050405020303" pitchFamily="18" charset="0"/>
                <a:ea typeface="Avenir"/>
                <a:cs typeface="Avenir"/>
              </a:rPr>
              <a:t>Note:</a:t>
            </a:r>
          </a:p>
          <a:p>
            <a:pPr marL="877823" lvl="1" indent="-292607" defTabSz="877823">
              <a:lnSpc>
                <a:spcPct val="113500"/>
              </a:lnSpc>
              <a:buClr>
                <a:srgbClr val="DE8F32"/>
              </a:buClr>
              <a:buSzPct val="81081"/>
              <a:buFont typeface="Helvetica Neue"/>
              <a:buChar char="○"/>
              <a:defRPr sz="1344">
                <a:solidFill>
                  <a:srgbClr val="000000"/>
                </a:solidFill>
                <a:latin typeface="Avenir"/>
                <a:ea typeface="Avenir"/>
                <a:cs typeface="Avenir"/>
                <a:sym typeface="Avenir Roman"/>
              </a:defRPr>
            </a:pPr>
            <a:r>
              <a:rPr lang="fr-FR" sz="1500" dirty="0">
                <a:solidFill>
                  <a:srgbClr val="000000"/>
                </a:solidFill>
                <a:latin typeface="Georgia" panose="02040502050405020303" pitchFamily="18" charset="0"/>
                <a:ea typeface="Avenir"/>
                <a:cs typeface="Avenir"/>
                <a:sym typeface="Avenir Roman"/>
              </a:rPr>
              <a:t>Il ne s'agit pas de répondre à un questionnaire ou à un examen</a:t>
            </a:r>
          </a:p>
          <a:p>
            <a:pPr marL="877823" lvl="1" indent="-292607" defTabSz="877823">
              <a:lnSpc>
                <a:spcPct val="113500"/>
              </a:lnSpc>
              <a:buClr>
                <a:srgbClr val="DE8F32"/>
              </a:buClr>
              <a:buSzPct val="81081"/>
              <a:buFont typeface="Helvetica Neue"/>
              <a:buChar char="○"/>
              <a:defRPr sz="1344">
                <a:solidFill>
                  <a:srgbClr val="000000"/>
                </a:solidFill>
                <a:latin typeface="Avenir"/>
                <a:ea typeface="Avenir"/>
                <a:cs typeface="Avenir"/>
                <a:sym typeface="Avenir Roman"/>
              </a:defRPr>
            </a:pPr>
            <a:r>
              <a:rPr lang="fr-FR" sz="1500" dirty="0">
                <a:solidFill>
                  <a:srgbClr val="000000"/>
                </a:solidFill>
                <a:latin typeface="Georgia" panose="02040502050405020303" pitchFamily="18" charset="0"/>
                <a:ea typeface="Avenir"/>
                <a:cs typeface="Avenir"/>
                <a:sym typeface="Avenir Roman"/>
              </a:rPr>
              <a:t>Tout le matériel doit favoriser le dialogue et le discernement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39">
                                            <p:bg/>
                                          </p:spTgt>
                                        </p:tgtEl>
                                        <p:attrNameLst>
                                          <p:attrName>style.visibility</p:attrName>
                                        </p:attrNameLst>
                                      </p:cBhvr>
                                      <p:to>
                                        <p:strVal val="visible"/>
                                      </p:to>
                                    </p:set>
                                    <p:animEffect transition="in" filter="fade">
                                      <p:cBhvr>
                                        <p:cTn id="7" dur="500"/>
                                        <p:tgtEl>
                                          <p:spTgt spid="439">
                                            <p:bg/>
                                          </p:spTgt>
                                        </p:tgtEl>
                                      </p:cBhvr>
                                    </p:animEffect>
                                  </p:childTnLst>
                                </p:cTn>
                              </p:par>
                              <p:par>
                                <p:cTn id="8" presetID="10" presetClass="entr" presetSubtype="0" fill="hold" grpId="1" nodeType="withEffect">
                                  <p:stCondLst>
                                    <p:cond delay="0"/>
                                  </p:stCondLst>
                                  <p:iterate>
                                    <p:tmAbs val="0"/>
                                  </p:iterate>
                                  <p:childTnLst>
                                    <p:set>
                                      <p:cBhvr>
                                        <p:cTn id="9" fill="hold"/>
                                        <p:tgtEl>
                                          <p:spTgt spid="439">
                                            <p:txEl>
                                              <p:pRg st="0" end="0"/>
                                            </p:txEl>
                                          </p:spTgt>
                                        </p:tgtEl>
                                        <p:attrNameLst>
                                          <p:attrName>style.visibility</p:attrName>
                                        </p:attrNameLst>
                                      </p:cBhvr>
                                      <p:to>
                                        <p:strVal val="visible"/>
                                      </p:to>
                                    </p:set>
                                    <p:animEffect transition="in" filter="fade">
                                      <p:cBhvr>
                                        <p:cTn id="10" dur="500"/>
                                        <p:tgtEl>
                                          <p:spTgt spid="439">
                                            <p:txEl>
                                              <p:pRg st="0" end="0"/>
                                            </p:txEl>
                                          </p:spTgt>
                                        </p:tgtEl>
                                      </p:cBhvr>
                                    </p:animEffect>
                                  </p:childTnLst>
                                </p:cTn>
                              </p:par>
                            </p:childTnLst>
                          </p:cTn>
                        </p:par>
                        <p:par>
                          <p:cTn id="11" fill="hold">
                            <p:stCondLst>
                              <p:cond delay="500"/>
                            </p:stCondLst>
                            <p:childTnLst>
                              <p:par>
                                <p:cTn id="12" presetID="10" presetClass="entr" presetSubtype="0" fill="hold" grpId="1" nodeType="afterEffect">
                                  <p:stCondLst>
                                    <p:cond delay="0"/>
                                  </p:stCondLst>
                                  <p:iterate>
                                    <p:tmAbs val="0"/>
                                  </p:iterate>
                                  <p:childTnLst>
                                    <p:set>
                                      <p:cBhvr>
                                        <p:cTn id="13" fill="hold"/>
                                        <p:tgtEl>
                                          <p:spTgt spid="439">
                                            <p:txEl>
                                              <p:pRg st="1" end="1"/>
                                            </p:txEl>
                                          </p:spTgt>
                                        </p:tgtEl>
                                        <p:attrNameLst>
                                          <p:attrName>style.visibility</p:attrName>
                                        </p:attrNameLst>
                                      </p:cBhvr>
                                      <p:to>
                                        <p:strVal val="visible"/>
                                      </p:to>
                                    </p:set>
                                    <p:animEffect transition="in" filter="fade">
                                      <p:cBhvr>
                                        <p:cTn id="14" dur="500"/>
                                        <p:tgtEl>
                                          <p:spTgt spid="439">
                                            <p:txEl>
                                              <p:pRg st="1" end="1"/>
                                            </p:txEl>
                                          </p:spTgt>
                                        </p:tgtEl>
                                      </p:cBhvr>
                                    </p:animEffect>
                                  </p:childTnLst>
                                </p:cTn>
                              </p:par>
                            </p:childTnLst>
                          </p:cTn>
                        </p:par>
                        <p:par>
                          <p:cTn id="15" fill="hold">
                            <p:stCondLst>
                              <p:cond delay="1000"/>
                            </p:stCondLst>
                            <p:childTnLst>
                              <p:par>
                                <p:cTn id="16" presetID="10" presetClass="entr" presetSubtype="0" fill="hold" grpId="1" nodeType="afterEffect">
                                  <p:stCondLst>
                                    <p:cond delay="0"/>
                                  </p:stCondLst>
                                  <p:iterate>
                                    <p:tmAbs val="0"/>
                                  </p:iterate>
                                  <p:childTnLst>
                                    <p:set>
                                      <p:cBhvr>
                                        <p:cTn id="17" fill="hold"/>
                                        <p:tgtEl>
                                          <p:spTgt spid="439">
                                            <p:txEl>
                                              <p:pRg st="2" end="2"/>
                                            </p:txEl>
                                          </p:spTgt>
                                        </p:tgtEl>
                                        <p:attrNameLst>
                                          <p:attrName>style.visibility</p:attrName>
                                        </p:attrNameLst>
                                      </p:cBhvr>
                                      <p:to>
                                        <p:strVal val="visible"/>
                                      </p:to>
                                    </p:set>
                                    <p:animEffect transition="in" filter="fade">
                                      <p:cBhvr>
                                        <p:cTn id="18" dur="500"/>
                                        <p:tgtEl>
                                          <p:spTgt spid="439">
                                            <p:txEl>
                                              <p:pRg st="2" end="2"/>
                                            </p:txEl>
                                          </p:spTgt>
                                        </p:tgtEl>
                                      </p:cBhvr>
                                    </p:animEffect>
                                  </p:childTnLst>
                                </p:cTn>
                              </p:par>
                            </p:childTnLst>
                          </p:cTn>
                        </p:par>
                        <p:par>
                          <p:cTn id="19" fill="hold">
                            <p:stCondLst>
                              <p:cond delay="1500"/>
                            </p:stCondLst>
                            <p:childTnLst>
                              <p:par>
                                <p:cTn id="20" presetID="10" presetClass="entr" presetSubtype="0" fill="hold" grpId="1" nodeType="afterEffect">
                                  <p:stCondLst>
                                    <p:cond delay="0"/>
                                  </p:stCondLst>
                                  <p:iterate>
                                    <p:tmAbs val="0"/>
                                  </p:iterate>
                                  <p:childTnLst>
                                    <p:set>
                                      <p:cBhvr>
                                        <p:cTn id="21" fill="hold"/>
                                        <p:tgtEl>
                                          <p:spTgt spid="439">
                                            <p:txEl>
                                              <p:pRg st="3" end="3"/>
                                            </p:txEl>
                                          </p:spTgt>
                                        </p:tgtEl>
                                        <p:attrNameLst>
                                          <p:attrName>style.visibility</p:attrName>
                                        </p:attrNameLst>
                                      </p:cBhvr>
                                      <p:to>
                                        <p:strVal val="visible"/>
                                      </p:to>
                                    </p:set>
                                    <p:animEffect transition="in" filter="fade">
                                      <p:cBhvr>
                                        <p:cTn id="22" dur="500"/>
                                        <p:tgtEl>
                                          <p:spTgt spid="439">
                                            <p:txEl>
                                              <p:pRg st="3" end="3"/>
                                            </p:txEl>
                                          </p:spTgt>
                                        </p:tgtEl>
                                      </p:cBhvr>
                                    </p:animEffect>
                                  </p:childTnLst>
                                </p:cTn>
                              </p:par>
                            </p:childTnLst>
                          </p:cTn>
                        </p:par>
                        <p:par>
                          <p:cTn id="23" fill="hold">
                            <p:stCondLst>
                              <p:cond delay="2000"/>
                            </p:stCondLst>
                            <p:childTnLst>
                              <p:par>
                                <p:cTn id="24" presetID="10" presetClass="entr" presetSubtype="0" fill="hold" grpId="1" nodeType="afterEffect">
                                  <p:stCondLst>
                                    <p:cond delay="0"/>
                                  </p:stCondLst>
                                  <p:iterate>
                                    <p:tmAbs val="0"/>
                                  </p:iterate>
                                  <p:childTnLst>
                                    <p:set>
                                      <p:cBhvr>
                                        <p:cTn id="25" fill="hold"/>
                                        <p:tgtEl>
                                          <p:spTgt spid="439">
                                            <p:txEl>
                                              <p:pRg st="4" end="4"/>
                                            </p:txEl>
                                          </p:spTgt>
                                        </p:tgtEl>
                                        <p:attrNameLst>
                                          <p:attrName>style.visibility</p:attrName>
                                        </p:attrNameLst>
                                      </p:cBhvr>
                                      <p:to>
                                        <p:strVal val="visible"/>
                                      </p:to>
                                    </p:set>
                                    <p:animEffect transition="in" filter="fade">
                                      <p:cBhvr>
                                        <p:cTn id="26" dur="500"/>
                                        <p:tgtEl>
                                          <p:spTgt spid="439">
                                            <p:txEl>
                                              <p:pRg st="4" end="4"/>
                                            </p:txEl>
                                          </p:spTgt>
                                        </p:tgtEl>
                                      </p:cBhvr>
                                    </p:animEffect>
                                  </p:childTnLst>
                                </p:cTn>
                              </p:par>
                            </p:childTnLst>
                          </p:cTn>
                        </p:par>
                        <p:par>
                          <p:cTn id="27" fill="hold">
                            <p:stCondLst>
                              <p:cond delay="2500"/>
                            </p:stCondLst>
                            <p:childTnLst>
                              <p:par>
                                <p:cTn id="28" presetID="10" presetClass="entr" presetSubtype="0" fill="hold" grpId="1" nodeType="afterEffect">
                                  <p:stCondLst>
                                    <p:cond delay="0"/>
                                  </p:stCondLst>
                                  <p:iterate>
                                    <p:tmAbs val="0"/>
                                  </p:iterate>
                                  <p:childTnLst>
                                    <p:set>
                                      <p:cBhvr>
                                        <p:cTn id="29" fill="hold"/>
                                        <p:tgtEl>
                                          <p:spTgt spid="439">
                                            <p:txEl>
                                              <p:pRg st="6" end="6"/>
                                            </p:txEl>
                                          </p:spTgt>
                                        </p:tgtEl>
                                        <p:attrNameLst>
                                          <p:attrName>style.visibility</p:attrName>
                                        </p:attrNameLst>
                                      </p:cBhvr>
                                      <p:to>
                                        <p:strVal val="visible"/>
                                      </p:to>
                                    </p:set>
                                    <p:animEffect transition="in" filter="fade">
                                      <p:cBhvr>
                                        <p:cTn id="30" dur="500"/>
                                        <p:tgtEl>
                                          <p:spTgt spid="439">
                                            <p:txEl>
                                              <p:pRg st="6" end="6"/>
                                            </p:txEl>
                                          </p:spTgt>
                                        </p:tgtEl>
                                      </p:cBhvr>
                                    </p:animEffect>
                                  </p:childTnLst>
                                </p:cTn>
                              </p:par>
                            </p:childTnLst>
                          </p:cTn>
                        </p:par>
                        <p:par>
                          <p:cTn id="31" fill="hold">
                            <p:stCondLst>
                              <p:cond delay="3000"/>
                            </p:stCondLst>
                            <p:childTnLst>
                              <p:par>
                                <p:cTn id="32" presetID="10" presetClass="entr" presetSubtype="0" fill="hold" grpId="1" nodeType="afterEffect">
                                  <p:stCondLst>
                                    <p:cond delay="0"/>
                                  </p:stCondLst>
                                  <p:iterate>
                                    <p:tmAbs val="0"/>
                                  </p:iterate>
                                  <p:childTnLst>
                                    <p:set>
                                      <p:cBhvr>
                                        <p:cTn id="33" fill="hold"/>
                                        <p:tgtEl>
                                          <p:spTgt spid="439">
                                            <p:txEl>
                                              <p:pRg st="7" end="7"/>
                                            </p:txEl>
                                          </p:spTgt>
                                        </p:tgtEl>
                                        <p:attrNameLst>
                                          <p:attrName>style.visibility</p:attrName>
                                        </p:attrNameLst>
                                      </p:cBhvr>
                                      <p:to>
                                        <p:strVal val="visible"/>
                                      </p:to>
                                    </p:set>
                                    <p:animEffect transition="in" filter="fade">
                                      <p:cBhvr>
                                        <p:cTn id="34" dur="500"/>
                                        <p:tgtEl>
                                          <p:spTgt spid="439">
                                            <p:txEl>
                                              <p:pRg st="7" end="7"/>
                                            </p:txEl>
                                          </p:spTgt>
                                        </p:tgtEl>
                                      </p:cBhvr>
                                    </p:animEffect>
                                  </p:childTnLst>
                                </p:cTn>
                              </p:par>
                            </p:childTnLst>
                          </p:cTn>
                        </p:par>
                        <p:par>
                          <p:cTn id="35" fill="hold">
                            <p:stCondLst>
                              <p:cond delay="3500"/>
                            </p:stCondLst>
                            <p:childTnLst>
                              <p:par>
                                <p:cTn id="36" presetID="10" presetClass="entr" presetSubtype="0" fill="hold" grpId="1" nodeType="afterEffect">
                                  <p:stCondLst>
                                    <p:cond delay="0"/>
                                  </p:stCondLst>
                                  <p:iterate>
                                    <p:tmAbs val="0"/>
                                  </p:iterate>
                                  <p:childTnLst>
                                    <p:set>
                                      <p:cBhvr>
                                        <p:cTn id="37" fill="hold"/>
                                        <p:tgtEl>
                                          <p:spTgt spid="439">
                                            <p:txEl>
                                              <p:pRg st="8" end="8"/>
                                            </p:txEl>
                                          </p:spTgt>
                                        </p:tgtEl>
                                        <p:attrNameLst>
                                          <p:attrName>style.visibility</p:attrName>
                                        </p:attrNameLst>
                                      </p:cBhvr>
                                      <p:to>
                                        <p:strVal val="visible"/>
                                      </p:to>
                                    </p:set>
                                    <p:animEffect transition="in" filter="fade">
                                      <p:cBhvr>
                                        <p:cTn id="38" dur="500"/>
                                        <p:tgtEl>
                                          <p:spTgt spid="439">
                                            <p:txEl>
                                              <p:pRg st="8" end="8"/>
                                            </p:txEl>
                                          </p:spTgt>
                                        </p:tgtEl>
                                      </p:cBhvr>
                                    </p:animEffect>
                                  </p:childTnLst>
                                </p:cTn>
                              </p:par>
                            </p:childTnLst>
                          </p:cTn>
                        </p:par>
                        <p:par>
                          <p:cTn id="39" fill="hold">
                            <p:stCondLst>
                              <p:cond delay="4000"/>
                            </p:stCondLst>
                            <p:childTnLst>
                              <p:par>
                                <p:cTn id="40" presetID="10" presetClass="entr" presetSubtype="0" fill="hold" grpId="1" nodeType="afterEffect">
                                  <p:stCondLst>
                                    <p:cond delay="0"/>
                                  </p:stCondLst>
                                  <p:iterate>
                                    <p:tmAbs val="0"/>
                                  </p:iterate>
                                  <p:childTnLst>
                                    <p:set>
                                      <p:cBhvr>
                                        <p:cTn id="41" fill="hold"/>
                                        <p:tgtEl>
                                          <p:spTgt spid="439">
                                            <p:txEl>
                                              <p:pRg st="10" end="10"/>
                                            </p:txEl>
                                          </p:spTgt>
                                        </p:tgtEl>
                                        <p:attrNameLst>
                                          <p:attrName>style.visibility</p:attrName>
                                        </p:attrNameLst>
                                      </p:cBhvr>
                                      <p:to>
                                        <p:strVal val="visible"/>
                                      </p:to>
                                    </p:set>
                                    <p:animEffect transition="in" filter="fade">
                                      <p:cBhvr>
                                        <p:cTn id="42" dur="500"/>
                                        <p:tgtEl>
                                          <p:spTgt spid="439">
                                            <p:txEl>
                                              <p:pRg st="10" end="10"/>
                                            </p:txEl>
                                          </p:spTgt>
                                        </p:tgtEl>
                                      </p:cBhvr>
                                    </p:animEffect>
                                  </p:childTnLst>
                                </p:cTn>
                              </p:par>
                            </p:childTnLst>
                          </p:cTn>
                        </p:par>
                        <p:par>
                          <p:cTn id="43" fill="hold">
                            <p:stCondLst>
                              <p:cond delay="4500"/>
                            </p:stCondLst>
                            <p:childTnLst>
                              <p:par>
                                <p:cTn id="44" presetID="10" presetClass="entr" presetSubtype="0" fill="hold" grpId="1" nodeType="afterEffect">
                                  <p:stCondLst>
                                    <p:cond delay="0"/>
                                  </p:stCondLst>
                                  <p:iterate>
                                    <p:tmAbs val="0"/>
                                  </p:iterate>
                                  <p:childTnLst>
                                    <p:set>
                                      <p:cBhvr>
                                        <p:cTn id="45" fill="hold"/>
                                        <p:tgtEl>
                                          <p:spTgt spid="439">
                                            <p:txEl>
                                              <p:pRg st="11" end="11"/>
                                            </p:txEl>
                                          </p:spTgt>
                                        </p:tgtEl>
                                        <p:attrNameLst>
                                          <p:attrName>style.visibility</p:attrName>
                                        </p:attrNameLst>
                                      </p:cBhvr>
                                      <p:to>
                                        <p:strVal val="visible"/>
                                      </p:to>
                                    </p:set>
                                    <p:animEffect transition="in" filter="fade">
                                      <p:cBhvr>
                                        <p:cTn id="46" dur="500"/>
                                        <p:tgtEl>
                                          <p:spTgt spid="439">
                                            <p:txEl>
                                              <p:pRg st="11" end="11"/>
                                            </p:txEl>
                                          </p:spTgt>
                                        </p:tgtEl>
                                      </p:cBhvr>
                                    </p:animEffect>
                                  </p:childTnLst>
                                </p:cTn>
                              </p:par>
                            </p:childTnLst>
                          </p:cTn>
                        </p:par>
                        <p:par>
                          <p:cTn id="47" fill="hold">
                            <p:stCondLst>
                              <p:cond delay="5000"/>
                            </p:stCondLst>
                            <p:childTnLst>
                              <p:par>
                                <p:cTn id="48" presetID="10" presetClass="entr" presetSubtype="0" fill="hold" grpId="1" nodeType="afterEffect">
                                  <p:stCondLst>
                                    <p:cond delay="0"/>
                                  </p:stCondLst>
                                  <p:iterate>
                                    <p:tmAbs val="0"/>
                                  </p:iterate>
                                  <p:childTnLst>
                                    <p:set>
                                      <p:cBhvr>
                                        <p:cTn id="49" fill="hold"/>
                                        <p:tgtEl>
                                          <p:spTgt spid="439">
                                            <p:txEl>
                                              <p:pRg st="12" end="12"/>
                                            </p:txEl>
                                          </p:spTgt>
                                        </p:tgtEl>
                                        <p:attrNameLst>
                                          <p:attrName>style.visibility</p:attrName>
                                        </p:attrNameLst>
                                      </p:cBhvr>
                                      <p:to>
                                        <p:strVal val="visible"/>
                                      </p:to>
                                    </p:set>
                                    <p:animEffect transition="in" filter="fade">
                                      <p:cBhvr>
                                        <p:cTn id="50" dur="500"/>
                                        <p:tgtEl>
                                          <p:spTgt spid="43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1" build="p" bldLvl="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Google Shape;383;p35"/>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Google Shape;388;p36" descr="Google Shape;388;p36"/>
          <p:cNvPicPr>
            <a:picLocks noChangeAspect="1"/>
          </p:cNvPicPr>
          <p:nvPr/>
        </p:nvPicPr>
        <p:blipFill>
          <a:blip r:embed="rId2"/>
          <a:srcRect l="45690" b="15505"/>
          <a:stretch>
            <a:fillRect/>
          </a:stretch>
        </p:blipFill>
        <p:spPr>
          <a:xfrm>
            <a:off x="-78225" y="1750711"/>
            <a:ext cx="3035650" cy="2434664"/>
          </a:xfrm>
          <a:prstGeom prst="rect">
            <a:avLst/>
          </a:prstGeom>
          <a:ln w="12700">
            <a:miter lim="400000"/>
          </a:ln>
        </p:spPr>
      </p:pic>
      <p:pic>
        <p:nvPicPr>
          <p:cNvPr id="444" name="Google Shape;389;p36" descr="Google Shape;389;p36"/>
          <p:cNvPicPr>
            <a:picLocks noChangeAspect="1"/>
          </p:cNvPicPr>
          <p:nvPr/>
        </p:nvPicPr>
        <p:blipFill>
          <a:blip r:embed="rId3"/>
          <a:srcRect b="28769"/>
          <a:stretch>
            <a:fillRect/>
          </a:stretch>
        </p:blipFill>
        <p:spPr>
          <a:xfrm>
            <a:off x="2215080" y="2938241"/>
            <a:ext cx="6263772" cy="2299885"/>
          </a:xfrm>
          <a:prstGeom prst="rect">
            <a:avLst/>
          </a:prstGeom>
          <a:ln w="12700">
            <a:miter lim="400000"/>
          </a:ln>
        </p:spPr>
      </p:pic>
      <p:pic>
        <p:nvPicPr>
          <p:cNvPr id="445" name="Google Shape;390;p36" descr="Google Shape;390;p36"/>
          <p:cNvPicPr>
            <a:picLocks noChangeAspect="1"/>
          </p:cNvPicPr>
          <p:nvPr/>
        </p:nvPicPr>
        <p:blipFill>
          <a:blip r:embed="rId2"/>
          <a:srcRect t="47943" r="9785"/>
          <a:stretch>
            <a:fillRect/>
          </a:stretch>
        </p:blipFill>
        <p:spPr>
          <a:xfrm>
            <a:off x="4225422" y="-67009"/>
            <a:ext cx="5042605" cy="1499986"/>
          </a:xfrm>
          <a:prstGeom prst="rect">
            <a:avLst/>
          </a:prstGeom>
          <a:ln w="12700">
            <a:miter lim="400000"/>
          </a:ln>
        </p:spPr>
      </p:pic>
      <p:sp>
        <p:nvSpPr>
          <p:cNvPr id="446" name="Google Shape;391;p36"/>
          <p:cNvSpPr txBox="1">
            <a:spLocks noGrp="1"/>
          </p:cNvSpPr>
          <p:nvPr>
            <p:ph type="title"/>
          </p:nvPr>
        </p:nvSpPr>
        <p:spPr>
          <a:xfrm>
            <a:off x="930584" y="2081749"/>
            <a:ext cx="7678240" cy="840300"/>
          </a:xfrm>
          <a:prstGeom prst="rect">
            <a:avLst/>
          </a:prstGeom>
        </p:spPr>
        <p:txBody>
          <a:bodyPr>
            <a:noAutofit/>
          </a:bodyPr>
          <a:lstStyle>
            <a:lvl1pPr>
              <a:defRPr sz="4400"/>
            </a:lvl1pPr>
          </a:lstStyle>
          <a:p>
            <a:r>
              <a:rPr dirty="0" smtClean="0">
                <a:latin typeface="Georgia" panose="02040502050405020303" pitchFamily="18" charset="0"/>
              </a:rPr>
              <a:t>M</a:t>
            </a:r>
            <a:r>
              <a:rPr lang="it-IT" dirty="0" err="1" smtClean="0">
                <a:latin typeface="Georgia" panose="02040502050405020303" pitchFamily="18" charset="0"/>
              </a:rPr>
              <a:t>erci</a:t>
            </a:r>
            <a:r>
              <a:rPr lang="it-IT" dirty="0" smtClean="0">
                <a:latin typeface="Georgia" panose="02040502050405020303" pitchFamily="18" charset="0"/>
              </a:rPr>
              <a:t>!</a:t>
            </a:r>
            <a:endParaRPr dirty="0">
              <a:latin typeface="Georgia" panose="02040502050405020303" pitchFamily="18"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Google Shape;142;p4"/>
          <p:cNvSpPr txBox="1">
            <a:spLocks noGrp="1"/>
          </p:cNvSpPr>
          <p:nvPr>
            <p:ph type="title"/>
          </p:nvPr>
        </p:nvSpPr>
        <p:spPr>
          <a:xfrm>
            <a:off x="191386" y="59761"/>
            <a:ext cx="2190308" cy="1982150"/>
          </a:xfrm>
          <a:prstGeom prst="rect">
            <a:avLst/>
          </a:prstGeom>
        </p:spPr>
        <p:txBody>
          <a:bodyPr anchor="ctr">
            <a:normAutofit fontScale="90000"/>
          </a:bodyPr>
          <a:lstStyle>
            <a:lvl1pPr defTabSz="813816">
              <a:defRPr sz="2225" b="0">
                <a:latin typeface="Avenir"/>
                <a:ea typeface="Avenir"/>
                <a:cs typeface="Avenir"/>
                <a:sym typeface="Avenir Roman"/>
              </a:defRPr>
            </a:lvl1pPr>
          </a:lstStyle>
          <a:p>
            <a:r>
              <a:rPr lang="fr-FR" sz="2400" dirty="0">
                <a:latin typeface="Georgia" panose="02040502050405020303" pitchFamily="18" charset="0"/>
              </a:rPr>
              <a:t>Ensemble à l’écoute de l’Esprit Saint, se laisser guider par Dieu</a:t>
            </a:r>
            <a:endParaRPr dirty="0">
              <a:latin typeface="Georgia" panose="02040502050405020303" pitchFamily="18" charset="0"/>
            </a:endParaRPr>
          </a:p>
        </p:txBody>
      </p:sp>
      <p:sp>
        <p:nvSpPr>
          <p:cNvPr id="282" name="Google Shape;143;p4"/>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83" name="Google Shape;144;p4"/>
          <p:cNvSpPr txBox="1"/>
          <p:nvPr/>
        </p:nvSpPr>
        <p:spPr>
          <a:xfrm>
            <a:off x="1848678" y="2640531"/>
            <a:ext cx="3352672" cy="276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p>
            <a:pPr>
              <a:defRPr sz="1200">
                <a:latin typeface="Avenir"/>
                <a:ea typeface="Avenir"/>
                <a:cs typeface="Avenir"/>
                <a:sym typeface="Avenir Roman"/>
              </a:defRPr>
            </a:pPr>
            <a:endParaRPr dirty="0">
              <a:latin typeface="Georgia" panose="02040502050405020303" pitchFamily="18" charset="0"/>
            </a:endParaRPr>
          </a:p>
        </p:txBody>
      </p:sp>
      <p:pic>
        <p:nvPicPr>
          <p:cNvPr id="6" name="Picture 2" descr="C:\Users\schibowski.l\Downloads\cathopic_149601619538903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630" r="-266"/>
          <a:stretch/>
        </p:blipFill>
        <p:spPr bwMode="auto">
          <a:xfrm>
            <a:off x="5307494" y="1"/>
            <a:ext cx="4181355" cy="514349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371055" y="119524"/>
            <a:ext cx="2934588" cy="2166940"/>
          </a:xfrm>
          <a:prstGeom prst="rect">
            <a:avLst/>
          </a:prstGeom>
          <a:noFill/>
        </p:spPr>
        <p:txBody>
          <a:bodyPr wrap="square">
            <a:spAutoFit/>
          </a:bodyPr>
          <a:lstStyle/>
          <a:p>
            <a:pPr lvl="0" algn="ctr">
              <a:lnSpc>
                <a:spcPct val="107000"/>
              </a:lnSpc>
            </a:pPr>
            <a:r>
              <a:rPr lang="fr-FR" dirty="0">
                <a:solidFill>
                  <a:srgbClr val="F28E00"/>
                </a:solidFill>
                <a:latin typeface="Georgia" panose="02040502050405020303" pitchFamily="18" charset="0"/>
                <a:ea typeface="Calibri" panose="020F0502020204030204" pitchFamily="34" charset="0"/>
                <a:cs typeface="Times New Roman" panose="02020603050405020304" pitchFamily="18" charset="0"/>
              </a:rPr>
              <a:t>Nous voici devant Toi, Esprit Saint; en Ton Nom, nous sommes réunis.</a:t>
            </a:r>
          </a:p>
          <a:p>
            <a:pPr lvl="0" algn="ctr">
              <a:lnSpc>
                <a:spcPct val="107000"/>
              </a:lnSpc>
            </a:pPr>
            <a:r>
              <a:rPr lang="fr-FR" dirty="0">
                <a:solidFill>
                  <a:srgbClr val="F28E00"/>
                </a:solidFill>
                <a:latin typeface="Georgia" panose="02040502050405020303" pitchFamily="18" charset="0"/>
                <a:ea typeface="Calibri" panose="020F0502020204030204" pitchFamily="34" charset="0"/>
                <a:cs typeface="Times New Roman" panose="02020603050405020304" pitchFamily="18" charset="0"/>
              </a:rPr>
              <a:t>Toi notre seul conseiller, viens à nous, demeure avec nous, daigne habiter nos cœurs. Enseigne-nous vers quel but nous orienter ; montre-nous comment nous devons marcher ensemble.</a:t>
            </a:r>
          </a:p>
        </p:txBody>
      </p:sp>
      <p:sp>
        <p:nvSpPr>
          <p:cNvPr id="4" name="Rettangolo 3"/>
          <p:cNvSpPr/>
          <p:nvPr/>
        </p:nvSpPr>
        <p:spPr>
          <a:xfrm>
            <a:off x="989159" y="2224828"/>
            <a:ext cx="4212191" cy="2842445"/>
          </a:xfrm>
          <a:prstGeom prst="rect">
            <a:avLst/>
          </a:prstGeom>
        </p:spPr>
        <p:txBody>
          <a:bodyPr wrap="square">
            <a:spAutoFit/>
          </a:bodyPr>
          <a:lstStyle/>
          <a:p>
            <a:pPr lvl="0" algn="ctr">
              <a:lnSpc>
                <a:spcPct val="107000"/>
              </a:lnSpc>
            </a:pPr>
            <a:r>
              <a:rPr lang="fr-FR" dirty="0">
                <a:solidFill>
                  <a:srgbClr val="F28E00"/>
                </a:solidFill>
                <a:latin typeface="Georgia" panose="02040502050405020303" pitchFamily="18" charset="0"/>
                <a:ea typeface="Calibri" panose="020F0502020204030204" pitchFamily="34" charset="0"/>
                <a:cs typeface="Times New Roman" panose="02020603050405020304" pitchFamily="18" charset="0"/>
              </a:rPr>
              <a:t>Nous qui sommes faibles et pécheurs, ne permets pas que nous provoquions le désordre. Fais en sorte que l’ignorance ne nous entraîne pas sur une fausse route, ni la partialité influence nos actes.</a:t>
            </a:r>
          </a:p>
          <a:p>
            <a:pPr lvl="0" algn="ctr">
              <a:lnSpc>
                <a:spcPct val="107000"/>
              </a:lnSpc>
            </a:pPr>
            <a:endParaRPr lang="fr-FR" dirty="0">
              <a:solidFill>
                <a:srgbClr val="F28E00"/>
              </a:solidFill>
              <a:latin typeface="Georgia" panose="02040502050405020303" pitchFamily="18" charset="0"/>
              <a:ea typeface="Calibri" panose="020F0502020204030204" pitchFamily="34" charset="0"/>
              <a:cs typeface="Times New Roman" panose="02020603050405020304" pitchFamily="18" charset="0"/>
            </a:endParaRPr>
          </a:p>
          <a:p>
            <a:pPr lvl="0" algn="ctr">
              <a:lnSpc>
                <a:spcPct val="107000"/>
              </a:lnSpc>
            </a:pPr>
            <a:r>
              <a:rPr lang="fr-FR" dirty="0">
                <a:solidFill>
                  <a:srgbClr val="F28E00"/>
                </a:solidFill>
                <a:latin typeface="Georgia" panose="02040502050405020303" pitchFamily="18" charset="0"/>
                <a:ea typeface="Calibri" panose="020F0502020204030204" pitchFamily="34" charset="0"/>
                <a:cs typeface="Times New Roman" panose="02020603050405020304" pitchFamily="18" charset="0"/>
              </a:rPr>
              <a:t>Que nous trouvions en Toi notre unité,</a:t>
            </a:r>
          </a:p>
          <a:p>
            <a:pPr lvl="0" algn="ctr">
              <a:lnSpc>
                <a:spcPct val="107000"/>
              </a:lnSpc>
            </a:pPr>
            <a:r>
              <a:rPr lang="fr-FR" dirty="0">
                <a:solidFill>
                  <a:srgbClr val="F28E00"/>
                </a:solidFill>
                <a:latin typeface="Georgia" panose="02040502050405020303" pitchFamily="18" charset="0"/>
                <a:ea typeface="Calibri" panose="020F0502020204030204" pitchFamily="34" charset="0"/>
                <a:cs typeface="Times New Roman" panose="02020603050405020304" pitchFamily="18" charset="0"/>
              </a:rPr>
              <a:t>Sans nous éloigner du chemin de la vérité et de la justice, en avançant ensemble vers la vie éternelle. </a:t>
            </a:r>
          </a:p>
          <a:p>
            <a:pPr lvl="0" algn="ctr">
              <a:lnSpc>
                <a:spcPct val="107000"/>
              </a:lnSpc>
            </a:pPr>
            <a:endParaRPr lang="fr-FR" dirty="0">
              <a:solidFill>
                <a:srgbClr val="F28E00"/>
              </a:solidFill>
              <a:latin typeface="Georgia" panose="02040502050405020303" pitchFamily="18" charset="0"/>
              <a:ea typeface="Calibri" panose="020F0502020204030204" pitchFamily="34" charset="0"/>
              <a:cs typeface="Times New Roman" panose="02020603050405020304" pitchFamily="18" charset="0"/>
            </a:endParaRPr>
          </a:p>
          <a:p>
            <a:pPr lvl="0" algn="ctr">
              <a:lnSpc>
                <a:spcPct val="107000"/>
              </a:lnSpc>
            </a:pPr>
            <a:r>
              <a:rPr lang="fr-FR" dirty="0">
                <a:solidFill>
                  <a:srgbClr val="F28E00"/>
                </a:solidFill>
                <a:latin typeface="Georgia" panose="02040502050405020303" pitchFamily="18" charset="0"/>
                <a:ea typeface="Calibri" panose="020F0502020204030204" pitchFamily="34" charset="0"/>
                <a:cs typeface="Times New Roman" panose="02020603050405020304" pitchFamily="18" charset="0"/>
              </a:rPr>
              <a:t>Nous te le demandons à Toi, qui agis en tout temps et en tout lieu, dans la communion du Père et du Fils pour les siècles des siècles. Amen.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Google Shape;150;p5"/>
          <p:cNvSpPr txBox="1">
            <a:spLocks noGrp="1"/>
          </p:cNvSpPr>
          <p:nvPr>
            <p:ph type="title"/>
          </p:nvPr>
        </p:nvSpPr>
        <p:spPr>
          <a:xfrm>
            <a:off x="763248" y="558776"/>
            <a:ext cx="7818436" cy="857251"/>
          </a:xfrm>
          <a:prstGeom prst="rect">
            <a:avLst/>
          </a:prstGeom>
        </p:spPr>
        <p:txBody>
          <a:bodyPr/>
          <a:lstStyle>
            <a:lvl1pPr>
              <a:defRPr b="0">
                <a:latin typeface="Avenir"/>
                <a:ea typeface="Avenir"/>
                <a:cs typeface="Avenir"/>
                <a:sym typeface="Avenir Roman"/>
              </a:defRPr>
            </a:lvl1pPr>
          </a:lstStyle>
          <a:p>
            <a:r>
              <a:rPr lang="fr-FR" dirty="0">
                <a:solidFill>
                  <a:srgbClr val="F28E00"/>
                </a:solidFill>
                <a:latin typeface="Georgia" panose="02040502050405020303" pitchFamily="18" charset="0"/>
              </a:rPr>
              <a:t>Le défi de la </a:t>
            </a:r>
            <a:r>
              <a:rPr lang="fr-FR" dirty="0" err="1">
                <a:solidFill>
                  <a:srgbClr val="F28E00"/>
                </a:solidFill>
                <a:latin typeface="Georgia" panose="02040502050405020303" pitchFamily="18" charset="0"/>
              </a:rPr>
              <a:t>synodalité</a:t>
            </a:r>
            <a:endParaRPr dirty="0">
              <a:solidFill>
                <a:srgbClr val="F28E00"/>
              </a:solidFill>
              <a:latin typeface="Georgia" panose="02040502050405020303" pitchFamily="18" charset="0"/>
            </a:endParaRPr>
          </a:p>
        </p:txBody>
      </p:sp>
      <p:sp>
        <p:nvSpPr>
          <p:cNvPr id="286" name="Google Shape;151;p5"/>
          <p:cNvSpPr txBox="1">
            <a:spLocks noGrp="1"/>
          </p:cNvSpPr>
          <p:nvPr>
            <p:ph type="body" idx="1"/>
          </p:nvPr>
        </p:nvSpPr>
        <p:spPr>
          <a:xfrm>
            <a:off x="1115615" y="1383505"/>
            <a:ext cx="7787086" cy="3600451"/>
          </a:xfrm>
          <a:prstGeom prst="rect">
            <a:avLst/>
          </a:prstGeom>
        </p:spPr>
        <p:txBody>
          <a:bodyPr anchor="ctr"/>
          <a:lstStyle/>
          <a:p>
            <a:pPr marL="0" indent="152400" algn="just">
              <a:buClr>
                <a:schemeClr val="accent1"/>
              </a:buClr>
              <a:buSzTx/>
              <a:buNone/>
              <a:defRPr sz="2200" i="1">
                <a:latin typeface="+mn-lt"/>
                <a:ea typeface="+mn-ea"/>
                <a:cs typeface="+mn-cs"/>
                <a:sym typeface="Arial"/>
              </a:defRPr>
            </a:pPr>
            <a:r>
              <a:rPr lang="fr-FR" sz="2200" i="1" dirty="0">
                <a:latin typeface="Georgia" panose="02040502050405020303" pitchFamily="18" charset="0"/>
              </a:rPr>
              <a:t>« Ce que le Seigneur nous demande, en un certain sens, est déjà pleinement contenu dans le mot ‘‘Synode’’. Marcher ensemble – Laïcs, Pasteurs, Evêque de Rome – est un concept facile à exprimer en paroles, mais pas si facile à mettre en pratique. »</a:t>
            </a:r>
          </a:p>
          <a:p>
            <a:pPr marL="0" indent="152400" algn="just">
              <a:buSzTx/>
              <a:buNone/>
              <a:defRPr sz="2200" i="1">
                <a:latin typeface="+mn-lt"/>
                <a:ea typeface="+mn-ea"/>
                <a:cs typeface="+mn-cs"/>
                <a:sym typeface="Arial"/>
              </a:defRPr>
            </a:pPr>
            <a:endParaRPr dirty="0">
              <a:latin typeface="Georgia" panose="02040502050405020303" pitchFamily="18" charset="0"/>
            </a:endParaRPr>
          </a:p>
          <a:p>
            <a:pPr marL="0" indent="152400" algn="r">
              <a:buSzTx/>
              <a:buNone/>
              <a:defRPr sz="1100" i="1">
                <a:latin typeface="+mn-lt"/>
                <a:ea typeface="+mn-ea"/>
                <a:cs typeface="+mn-cs"/>
                <a:sym typeface="Arial"/>
              </a:defRPr>
            </a:pPr>
            <a:r>
              <a:rPr lang="fr-FR" sz="1100" i="1" dirty="0">
                <a:latin typeface="Georgia" panose="02040502050405020303" pitchFamily="18" charset="0"/>
              </a:rPr>
              <a:t>Pape François </a:t>
            </a:r>
            <a:endParaRPr dirty="0" smtClean="0">
              <a:latin typeface="Georgia" panose="02040502050405020303" pitchFamily="18" charset="0"/>
            </a:endParaRPr>
          </a:p>
          <a:p>
            <a:pPr marL="0" indent="152400" algn="r">
              <a:buSzTx/>
              <a:buNone/>
              <a:defRPr sz="1100" i="1" u="sng">
                <a:solidFill>
                  <a:srgbClr val="0000FF"/>
                </a:solidFill>
                <a:latin typeface="+mn-lt"/>
                <a:ea typeface="+mn-ea"/>
                <a:cs typeface="+mn-cs"/>
                <a:sym typeface="Arial"/>
              </a:defRPr>
            </a:pPr>
            <a:r>
              <a:rPr lang="fr-FR" sz="1100" i="1" u="sng" dirty="0">
                <a:solidFill>
                  <a:srgbClr val="0000FF"/>
                </a:solidFill>
                <a:uFill>
                  <a:solidFill>
                    <a:srgbClr val="0000FF"/>
                  </a:solidFill>
                </a:uFill>
                <a:latin typeface="Georgia" panose="02040502050405020303" pitchFamily="18" charset="0"/>
              </a:rPr>
              <a:t>Discours à la </a:t>
            </a:r>
            <a:r>
              <a:rPr lang="fr-FR" sz="1100" i="1" u="sng" dirty="0">
                <a:solidFill>
                  <a:srgbClr val="0000FF"/>
                </a:solidFill>
                <a:uFill>
                  <a:solidFill>
                    <a:srgbClr val="0000FF"/>
                  </a:solidFill>
                </a:uFill>
                <a:latin typeface="Georgia" panose="02040502050405020303" pitchFamily="18" charset="0"/>
                <a:hlinkClick r:id="rId3"/>
              </a:rPr>
              <a:t>Commémoration du 50e anniversaire de l’Institution du Synode des Évêques </a:t>
            </a:r>
            <a:r>
              <a:rPr dirty="0" smtClean="0">
                <a:latin typeface="Georgia" panose="02040502050405020303" pitchFamily="18" charset="0"/>
              </a:rPr>
              <a:t>s</a:t>
            </a:r>
          </a:p>
          <a:p>
            <a:pPr marL="0" indent="152400" algn="r">
              <a:buSzTx/>
              <a:buNone/>
              <a:defRPr i="1"/>
            </a:pPr>
            <a:r>
              <a:rPr dirty="0" smtClean="0">
                <a:latin typeface="Georgia" panose="02040502050405020303" pitchFamily="18" charset="0"/>
              </a:rPr>
              <a:t>17 de </a:t>
            </a:r>
            <a:r>
              <a:rPr dirty="0" err="1" smtClean="0">
                <a:latin typeface="Georgia" panose="02040502050405020303" pitchFamily="18" charset="0"/>
              </a:rPr>
              <a:t>outubro</a:t>
            </a:r>
            <a:r>
              <a:rPr dirty="0" smtClean="0">
                <a:latin typeface="Georgia" panose="02040502050405020303" pitchFamily="18" charset="0"/>
              </a:rPr>
              <a:t> de 2015</a:t>
            </a:r>
            <a:endParaRPr dirty="0">
              <a:latin typeface="Georgia" panose="02040502050405020303" pitchFamily="18" charset="0"/>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Google Shape;156;p6" descr="Google Shape;156;p6"/>
          <p:cNvPicPr>
            <a:picLocks noChangeAspect="1"/>
          </p:cNvPicPr>
          <p:nvPr/>
        </p:nvPicPr>
        <p:blipFill>
          <a:blip r:embed="rId3"/>
          <a:srcRect t="16666"/>
          <a:stretch>
            <a:fillRect/>
          </a:stretch>
        </p:blipFill>
        <p:spPr>
          <a:xfrm>
            <a:off x="0" y="-1"/>
            <a:ext cx="9220251" cy="5143499"/>
          </a:xfrm>
          <a:prstGeom prst="rect">
            <a:avLst/>
          </a:prstGeom>
          <a:ln w="12700">
            <a:miter lim="400000"/>
          </a:ln>
        </p:spPr>
      </p:pic>
      <p:sp>
        <p:nvSpPr>
          <p:cNvPr id="291" name="Google Shape;157;p6"/>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292" name="Google Shape;158;p6"/>
          <p:cNvSpPr txBox="1">
            <a:spLocks noGrp="1"/>
          </p:cNvSpPr>
          <p:nvPr>
            <p:ph type="body" idx="1"/>
          </p:nvPr>
        </p:nvSpPr>
        <p:spPr>
          <a:xfrm>
            <a:off x="406644" y="133182"/>
            <a:ext cx="8406902" cy="4782000"/>
          </a:xfrm>
          <a:prstGeom prst="rect">
            <a:avLst/>
          </a:prstGeom>
          <a:solidFill>
            <a:schemeClr val="bg1">
              <a:lumMod val="95000"/>
              <a:alpha val="46000"/>
            </a:schemeClr>
          </a:solidFill>
        </p:spPr>
        <p:txBody>
          <a:bodyPr anchor="ctr"/>
          <a:lstStyle/>
          <a:p>
            <a:pPr marL="0" indent="140207" algn="just" defTabSz="841247">
              <a:lnSpc>
                <a:spcPct val="150000"/>
              </a:lnSpc>
              <a:buClr>
                <a:schemeClr val="accent1"/>
              </a:buClr>
              <a:buSzTx/>
              <a:buNone/>
              <a:defRPr sz="1288">
                <a:solidFill>
                  <a:srgbClr val="FFFFFF"/>
                </a:solidFill>
                <a:latin typeface="Avenir"/>
                <a:ea typeface="Avenir"/>
                <a:cs typeface="Avenir"/>
                <a:sym typeface="Avenir Roman"/>
              </a:defRPr>
            </a:pPr>
            <a:r>
              <a:rPr lang="fr-CA" sz="1288" b="1" dirty="0">
                <a:solidFill>
                  <a:schemeClr val="tx1"/>
                </a:solidFill>
                <a:latin typeface="Georgia" panose="02040502050405020303" pitchFamily="18" charset="0"/>
                <a:ea typeface="Avenir"/>
                <a:cs typeface="Avenir"/>
              </a:rPr>
              <a:t>« L’Église de Dieu est convoquée en Synode. Ce cheminement, sous le titre « Pour une Église synodale : communion, participation et mission », s’ouvrira solennellement les 9-10 octobre 2021 à Rome et le 17 octobre suivant dans chaque Église particulière. La célébration de la XVIe Assemblée Générale Ordinaire du Synode des Évêques, en octobre 2023, constituera une étape fondamentale. Elle sera suivie de la phase de mise en œuvre qui impliquera à nouveau les Églises particulières. Par cette convocation, le Pape François invite l’Église entière à s’interroger sur un thème décisif pour sa vie et sa mission : « Le chemin de la </a:t>
            </a:r>
            <a:r>
              <a:rPr lang="fr-CA" sz="1288" b="1" dirty="0" err="1">
                <a:solidFill>
                  <a:schemeClr val="tx1"/>
                </a:solidFill>
                <a:latin typeface="Georgia" panose="02040502050405020303" pitchFamily="18" charset="0"/>
                <a:ea typeface="Avenir"/>
                <a:cs typeface="Avenir"/>
              </a:rPr>
              <a:t>synodalité</a:t>
            </a:r>
            <a:r>
              <a:rPr lang="fr-CA" sz="1288" b="1" dirty="0">
                <a:solidFill>
                  <a:schemeClr val="tx1"/>
                </a:solidFill>
                <a:latin typeface="Georgia" panose="02040502050405020303" pitchFamily="18" charset="0"/>
                <a:ea typeface="Avenir"/>
                <a:cs typeface="Avenir"/>
              </a:rPr>
              <a:t> est précisément celui que Dieu attend de l’Église au troisième millénaire. » Cet itinéraire, qui s’inscrit dans le sillage de l’aggiornamento de l’Église proposé par le Concile Vatican II, est un don et un devoir : en cheminant ensemble et en réfléchissant ensemble sur le parcours accompli, l’Église pourra apprendre, de ce dont elle fera l’expérience, quels processus peuvent l’aider à vivre la communion, à réaliser la participation et à s’ouvrir à la mission. Notre « marche ensemble » est, de fait, ce qui réalise et manifeste le plus la nature de l’Église comme Peuple de Dieu pèlerin et missionnaire. »</a:t>
            </a:r>
          </a:p>
          <a:p>
            <a:pPr marL="0" indent="140207" algn="r" defTabSz="841247">
              <a:lnSpc>
                <a:spcPct val="150000"/>
              </a:lnSpc>
              <a:buSzTx/>
              <a:buNone/>
              <a:defRPr sz="1288">
                <a:solidFill>
                  <a:srgbClr val="FFFFFF"/>
                </a:solidFill>
                <a:latin typeface="Avenir"/>
                <a:ea typeface="Avenir"/>
                <a:cs typeface="Avenir"/>
                <a:sym typeface="Avenir Roman"/>
              </a:defRPr>
            </a:pPr>
            <a:r>
              <a:rPr dirty="0" smtClean="0"/>
              <a:t>(</a:t>
            </a:r>
            <a:r>
              <a:rPr dirty="0"/>
              <a:t>DP, 1)</a:t>
            </a:r>
          </a:p>
        </p:txBody>
      </p:sp>
      <p:sp>
        <p:nvSpPr>
          <p:cNvPr id="293" name="Google Shape;159;p6"/>
          <p:cNvSpPr/>
          <p:nvPr/>
        </p:nvSpPr>
        <p:spPr>
          <a:xfrm>
            <a:off x="2729445" y="4813977"/>
            <a:ext cx="2128800" cy="1"/>
          </a:xfrm>
          <a:prstGeom prst="line">
            <a:avLst/>
          </a:prstGeom>
          <a:ln w="28575">
            <a:solidFill>
              <a:schemeClr val="accent1"/>
            </a:solidFill>
            <a:prstDash val="dot"/>
          </a:ln>
        </p:spPr>
        <p:txBody>
          <a:bodyPr lIns="45719" rIns="45719"/>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Google Shape;164;p7"/>
          <p:cNvSpPr txBox="1">
            <a:spLocks noGrp="1"/>
          </p:cNvSpPr>
          <p:nvPr>
            <p:ph type="sldNum" sz="quarter" idx="2"/>
          </p:nvPr>
        </p:nvSpPr>
        <p:spPr>
          <a:xfrm>
            <a:off x="8837982" y="4720378"/>
            <a:ext cx="237918" cy="2696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98" name="Google Shape;165;p7"/>
          <p:cNvSpPr txBox="1"/>
          <p:nvPr/>
        </p:nvSpPr>
        <p:spPr>
          <a:xfrm>
            <a:off x="8527199" y="4720378"/>
            <a:ext cx="548701" cy="2696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600">
                <a:solidFill>
                  <a:srgbClr val="858585"/>
                </a:solidFill>
                <a:latin typeface="Helvetica Neue"/>
                <a:ea typeface="Helvetica Neue"/>
                <a:cs typeface="Helvetica Neue"/>
                <a:sym typeface="Helvetica Neue"/>
              </a:defRPr>
            </a:lvl1pPr>
          </a:lstStyle>
          <a:p>
            <a:r>
              <a:t>7</a:t>
            </a:r>
          </a:p>
        </p:txBody>
      </p:sp>
      <p:pic>
        <p:nvPicPr>
          <p:cNvPr id="5" name="Picture 3" descr="Screen Shot 2021-09-09 at 5.56.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688" y="77371"/>
            <a:ext cx="7075058" cy="4643007"/>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Google Shape;171;p8"/>
          <p:cNvSpPr txBox="1">
            <a:spLocks noGrp="1"/>
          </p:cNvSpPr>
          <p:nvPr>
            <p:ph type="sldNum" sz="quarter" idx="2"/>
          </p:nvPr>
        </p:nvSpPr>
        <p:spPr>
          <a:xfrm>
            <a:off x="8837982" y="4720378"/>
            <a:ext cx="237918" cy="2696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302" name="Google Shape;172;p8"/>
          <p:cNvSpPr txBox="1">
            <a:spLocks noGrp="1"/>
          </p:cNvSpPr>
          <p:nvPr>
            <p:ph type="title"/>
          </p:nvPr>
        </p:nvSpPr>
        <p:spPr>
          <a:xfrm>
            <a:off x="-12640" y="264988"/>
            <a:ext cx="9143877" cy="990779"/>
          </a:xfrm>
          <a:prstGeom prst="rect">
            <a:avLst/>
          </a:prstGeom>
        </p:spPr>
        <p:txBody>
          <a:bodyPr anchor="ctr">
            <a:normAutofit/>
          </a:bodyPr>
          <a:lstStyle>
            <a:lvl1pPr>
              <a:defRPr sz="3200" b="0">
                <a:latin typeface="Avenir"/>
                <a:ea typeface="Avenir"/>
                <a:cs typeface="Avenir"/>
                <a:sym typeface="Avenir Roman"/>
              </a:defRPr>
            </a:lvl1pPr>
          </a:lstStyle>
          <a:p>
            <a:r>
              <a:rPr lang="fr-FR" sz="4400" dirty="0">
                <a:latin typeface="Georgia" panose="02040502050405020303" pitchFamily="18" charset="0"/>
              </a:rPr>
              <a:t>Enjeu du synode</a:t>
            </a:r>
            <a:endParaRPr sz="4400" dirty="0">
              <a:latin typeface="Georgia" panose="02040502050405020303" pitchFamily="18" charset="0"/>
            </a:endParaRPr>
          </a:p>
        </p:txBody>
      </p:sp>
      <p:sp>
        <p:nvSpPr>
          <p:cNvPr id="303" name="Google Shape;173;p8"/>
          <p:cNvSpPr txBox="1">
            <a:spLocks noGrp="1"/>
          </p:cNvSpPr>
          <p:nvPr>
            <p:ph type="body" sz="half" idx="1"/>
          </p:nvPr>
        </p:nvSpPr>
        <p:spPr>
          <a:xfrm>
            <a:off x="-12640" y="1935939"/>
            <a:ext cx="9218517" cy="2232109"/>
          </a:xfrm>
          <a:prstGeom prst="rect">
            <a:avLst/>
          </a:prstGeom>
        </p:spPr>
        <p:txBody>
          <a:bodyPr anchor="ctr"/>
          <a:lstStyle/>
          <a:p>
            <a:pPr marL="457200" lvl="0" indent="-304800">
              <a:buClr>
                <a:srgbClr val="DE8F32"/>
              </a:buClr>
              <a:buSzPts val="2200"/>
            </a:pPr>
            <a:r>
              <a:rPr lang="fr-FR" sz="2800" dirty="0">
                <a:solidFill>
                  <a:srgbClr val="DE8F32"/>
                </a:solidFill>
                <a:latin typeface="Georgia" panose="02040502050405020303" pitchFamily="18" charset="0"/>
                <a:ea typeface="Avenir"/>
                <a:cs typeface="Avenir"/>
              </a:rPr>
              <a:t>Apprendre la </a:t>
            </a:r>
            <a:r>
              <a:rPr lang="fr-FR" sz="2800" dirty="0" err="1">
                <a:solidFill>
                  <a:srgbClr val="DE8F32"/>
                </a:solidFill>
                <a:latin typeface="Georgia" panose="02040502050405020303" pitchFamily="18" charset="0"/>
                <a:ea typeface="Avenir"/>
                <a:cs typeface="Avenir"/>
              </a:rPr>
              <a:t>synodalité</a:t>
            </a:r>
            <a:r>
              <a:rPr lang="fr-FR" sz="2600" b="1" dirty="0">
                <a:solidFill>
                  <a:srgbClr val="DE8F32"/>
                </a:solidFill>
                <a:latin typeface="Avenir Black"/>
                <a:cs typeface="Avenir Black"/>
              </a:rPr>
              <a:t>  </a:t>
            </a:r>
          </a:p>
          <a:p>
            <a:pPr marL="457200" lvl="0" indent="-304800">
              <a:buClr>
                <a:srgbClr val="DE8F32"/>
              </a:buClr>
              <a:buSzPts val="2200"/>
            </a:pPr>
            <a:r>
              <a:rPr lang="fr-FR" sz="2000" i="1" dirty="0">
                <a:solidFill>
                  <a:srgbClr val="DE8F32"/>
                </a:solidFill>
                <a:latin typeface="Georgia" panose="02040502050405020303" pitchFamily="18" charset="0"/>
                <a:cs typeface="Avenir Book"/>
              </a:rPr>
              <a:t>relire et s’exercer</a:t>
            </a:r>
          </a:p>
          <a:p>
            <a:pPr>
              <a:lnSpc>
                <a:spcPct val="103500"/>
              </a:lnSpc>
              <a:defRPr sz="2100" i="1">
                <a:latin typeface="+mn-lt"/>
                <a:ea typeface="+mn-ea"/>
                <a:cs typeface="+mn-cs"/>
                <a:sym typeface="Arial"/>
              </a:defRPr>
            </a:pPr>
            <a:endParaRPr dirty="0">
              <a:latin typeface="Georgia" panose="02040502050405020303" pitchFamily="18" charset="0"/>
            </a:endParaRPr>
          </a:p>
          <a:p>
            <a:pPr>
              <a:lnSpc>
                <a:spcPct val="113500"/>
              </a:lnSpc>
              <a:defRPr sz="2400">
                <a:latin typeface="Avenir"/>
                <a:ea typeface="Avenir"/>
                <a:cs typeface="Avenir"/>
                <a:sym typeface="Avenir Roman"/>
              </a:defRPr>
            </a:pPr>
            <a:r>
              <a:rPr lang="fr-FR" sz="2400" dirty="0">
                <a:latin typeface="Georgia" panose="02040502050405020303" pitchFamily="18" charset="0"/>
                <a:ea typeface="Avenir"/>
                <a:cs typeface="Avenir"/>
              </a:rPr>
              <a:t>La conversion synodale de l’Eglise</a:t>
            </a:r>
          </a:p>
          <a:p>
            <a:pPr marL="0" indent="152400">
              <a:lnSpc>
                <a:spcPct val="113500"/>
              </a:lnSpc>
              <a:defRPr sz="2400" i="1">
                <a:latin typeface="+mn-lt"/>
                <a:ea typeface="+mn-ea"/>
                <a:cs typeface="+mn-cs"/>
                <a:sym typeface="Arial"/>
              </a:defRPr>
            </a:pPr>
            <a:r>
              <a:rPr lang="fr-FR" sz="2400" i="1" dirty="0">
                <a:latin typeface="Georgia" panose="02040502050405020303" pitchFamily="18" charset="0"/>
                <a:sym typeface="Arial"/>
              </a:rPr>
              <a:t>vers une « </a:t>
            </a:r>
            <a:r>
              <a:rPr lang="fr-FR" sz="2400" i="1" dirty="0" err="1">
                <a:latin typeface="Georgia" panose="02040502050405020303" pitchFamily="18" charset="0"/>
                <a:sym typeface="Arial"/>
              </a:rPr>
              <a:t>synodalisation</a:t>
            </a:r>
            <a:r>
              <a:rPr lang="fr-FR" sz="2400" i="1" dirty="0">
                <a:latin typeface="Georgia" panose="02040502050405020303" pitchFamily="18" charset="0"/>
                <a:sym typeface="Arial"/>
              </a:rPr>
              <a:t> » de toute l'Église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Google Shape;178;p9" descr="Google Shape;178;p9"/>
          <p:cNvPicPr>
            <a:picLocks noChangeAspect="1"/>
          </p:cNvPicPr>
          <p:nvPr/>
        </p:nvPicPr>
        <p:blipFill>
          <a:blip r:embed="rId2"/>
          <a:stretch>
            <a:fillRect/>
          </a:stretch>
        </p:blipFill>
        <p:spPr>
          <a:xfrm>
            <a:off x="3766139" y="195914"/>
            <a:ext cx="5183740" cy="4362336"/>
          </a:xfrm>
          <a:prstGeom prst="rect">
            <a:avLst/>
          </a:prstGeom>
          <a:ln w="12700">
            <a:miter lim="400000"/>
          </a:ln>
        </p:spPr>
      </p:pic>
      <p:sp>
        <p:nvSpPr>
          <p:cNvPr id="306" name="Google Shape;179;p9"/>
          <p:cNvSpPr txBox="1">
            <a:spLocks noGrp="1"/>
          </p:cNvSpPr>
          <p:nvPr>
            <p:ph type="body" sz="half" idx="1"/>
          </p:nvPr>
        </p:nvSpPr>
        <p:spPr>
          <a:xfrm>
            <a:off x="187812" y="720094"/>
            <a:ext cx="4366502" cy="3741900"/>
          </a:xfrm>
          <a:prstGeom prst="rect">
            <a:avLst/>
          </a:prstGeom>
        </p:spPr>
        <p:txBody>
          <a:bodyPr anchor="ctr"/>
          <a:lstStyle/>
          <a:p>
            <a:pPr marL="0" lvl="0" indent="0" defTabSz="850391">
              <a:buSzTx/>
              <a:buNone/>
              <a:defRPr sz="2790">
                <a:latin typeface="Avenir"/>
                <a:ea typeface="Avenir"/>
                <a:cs typeface="Avenir"/>
                <a:sym typeface="Avenir Roman"/>
              </a:defRPr>
            </a:pPr>
            <a:r>
              <a:rPr lang="fr-FR" sz="2800" dirty="0">
                <a:latin typeface="Georgia" panose="02040502050405020303" pitchFamily="18" charset="0"/>
                <a:ea typeface="Avenir"/>
                <a:cs typeface="Avenir"/>
              </a:rPr>
              <a:t>Communion, participation </a:t>
            </a:r>
            <a:br>
              <a:rPr lang="fr-FR" sz="2800" dirty="0">
                <a:latin typeface="Georgia" panose="02040502050405020303" pitchFamily="18" charset="0"/>
                <a:ea typeface="Avenir"/>
                <a:cs typeface="Avenir"/>
              </a:rPr>
            </a:br>
            <a:r>
              <a:rPr lang="fr-FR" sz="2800" dirty="0">
                <a:latin typeface="Georgia" panose="02040502050405020303" pitchFamily="18" charset="0"/>
                <a:ea typeface="Avenir"/>
                <a:cs typeface="Avenir"/>
              </a:rPr>
              <a:t>et mission </a:t>
            </a:r>
          </a:p>
          <a:p>
            <a:pPr marL="0" indent="0" defTabSz="850391">
              <a:buSzTx/>
              <a:buNone/>
              <a:defRPr sz="2790">
                <a:latin typeface="Avenir"/>
                <a:ea typeface="Avenir"/>
                <a:cs typeface="Avenir"/>
                <a:sym typeface="Avenir Roman"/>
              </a:defRPr>
            </a:pPr>
            <a:r>
              <a:rPr dirty="0" smtClean="0">
                <a:latin typeface="Georgia" panose="02040502050405020303" pitchFamily="18" charset="0"/>
              </a:rPr>
              <a:t>- </a:t>
            </a:r>
            <a:endParaRPr dirty="0">
              <a:latin typeface="Georgia" panose="02040502050405020303" pitchFamily="18" charset="0"/>
            </a:endParaRPr>
          </a:p>
          <a:p>
            <a:pPr marL="0" indent="0" defTabSz="850391">
              <a:buSzTx/>
              <a:buNone/>
              <a:defRPr sz="2325">
                <a:latin typeface="Avenir"/>
                <a:ea typeface="Avenir"/>
                <a:cs typeface="Avenir"/>
                <a:sym typeface="Avenir Roman"/>
              </a:defRPr>
            </a:pPr>
            <a:r>
              <a:rPr lang="fr-FR" sz="2400" dirty="0">
                <a:latin typeface="Georgia" panose="02040502050405020303" pitchFamily="18" charset="0"/>
                <a:ea typeface="Avenir"/>
                <a:cs typeface="Avenir"/>
              </a:rPr>
              <a:t>Trois clés indispensables </a:t>
            </a:r>
            <a:br>
              <a:rPr lang="fr-FR" sz="2400" dirty="0">
                <a:latin typeface="Georgia" panose="02040502050405020303" pitchFamily="18" charset="0"/>
                <a:ea typeface="Avenir"/>
                <a:cs typeface="Avenir"/>
              </a:rPr>
            </a:br>
            <a:r>
              <a:rPr lang="fr-FR" sz="2400" dirty="0">
                <a:latin typeface="Georgia" panose="02040502050405020303" pitchFamily="18" charset="0"/>
                <a:ea typeface="Avenir"/>
                <a:cs typeface="Avenir"/>
              </a:rPr>
              <a:t>au cœur </a:t>
            </a:r>
            <a:br>
              <a:rPr lang="fr-FR" sz="2400" dirty="0">
                <a:latin typeface="Georgia" panose="02040502050405020303" pitchFamily="18" charset="0"/>
                <a:ea typeface="Avenir"/>
                <a:cs typeface="Avenir"/>
              </a:rPr>
            </a:br>
            <a:r>
              <a:rPr lang="fr-FR" sz="2400" dirty="0">
                <a:latin typeface="Georgia" panose="02040502050405020303" pitchFamily="18" charset="0"/>
                <a:ea typeface="Avenir"/>
                <a:cs typeface="Avenir"/>
              </a:rPr>
              <a:t>d’une Église synodale</a:t>
            </a:r>
            <a:endParaRPr dirty="0">
              <a:latin typeface="Georgia" panose="02040502050405020303" pitchFamily="18" charset="0"/>
            </a:endParaRPr>
          </a:p>
        </p:txBody>
      </p:sp>
      <p:sp>
        <p:nvSpPr>
          <p:cNvPr id="307" name="Google Shape;180;p9"/>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308" name="Google Shape;181;p9"/>
          <p:cNvSpPr/>
          <p:nvPr/>
        </p:nvSpPr>
        <p:spPr>
          <a:xfrm>
            <a:off x="1315933" y="4452641"/>
            <a:ext cx="2278801" cy="1"/>
          </a:xfrm>
          <a:prstGeom prst="line">
            <a:avLst/>
          </a:prstGeom>
          <a:ln w="28575">
            <a:solidFill>
              <a:schemeClr val="accent1"/>
            </a:solidFill>
            <a:prstDash val="dot"/>
          </a:ln>
        </p:spPr>
        <p:txBody>
          <a:bodyPr lIns="45719" rIns="45719"/>
          <a:lstStyle/>
          <a:p>
            <a:endParaRPr/>
          </a:p>
        </p:txBody>
      </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366</TotalTime>
  <Words>2260</Words>
  <Application>Microsoft Office PowerPoint</Application>
  <PresentationFormat>Presentazione su schermo (16:9)</PresentationFormat>
  <Paragraphs>238</Paragraphs>
  <Slides>36</Slides>
  <Notes>8</Notes>
  <HiddenSlides>0</HiddenSlides>
  <MMClips>0</MMClips>
  <ScaleCrop>false</ScaleCrop>
  <HeadingPairs>
    <vt:vector size="4" baseType="variant">
      <vt:variant>
        <vt:lpstr>Tema</vt:lpstr>
      </vt:variant>
      <vt:variant>
        <vt:i4>1</vt:i4>
      </vt:variant>
      <vt:variant>
        <vt:lpstr>Titoli diapositive</vt:lpstr>
      </vt:variant>
      <vt:variant>
        <vt:i4>36</vt:i4>
      </vt:variant>
    </vt:vector>
  </HeadingPairs>
  <TitlesOfParts>
    <vt:vector size="37" baseType="lpstr">
      <vt:lpstr>Simple Light</vt:lpstr>
      <vt:lpstr>Pour une Église synodale : Communion, participation et mission</vt:lpstr>
      <vt:lpstr>Presentazione standard di PowerPoint</vt:lpstr>
      <vt:lpstr>Presentazione standard di PowerPoint</vt:lpstr>
      <vt:lpstr>Ensemble à l’écoute de l’Esprit Saint, se laisser guider par Dieu</vt:lpstr>
      <vt:lpstr>Le défi de la synodalité</vt:lpstr>
      <vt:lpstr>Presentazione standard di PowerPoint</vt:lpstr>
      <vt:lpstr>Presentazione standard di PowerPoint</vt:lpstr>
      <vt:lpstr>Enjeu du synode</vt:lpstr>
      <vt:lpstr>Presentazione standard di PowerPoint</vt:lpstr>
      <vt:lpstr>Presentazione standard di PowerPoint</vt:lpstr>
      <vt:lpstr>De l’évènement au processus</vt:lpstr>
      <vt:lpstr>Avec Episcopalis Communio un accent sur la phase de préparation locale</vt:lpstr>
      <vt:lpstr>Avec Episcopalis Communio un accent sur la phase de préparation locale</vt:lpstr>
      <vt:lpstr>Presentazione standard di PowerPoint</vt:lpstr>
      <vt:lpstr>Presentazione standard di PowerPoint</vt:lpstr>
      <vt:lpstr>Presentazione standard di PowerPoint</vt:lpstr>
      <vt:lpstr>Document préparatoire</vt:lpstr>
      <vt:lpstr>Les objectifs du synode (DP2)</vt:lpstr>
      <vt:lpstr>Les objectifs du synode (DP2)</vt:lpstr>
      <vt:lpstr>Presentazione standard di PowerPoint</vt:lpstr>
      <vt:lpstr>Presentazione standard di PowerPoint</vt:lpstr>
      <vt:lpstr>Discerner les signes du temps à la lumière de l’Évangile</vt:lpstr>
      <vt:lpstr>« Dans ce contexte, la synodalité constitue la voie royale pour l’Eglise, appelée à se renouveler sous l’action de l’Esprit  et grâce à l’écoute de la parole » (DP, 9)</vt:lpstr>
      <vt:lpstr>Presentazione standard di PowerPoint</vt:lpstr>
      <vt:lpstr>Presentazione standard di PowerPoint</vt:lpstr>
      <vt:lpstr>La synodalité en action : pistes pour la consultation du Peuple de Dieu (DP, 26)</vt:lpstr>
      <vt:lpstr>Presentazione standard di PowerPoint</vt:lpstr>
      <vt:lpstr>Dix pôles thématiques</vt:lpstr>
      <vt:lpstr>Dynamiser les organes collégiaux</vt:lpstr>
      <vt:lpstr>Un objectif clé du Vademecum : promouvoir l’adaptation au contexte local </vt:lpstr>
      <vt:lpstr>Presentazione standard di PowerPoint</vt:lpstr>
      <vt:lpstr>Presentazione standard di PowerPoint</vt:lpstr>
      <vt:lpstr>La phase diocésaine du Synode</vt:lpstr>
      <vt:lpstr>Développement de la phase diocésaine</vt:lpstr>
      <vt:lpstr>Presentazione standard di PowerPoint</vt:lpstr>
      <vt:lpstr>Merci!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 uma Igreja sinodal: comunhão, participação e missão</dc:title>
  <cp:lastModifiedBy>Schibowski Lukas</cp:lastModifiedBy>
  <cp:revision>30</cp:revision>
  <dcterms:modified xsi:type="dcterms:W3CDTF">2021-11-09T15:58:23Z</dcterms:modified>
</cp:coreProperties>
</file>