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92" r:id="rId17"/>
    <p:sldId id="272" r:id="rId18"/>
    <p:sldId id="273" r:id="rId19"/>
    <p:sldId id="274" r:id="rId20"/>
    <p:sldId id="275" r:id="rId21"/>
    <p:sldId id="276" r:id="rId22"/>
    <p:sldId id="277" r:id="rId23"/>
    <p:sldId id="278" r:id="rId24"/>
    <p:sldId id="279" r:id="rId25"/>
    <p:sldId id="280" r:id="rId26"/>
    <p:sldId id="281" r:id="rId27"/>
    <p:sldId id="293"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DBCC"/>
          </a:solidFill>
        </a:fill>
      </a:tcStyle>
    </a:wholeTbl>
    <a:band2H>
      <a:tcTxStyle/>
      <a:tcStyle>
        <a:tcBdr/>
        <a:fill>
          <a:solidFill>
            <a:srgbClr val="F9EE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CACD"/>
          </a:solidFill>
        </a:fill>
      </a:tcStyle>
    </a:wholeTbl>
    <a:band2H>
      <a:tcTxStyle/>
      <a:tcStyle>
        <a:tcBdr/>
        <a:fill>
          <a:solidFill>
            <a:srgbClr val="F2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2E4"/>
          </a:solidFill>
        </a:fill>
      </a:tcStyle>
    </a:wholeTbl>
    <a:band2H>
      <a:tcTxStyle/>
      <a:tcStyle>
        <a:tcBdr/>
        <a:fill>
          <a:solidFill>
            <a:srgbClr val="E6F1F2"/>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4">
              <a:lumOff val="9999"/>
            </a:scheme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chemeClr val="accent4">
              <a:lumOff val="9999"/>
            </a:schemeClr>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p:scale>
          <a:sx n="90" d="100"/>
          <a:sy n="90" d="100"/>
        </p:scale>
        <p:origin x="-234" y="-35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1143000" y="685800"/>
            <a:ext cx="4572000" cy="3429000"/>
          </a:xfrm>
          <a:prstGeom prst="rect">
            <a:avLst/>
          </a:prstGeom>
        </p:spPr>
        <p:txBody>
          <a:bodyPr/>
          <a:lstStyle/>
          <a:p>
            <a:endParaRPr/>
          </a:p>
        </p:txBody>
      </p:sp>
      <p:sp>
        <p:nvSpPr>
          <p:cNvPr id="266" name="Shape 26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77744485"/>
      </p:ext>
    </p:extLst>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vatican.va/content/francesco/en/apost_constitutions/documents/papa-francesco_costituzione-ap_20180915_episcopalis-communio.html#_edn27" TargetMode="External"/><Relationship Id="rId3" Type="http://schemas.openxmlformats.org/officeDocument/2006/relationships/hyperlink" Target="https://www.vatican.va/content/francesco/en/apost_constitutions/documents/papa-francesco_costituzione-ap_20180915_episcopalis-communio.html#_edn23" TargetMode="External"/><Relationship Id="rId7" Type="http://schemas.openxmlformats.org/officeDocument/2006/relationships/hyperlink" Target="https://www.vatican.va/content/francesco/en/apost_constitutions/documents/papa-francesco_costituzione-ap_20180915_episcopalis-communio.html#_edn26" TargetMode="External"/><Relationship Id="rId12" Type="http://schemas.openxmlformats.org/officeDocument/2006/relationships/hyperlink" Target="https://www.vatican.va/content/francesco/en/apost_constitutions/documents/papa-francesco_costituzione-ap_20180915_episcopalis-communio.html#_edn31"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2.vatican.va/content/john-paul-ii/en.html" TargetMode="External"/><Relationship Id="rId11" Type="http://schemas.openxmlformats.org/officeDocument/2006/relationships/hyperlink" Target="https://www.vatican.va/content/francesco/en/apost_constitutions/documents/papa-francesco_costituzione-ap_20180915_episcopalis-communio.html#_edn30" TargetMode="External"/><Relationship Id="rId5" Type="http://schemas.openxmlformats.org/officeDocument/2006/relationships/hyperlink" Target="https://www.vatican.va/content/francesco/en/apost_constitutions/documents/papa-francesco_costituzione-ap_20180915_episcopalis-communio.html#_edn25" TargetMode="External"/><Relationship Id="rId10" Type="http://schemas.openxmlformats.org/officeDocument/2006/relationships/hyperlink" Target="https://www.vatican.va/content/francesco/en/apost_constitutions/documents/papa-francesco_costituzione-ap_20180915_episcopalis-communio.html#_edn29" TargetMode="External"/><Relationship Id="rId4" Type="http://schemas.openxmlformats.org/officeDocument/2006/relationships/hyperlink" Target="https://www.vatican.va/content/francesco/en/apost_constitutions/documents/papa-francesco_costituzione-ap_20180915_episcopalis-communio.html#_edn24" TargetMode="External"/><Relationship Id="rId9" Type="http://schemas.openxmlformats.org/officeDocument/2006/relationships/hyperlink" Target="https://www.vatican.va/content/francesco/en/apost_constitutions/documents/papa-francesco_costituzione-ap_20180915_episcopalis-communio.html#_edn2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pPr indent="158750">
              <a:defRPr sz="1100" b="1"/>
            </a:pPr>
            <a:endParaRPr/>
          </a:p>
          <a:p>
            <a:pPr indent="158750">
              <a:defRPr sz="1100" b="1"/>
            </a:pPr>
            <a:r>
              <a:t>NOTES</a:t>
            </a:r>
          </a:p>
          <a:p>
            <a:pPr marL="457200" indent="-298450">
              <a:buClr>
                <a:srgbClr val="000000"/>
              </a:buClr>
              <a:buSzPts val="1100"/>
              <a:buFont typeface="Arial"/>
              <a:buChar char="●"/>
              <a:defRPr sz="1100"/>
            </a:pPr>
            <a:r>
              <a:t>http://www.vatican.va/content/francesco/en/speeches/2015/october/documents/papa-francesco_20151017_50-anniversario-sinodo.html</a:t>
            </a:r>
          </a:p>
          <a:p>
            <a:pPr marL="457200" indent="-298450">
              <a:buClr>
                <a:srgbClr val="000000"/>
              </a:buClr>
              <a:buSzPts val="1100"/>
              <a:buFont typeface="Arial"/>
              <a:buChar char="●"/>
              <a:defRPr sz="1100"/>
            </a:pPr>
            <a:r>
              <a:t>We must continue along this path. The world in which we live, and which we are called to love and serve, even with its contradictions, demands that the Church strengthen cooperation in all areas of her mission. It is precisely this path of </a:t>
            </a:r>
            <a:r>
              <a:rPr i="1"/>
              <a:t>synodality</a:t>
            </a:r>
            <a:r>
              <a:t> which God expects of the Church of the third millennium. (Pope Francis, Address at the Commemoration of the 50</a:t>
            </a:r>
            <a:r>
              <a:rPr baseline="30000"/>
              <a:t>th</a:t>
            </a:r>
            <a:r>
              <a:t> Anniversary of the Institution of the Synod of Bishops) * * *</a:t>
            </a:r>
          </a:p>
          <a:p>
            <a:pPr marL="457200" indent="-298450">
              <a:buClr>
                <a:srgbClr val="000000"/>
              </a:buClr>
              <a:buSzPts val="1100"/>
              <a:buFont typeface="Arial"/>
              <a:buChar char="●"/>
              <a:defRPr sz="1100"/>
            </a:pPr>
            <a:r>
              <a:t>“What the Lord is asking of us is already in some sense present in the very word </a:t>
            </a:r>
            <a:r>
              <a:rPr b="1"/>
              <a:t>“Synod.” Journeying together </a:t>
            </a:r>
            <a:r>
              <a:t>– laity, pastors, the Bishop of Rome – is an </a:t>
            </a:r>
            <a:r>
              <a:rPr b="1"/>
              <a:t>easy concept to put into words, but not so easy to put into practice</a:t>
            </a:r>
            <a:r>
              <a:t>.” (Pope Francis, Address at the Commemoration of the 50</a:t>
            </a:r>
            <a:r>
              <a:rPr baseline="30000"/>
              <a:t>th</a:t>
            </a:r>
            <a:r>
              <a:t> Anniversary of the Institution of the Synod of Bishops)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rPr dirty="0"/>
              <a:t>The Church of God is convoked in Synod. The path entitled “For a </a:t>
            </a:r>
            <a:r>
              <a:rPr dirty="0" err="1"/>
              <a:t>Synodal</a:t>
            </a:r>
            <a:r>
              <a:rPr dirty="0"/>
              <a:t>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2023,1 which will be followed by the implementation phase that will again involve the particular Churches (cf. EC, arts. 19-21). </a:t>
            </a:r>
          </a:p>
          <a:p>
            <a:pPr marL="457200" indent="-298450">
              <a:buClr>
                <a:srgbClr val="000000"/>
              </a:buClr>
              <a:buSzPts val="1100"/>
              <a:buFont typeface="Arial"/>
              <a:buChar char="●"/>
              <a:defRPr sz="1100"/>
            </a:pPr>
            <a:r>
              <a:rPr dirty="0"/>
              <a:t>With this convocation, Pope Francis invites the entire Church to reflect on a theme that is decisive for its life and mission: “It is precisely this path of </a:t>
            </a:r>
            <a:r>
              <a:rPr dirty="0" err="1"/>
              <a:t>synodality</a:t>
            </a:r>
            <a:r>
              <a:rPr dirty="0"/>
              <a:t> which God expects of the Church of the third millennium.”2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xfrm>
            <a:off x="381000" y="685800"/>
            <a:ext cx="6096000" cy="3429000"/>
          </a:xfrm>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The “discussion phase” is known as the “phase of celebration” in French, Italian, Spanish, Polish, and Portuguese and the “execution phase” in German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rPr dirty="0"/>
              <a:t>EPISCOPALIS COMMUNIO, nos. 6-7</a:t>
            </a:r>
          </a:p>
          <a:p>
            <a:pPr marL="457200" indent="-298450">
              <a:buClr>
                <a:srgbClr val="000000"/>
              </a:buClr>
              <a:buSzPts val="1100"/>
              <a:buFont typeface="Arial"/>
              <a:buChar char="●"/>
              <a:defRPr sz="1100"/>
            </a:pPr>
            <a:r>
              <a:rPr dirty="0"/>
              <a:t>“6. Similarly, the Synod of Bishops must increasingly become a privileged instrument for </a:t>
            </a:r>
            <a:r>
              <a:rPr i="1" dirty="0"/>
              <a:t>listening</a:t>
            </a:r>
            <a:r>
              <a:rPr dirty="0"/>
              <a:t> to the People of God: “For the Synod Fathers we ask the Holy Spirit first of all for the gift of listening: to listen to God, that with him we may hear the cry of the people; to listen to the people until breathing in the desire to which God calls us”.</a:t>
            </a:r>
            <a:r>
              <a:rPr u="sng" dirty="0">
                <a:solidFill>
                  <a:srgbClr val="0000FF"/>
                </a:solidFill>
                <a:uFill>
                  <a:solidFill>
                    <a:srgbClr val="0000FF"/>
                  </a:solidFill>
                </a:uFill>
                <a:hlinkClick r:id="rId3"/>
              </a:rPr>
              <a:t>[23]</a:t>
            </a:r>
          </a:p>
          <a:p>
            <a:pPr marL="457200" indent="-298450">
              <a:buClr>
                <a:srgbClr val="000000"/>
              </a:buClr>
              <a:buSzPts val="1100"/>
              <a:buFont typeface="Arial"/>
              <a:buChar char="●"/>
              <a:defRPr sz="1100"/>
            </a:pPr>
            <a:r>
              <a:rPr dirty="0"/>
              <a:t>“Although structurally it is essentially configured as an episcopal body, this does not mean that the Synod exists separately from the rest of the faithful. On the contrary, it is a suitable instrument to give voice to the entire People of God, specifically via the Bishops, established by God as “authentic guardians, interpreters and witnesses of the faith of the whole Church”,</a:t>
            </a:r>
            <a:r>
              <a:rPr u="sng" dirty="0">
                <a:solidFill>
                  <a:srgbClr val="0000FF"/>
                </a:solidFill>
                <a:uFill>
                  <a:solidFill>
                    <a:srgbClr val="0000FF"/>
                  </a:solidFill>
                </a:uFill>
                <a:hlinkClick r:id="rId4"/>
              </a:rPr>
              <a:t>[24]</a:t>
            </a:r>
            <a:r>
              <a:rPr dirty="0"/>
              <a:t> demonstrating, from one Assembly to another, that it is an eloquent expression of </a:t>
            </a:r>
            <a:r>
              <a:rPr dirty="0" err="1"/>
              <a:t>synodality</a:t>
            </a:r>
            <a:r>
              <a:rPr dirty="0"/>
              <a:t> as a “constitutive element of the Church”.</a:t>
            </a:r>
            <a:r>
              <a:rPr u="sng" dirty="0">
                <a:solidFill>
                  <a:srgbClr val="0000FF"/>
                </a:solidFill>
                <a:uFill>
                  <a:solidFill>
                    <a:srgbClr val="0000FF"/>
                  </a:solidFill>
                </a:uFill>
                <a:hlinkClick r:id="rId5"/>
              </a:rPr>
              <a:t>[25]</a:t>
            </a:r>
          </a:p>
          <a:p>
            <a:pPr marL="457200" indent="-298450">
              <a:buClr>
                <a:srgbClr val="000000"/>
              </a:buClr>
              <a:buSzPts val="1100"/>
              <a:buFont typeface="Arial"/>
              <a:buChar char="●"/>
              <a:defRPr sz="1100"/>
            </a:pPr>
            <a:r>
              <a:rPr dirty="0"/>
              <a:t>“Therefore, as </a:t>
            </a:r>
            <a:r>
              <a:rPr u="sng" dirty="0">
                <a:solidFill>
                  <a:srgbClr val="0000FF"/>
                </a:solidFill>
                <a:uFill>
                  <a:solidFill>
                    <a:srgbClr val="0000FF"/>
                  </a:solidFill>
                </a:uFill>
                <a:hlinkClick r:id="rId6"/>
              </a:rPr>
              <a:t>John Paul II</a:t>
            </a:r>
            <a:r>
              <a:rPr dirty="0"/>
              <a:t> declared, “Every General Assembly of the Synod of Bishops is a powerful ecclesial experience, even if some of its practical procedures can always be perfected. The Bishops assembled in Synod represent in the first place their own Churches, but they are also attentive to the contributions of the Episcopal Conferences which selected them and whose views about questions under discussion they then communicate. They thus express the recommendation of the entire hierarchical body of the Church and finally, in a certain sense, the whole Christian people, whose pastors they are”.</a:t>
            </a:r>
            <a:r>
              <a:rPr u="sng" dirty="0">
                <a:solidFill>
                  <a:srgbClr val="0000FF"/>
                </a:solidFill>
                <a:uFill>
                  <a:solidFill>
                    <a:srgbClr val="0000FF"/>
                  </a:solidFill>
                </a:uFill>
                <a:hlinkClick r:id="rId7"/>
              </a:rPr>
              <a:t>[26]</a:t>
            </a:r>
          </a:p>
          <a:p>
            <a:pPr marL="457200" indent="-298450">
              <a:buClr>
                <a:srgbClr val="000000"/>
              </a:buClr>
              <a:buSzPts val="1100"/>
              <a:buFont typeface="Arial"/>
              <a:buChar char="●"/>
              <a:defRPr sz="1100"/>
            </a:pPr>
            <a:r>
              <a:rPr dirty="0"/>
              <a:t>“7. The history of the Church bears ample witness to the importance of consultation for ascertaining the views of the Bishops and the faithful in matters pertaining to the good of the Church. Hence, even in the preparation of </a:t>
            </a:r>
            <a:r>
              <a:rPr dirty="0" err="1"/>
              <a:t>Synodal</a:t>
            </a:r>
            <a:r>
              <a:rPr dirty="0"/>
              <a:t> Assemblies, it is very important that consultation of all the particular Churches be given special attention. In this initial phase, following the indications of the General Secretariat of the Synod, the Bishops submit the questions to be explored in the </a:t>
            </a:r>
            <a:r>
              <a:rPr dirty="0" err="1"/>
              <a:t>Synodal</a:t>
            </a:r>
            <a:r>
              <a:rPr dirty="0"/>
              <a:t> Assembly to the priests, deacons and lay faithful of their Churches, both individually and in associations, without overlooking the valuable contribution that consecrated men and women can offer. Above all, the contribution of the local Church’s participatory bodies, especially the </a:t>
            </a:r>
            <a:r>
              <a:rPr dirty="0" err="1"/>
              <a:t>Presbyteral</a:t>
            </a:r>
            <a:r>
              <a:rPr dirty="0"/>
              <a:t> Council and the Pastoral Council, can prove fundamental, and from here “a </a:t>
            </a:r>
            <a:r>
              <a:rPr dirty="0" err="1"/>
              <a:t>synodal</a:t>
            </a:r>
            <a:r>
              <a:rPr dirty="0"/>
              <a:t> Church can begin to emerge”.</a:t>
            </a:r>
            <a:r>
              <a:rPr u="sng" dirty="0">
                <a:solidFill>
                  <a:srgbClr val="0000FF"/>
                </a:solidFill>
                <a:uFill>
                  <a:solidFill>
                    <a:srgbClr val="0000FF"/>
                  </a:solidFill>
                </a:uFill>
                <a:hlinkClick r:id="rId8"/>
              </a:rPr>
              <a:t>[27]</a:t>
            </a:r>
          </a:p>
          <a:p>
            <a:pPr marL="457200" indent="-298450">
              <a:buClr>
                <a:srgbClr val="000000"/>
              </a:buClr>
              <a:buSzPts val="1100"/>
              <a:buFont typeface="Arial"/>
              <a:buChar char="●"/>
              <a:defRPr sz="1100"/>
            </a:pPr>
            <a:r>
              <a:rPr dirty="0"/>
              <a:t>“During every </a:t>
            </a:r>
            <a:r>
              <a:rPr dirty="0" err="1"/>
              <a:t>Synodal</a:t>
            </a:r>
            <a:r>
              <a:rPr dirty="0"/>
              <a:t> Assembly, consultation of the faithful must be followed by discernment on the part of the Bishops chosen for the task, united in the search for a consensus that springs not from worldly logic, but from common obedience to the Spirit of Christ. Attentive to the </a:t>
            </a:r>
            <a:r>
              <a:rPr i="1" dirty="0" err="1"/>
              <a:t>sensus</a:t>
            </a:r>
            <a:r>
              <a:rPr i="1" dirty="0"/>
              <a:t> </a:t>
            </a:r>
            <a:r>
              <a:rPr i="1" dirty="0" err="1"/>
              <a:t>fidei</a:t>
            </a:r>
            <a:r>
              <a:rPr dirty="0"/>
              <a:t> of the People of God – “which they need to distinguish carefully from the changing currents of public opinion”</a:t>
            </a:r>
            <a:r>
              <a:rPr u="sng" dirty="0">
                <a:solidFill>
                  <a:srgbClr val="0000FF"/>
                </a:solidFill>
                <a:uFill>
                  <a:solidFill>
                    <a:srgbClr val="0000FF"/>
                  </a:solidFill>
                </a:uFill>
                <a:hlinkClick r:id="rId9"/>
              </a:rPr>
              <a:t>[28]</a:t>
            </a:r>
            <a:r>
              <a:rPr dirty="0"/>
              <a:t> – the members of the Assembly offer their opinion to the Roman Pontiff so that it can help him in his ministry as universal Pastor of the Church. From this perspective, “the fact that the Synod ordinarily has only a consultative role does not diminish its importance. In the Church the purpose of any collegial body, whether consultative or deliberative, is always the search for truth or the good of the Church. When it is therefore a question involving the faith itself, the </a:t>
            </a:r>
            <a:r>
              <a:rPr i="1" dirty="0"/>
              <a:t>consensus ecclesiae</a:t>
            </a:r>
            <a:r>
              <a:rPr dirty="0"/>
              <a:t> is not determined by the tallying of votes, but is the outcome of the working of the Spirit, the soul of the one Church of Christ”.</a:t>
            </a:r>
            <a:r>
              <a:rPr u="sng" dirty="0">
                <a:solidFill>
                  <a:srgbClr val="0000FF"/>
                </a:solidFill>
                <a:uFill>
                  <a:solidFill>
                    <a:srgbClr val="0000FF"/>
                  </a:solidFill>
                </a:uFill>
                <a:hlinkClick r:id="rId10"/>
              </a:rPr>
              <a:t>[29]</a:t>
            </a:r>
            <a:r>
              <a:rPr dirty="0"/>
              <a:t> Therefore the vote of the Synod Fathers, “if morally unanimous, has a qualitative ecclesial weight which surpasses the merely formal aspect of the consultative vote”.</a:t>
            </a:r>
            <a:r>
              <a:rPr u="sng" dirty="0">
                <a:solidFill>
                  <a:srgbClr val="0000FF"/>
                </a:solidFill>
                <a:uFill>
                  <a:solidFill>
                    <a:srgbClr val="0000FF"/>
                  </a:solidFill>
                </a:uFill>
                <a:hlinkClick r:id="rId11"/>
              </a:rPr>
              <a:t>[30]</a:t>
            </a:r>
          </a:p>
          <a:p>
            <a:pPr marL="457200" indent="-298450">
              <a:buClr>
                <a:srgbClr val="000000"/>
              </a:buClr>
              <a:buSzPts val="1100"/>
              <a:buFont typeface="Arial"/>
              <a:buChar char="●"/>
              <a:defRPr sz="1100"/>
            </a:pPr>
            <a:r>
              <a:rPr dirty="0"/>
              <a:t>“Finally, the Synod Assembly itself must be followed by the implementation phase, so as to initiate the reception of the Synod’s conclusions in all the local Churches, once they have been accepted by the Roman Pontiff in the manner he judges most appropriate. Here it must be remembered that “cultures are in fact quite diverse, and every general principle… needs to be </a:t>
            </a:r>
            <a:r>
              <a:rPr dirty="0" err="1"/>
              <a:t>inculturated</a:t>
            </a:r>
            <a:r>
              <a:rPr dirty="0"/>
              <a:t>, if it is to be respected and applied”.</a:t>
            </a:r>
            <a:r>
              <a:rPr u="sng" dirty="0">
                <a:solidFill>
                  <a:srgbClr val="0000FF"/>
                </a:solidFill>
                <a:uFill>
                  <a:solidFill>
                    <a:srgbClr val="0000FF"/>
                  </a:solidFill>
                </a:uFill>
                <a:hlinkClick r:id="rId12"/>
              </a:rPr>
              <a:t>[31]</a:t>
            </a:r>
            <a:r>
              <a:rPr dirty="0"/>
              <a:t> In this way, it can be seen that the </a:t>
            </a:r>
            <a:r>
              <a:rPr dirty="0" err="1"/>
              <a:t>synodal</a:t>
            </a:r>
            <a:r>
              <a:rPr dirty="0"/>
              <a:t> process not only has its point of departure but also its point of arrival in the People of God, upon whom the gifts of grace bestowed by the Holy Spirit through the gathering of Bishops in Assembly must be poured out.”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381000" y="685800"/>
            <a:ext cx="6096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pPr indent="158750">
              <a:defRPr sz="1100"/>
            </a:pPr>
            <a:r>
              <a:t>El texto citado viene de: Papa Francisco, </a:t>
            </a:r>
            <a:r>
              <a:rPr i="1"/>
              <a:t>Discurso al inicio del Sínodo dedicado a los jóvenes </a:t>
            </a:r>
            <a:r>
              <a:t>(3 de octubre de 2018).</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381000" y="685800"/>
            <a:ext cx="6096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lvl1pPr>
              <a:defRPr sz="1100">
                <a:latin typeface="Avenir"/>
                <a:ea typeface="Avenir"/>
                <a:cs typeface="Avenir"/>
                <a:sym typeface="Avenir Roman"/>
              </a:defRPr>
            </a:lvl1pPr>
          </a:lstStyle>
          <a:p>
            <a:r>
              <a:t>+ Appendices, materials, and tools (biblical, liturgical, methodological, and practical resources, etc.)</a:t>
            </a:r>
            <a:endParaRPr sz="1200" b="1">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xfrm>
            <a:off x="381000" y="685800"/>
            <a:ext cx="6096000" cy="3429000"/>
          </a:xfrm>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http://www.vatican.va/content/francesco/en/apost_constitutions/documents/papa-francesco_costituzione-ap_20180915_episcopalis-communio.html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xfrm>
            <a:off x="381000" y="685800"/>
            <a:ext cx="6096000" cy="3429000"/>
          </a:xfrm>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http://www.vatican.va/content/francesco/en/apost_constitutions/documents/papa-francesco_costituzione-ap_20180915_episcopalis-communio.html, </a:t>
            </a:r>
            <a:r>
              <a:rPr b="1"/>
              <a:t>Citing </a:t>
            </a:r>
            <a:r>
              <a:rPr b="1" i="1"/>
              <a:t>Pastores Gregis </a:t>
            </a:r>
            <a:r>
              <a:rPr b="1"/>
              <a:t>58</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www.instagram.com/synod.va/"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7.jpeg"/><Relationship Id="rId5" Type="http://schemas.openxmlformats.org/officeDocument/2006/relationships/hyperlink" Target="https://twitter.com/Synod_va" TargetMode="External"/><Relationship Id="rId10" Type="http://schemas.openxmlformats.org/officeDocument/2006/relationships/image" Target="../media/image6.png"/><Relationship Id="rId4" Type="http://schemas.openxmlformats.org/officeDocument/2006/relationships/hyperlink" Target="http://www.synod.va" TargetMode="External"/><Relationship Id="rId9" Type="http://schemas.openxmlformats.org/officeDocument/2006/relationships/hyperlink" Target="https://www.facebook.com/synod.va"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E52330"/>
        </a:solidFill>
        <a:effectLst/>
      </p:bgPr>
    </p:bg>
    <p:spTree>
      <p:nvGrpSpPr>
        <p:cNvPr id="1" name=""/>
        <p:cNvGrpSpPr/>
        <p:nvPr/>
      </p:nvGrpSpPr>
      <p:grpSpPr>
        <a:xfrm>
          <a:off x="0" y="0"/>
          <a:ext cx="0" cy="0"/>
          <a:chOff x="0" y="0"/>
          <a:chExt cx="0" cy="0"/>
        </a:xfrm>
      </p:grpSpPr>
      <p:pic>
        <p:nvPicPr>
          <p:cNvPr id="14"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5"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6"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7" name="Google Shape;13;p38"/>
          <p:cNvSpPr/>
          <p:nvPr/>
        </p:nvSpPr>
        <p:spPr>
          <a:xfrm>
            <a:off x="-79326" y="-52901"/>
            <a:ext cx="9308402" cy="5262602"/>
          </a:xfrm>
          <a:prstGeom prst="rect">
            <a:avLst/>
          </a:prstGeom>
          <a:solidFill>
            <a:srgbClr val="FFFFFF"/>
          </a:solidFill>
          <a:ln w="12700">
            <a:miter lim="400000"/>
          </a:ln>
        </p:spPr>
        <p:txBody>
          <a:bodyPr lIns="45719" rIns="45719" anchor="ctr"/>
          <a:lstStyle/>
          <a:p>
            <a:endParaRPr/>
          </a:p>
        </p:txBody>
      </p:sp>
      <p:sp>
        <p:nvSpPr>
          <p:cNvPr id="18" name="Texto do título"/>
          <p:cNvSpPr txBox="1">
            <a:spLocks noGrp="1"/>
          </p:cNvSpPr>
          <p:nvPr>
            <p:ph type="title"/>
          </p:nvPr>
        </p:nvSpPr>
        <p:spPr>
          <a:xfrm>
            <a:off x="404999" y="1790100"/>
            <a:ext cx="8226302" cy="973501"/>
          </a:xfrm>
          <a:prstGeom prst="rect">
            <a:avLst/>
          </a:prstGeom>
        </p:spPr>
        <p:txBody>
          <a:bodyPr/>
          <a:lstStyle>
            <a:lvl1pPr algn="ctr">
              <a:defRPr sz="4400">
                <a:solidFill>
                  <a:schemeClr val="accent1"/>
                </a:solidFill>
              </a:defRPr>
            </a:lvl1pPr>
          </a:lstStyle>
          <a:p>
            <a:r>
              <a:t>Texto do título</a:t>
            </a:r>
          </a:p>
        </p:txBody>
      </p:sp>
      <p:sp>
        <p:nvSpPr>
          <p:cNvPr id="19" name="Nível um…"/>
          <p:cNvSpPr txBox="1">
            <a:spLocks noGrp="1"/>
          </p:cNvSpPr>
          <p:nvPr>
            <p:ph type="body" sz="quarter" idx="1"/>
          </p:nvPr>
        </p:nvSpPr>
        <p:spPr>
          <a:xfrm>
            <a:off x="2237250" y="2855579"/>
            <a:ext cx="4561800" cy="495601"/>
          </a:xfrm>
          <a:prstGeom prst="rect">
            <a:avLst/>
          </a:prstGeom>
        </p:spPr>
        <p:txBody>
          <a:bodyPr/>
          <a:lstStyle>
            <a:lvl1pPr marL="304800" indent="-152400" algn="ctr">
              <a:buClrTx/>
              <a:buSzTx/>
              <a:buFontTx/>
              <a:buNone/>
              <a:defRPr sz="2200">
                <a:solidFill>
                  <a:schemeClr val="accent1"/>
                </a:solidFill>
                <a:latin typeface="Helvetica Neue Light"/>
                <a:ea typeface="Helvetica Neue Light"/>
                <a:cs typeface="Helvetica Neue Light"/>
                <a:sym typeface="Helvetica Neue Light"/>
              </a:defRPr>
            </a:lvl1pPr>
            <a:lvl2pPr marL="304800" indent="304800" algn="ctr">
              <a:buClrTx/>
              <a:buSzTx/>
              <a:buFontTx/>
              <a:buNone/>
              <a:defRPr sz="2200">
                <a:solidFill>
                  <a:schemeClr val="accent1"/>
                </a:solidFill>
                <a:latin typeface="Helvetica Neue Light"/>
                <a:ea typeface="Helvetica Neue Light"/>
                <a:cs typeface="Helvetica Neue Light"/>
                <a:sym typeface="Helvetica Neue Light"/>
              </a:defRPr>
            </a:lvl2pPr>
            <a:lvl3pPr marL="304800" indent="762000" algn="ctr">
              <a:buClrTx/>
              <a:buSzTx/>
              <a:buFontTx/>
              <a:buNone/>
              <a:defRPr sz="2200">
                <a:solidFill>
                  <a:schemeClr val="accent1"/>
                </a:solidFill>
                <a:latin typeface="Helvetica Neue Light"/>
                <a:ea typeface="Helvetica Neue Light"/>
                <a:cs typeface="Helvetica Neue Light"/>
                <a:sym typeface="Helvetica Neue Light"/>
              </a:defRPr>
            </a:lvl3pPr>
            <a:lvl4pPr marL="304800" indent="1219200" algn="ctr">
              <a:buClrTx/>
              <a:buSzTx/>
              <a:buFontTx/>
              <a:buNone/>
              <a:defRPr sz="2200">
                <a:solidFill>
                  <a:schemeClr val="accent1"/>
                </a:solidFill>
                <a:latin typeface="Helvetica Neue Light"/>
                <a:ea typeface="Helvetica Neue Light"/>
                <a:cs typeface="Helvetica Neue Light"/>
                <a:sym typeface="Helvetica Neue Light"/>
              </a:defRPr>
            </a:lvl4pPr>
            <a:lvl5pPr marL="304800" indent="1676400" algn="ctr">
              <a:buClrTx/>
              <a:buSzTx/>
              <a:buFontTx/>
              <a:buNone/>
              <a:defRPr sz="2200">
                <a:solidFill>
                  <a:schemeClr val="accent1"/>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20" name="Número do diapositivo"/>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ONE_COLUMN_TEXT">
    <p:spTree>
      <p:nvGrpSpPr>
        <p:cNvPr id="1" name=""/>
        <p:cNvGrpSpPr/>
        <p:nvPr/>
      </p:nvGrpSpPr>
      <p:grpSpPr>
        <a:xfrm>
          <a:off x="0" y="0"/>
          <a:ext cx="0" cy="0"/>
          <a:chOff x="0" y="0"/>
          <a:chExt cx="0" cy="0"/>
        </a:xfrm>
      </p:grpSpPr>
      <p:pic>
        <p:nvPicPr>
          <p:cNvPr id="138"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39"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40"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41"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142" name="Google Shape;65;p47"/>
          <p:cNvSpPr/>
          <p:nvPr/>
        </p:nvSpPr>
        <p:spPr>
          <a:xfrm>
            <a:off x="60600" y="4209524"/>
            <a:ext cx="1081200" cy="889201"/>
          </a:xfrm>
          <a:prstGeom prst="roundRect">
            <a:avLst>
              <a:gd name="adj" fmla="val 16667"/>
            </a:avLst>
          </a:prstGeom>
          <a:solidFill>
            <a:srgbClr val="FFFFFF"/>
          </a:solidFill>
          <a:ln>
            <a:solidFill>
              <a:srgbClr val="FFFFFF"/>
            </a:solidFill>
          </a:ln>
        </p:spPr>
        <p:txBody>
          <a:bodyPr lIns="45719" rIns="45719" anchor="ctr"/>
          <a:lstStyle/>
          <a:p>
            <a:endParaRPr/>
          </a:p>
        </p:txBody>
      </p:sp>
      <p:sp>
        <p:nvSpPr>
          <p:cNvPr id="143" name="Google Shape;66;p47"/>
          <p:cNvSpPr/>
          <p:nvPr/>
        </p:nvSpPr>
        <p:spPr>
          <a:xfrm>
            <a:off x="4616999" y="-9525"/>
            <a:ext cx="4525502" cy="5143500"/>
          </a:xfrm>
          <a:prstGeom prst="rect">
            <a:avLst/>
          </a:prstGeom>
          <a:solidFill>
            <a:srgbClr val="B7B7B7"/>
          </a:solidFill>
          <a:ln>
            <a:solidFill>
              <a:srgbClr val="B7B7B7"/>
            </a:solidFill>
          </a:ln>
        </p:spPr>
        <p:txBody>
          <a:bodyPr lIns="45719" rIns="45719" anchor="ctr"/>
          <a:lstStyle/>
          <a:p>
            <a:endParaRPr/>
          </a:p>
        </p:txBody>
      </p:sp>
      <p:grpSp>
        <p:nvGrpSpPr>
          <p:cNvPr id="146" name="Google Shape;67;p47"/>
          <p:cNvGrpSpPr/>
          <p:nvPr/>
        </p:nvGrpSpPr>
        <p:grpSpPr>
          <a:xfrm>
            <a:off x="183724" y="192374"/>
            <a:ext cx="4190102" cy="3117901"/>
            <a:chOff x="0" y="0"/>
            <a:chExt cx="4190100" cy="3117899"/>
          </a:xfrm>
        </p:grpSpPr>
        <p:sp>
          <p:nvSpPr>
            <p:cNvPr id="144" name="Retângulo"/>
            <p:cNvSpPr/>
            <p:nvPr/>
          </p:nvSpPr>
          <p:spPr>
            <a:xfrm>
              <a:off x="-1" y="0"/>
              <a:ext cx="4190102" cy="31179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45" name="Put the photo over this grey rectangle.…"/>
            <p:cNvSpPr txBox="1"/>
            <p:nvPr/>
          </p:nvSpPr>
          <p:spPr>
            <a:xfrm>
              <a:off x="4762" y="1291858"/>
              <a:ext cx="4180576"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49" name="Google Shape;68;p47"/>
          <p:cNvGrpSpPr/>
          <p:nvPr/>
        </p:nvGrpSpPr>
        <p:grpSpPr>
          <a:xfrm>
            <a:off x="183750" y="3503250"/>
            <a:ext cx="2035800" cy="1489801"/>
            <a:chOff x="0" y="0"/>
            <a:chExt cx="2035799" cy="1489800"/>
          </a:xfrm>
        </p:grpSpPr>
        <p:sp>
          <p:nvSpPr>
            <p:cNvPr id="147" name="Retângulo"/>
            <p:cNvSpPr/>
            <p:nvPr/>
          </p:nvSpPr>
          <p:spPr>
            <a:xfrm>
              <a:off x="0" y="-1"/>
              <a:ext cx="2035800" cy="1489802"/>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48" name="Put the photo over this grey rectangle.…"/>
            <p:cNvSpPr txBox="1"/>
            <p:nvPr/>
          </p:nvSpPr>
          <p:spPr>
            <a:xfrm>
              <a:off x="4762" y="211108"/>
              <a:ext cx="20262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52" name="Google Shape;69;p47"/>
          <p:cNvGrpSpPr/>
          <p:nvPr/>
        </p:nvGrpSpPr>
        <p:grpSpPr>
          <a:xfrm>
            <a:off x="2353779" y="3503250"/>
            <a:ext cx="2020201" cy="1489801"/>
            <a:chOff x="0" y="0"/>
            <a:chExt cx="2020199" cy="1489800"/>
          </a:xfrm>
        </p:grpSpPr>
        <p:sp>
          <p:nvSpPr>
            <p:cNvPr id="150" name="Retângulo"/>
            <p:cNvSpPr/>
            <p:nvPr/>
          </p:nvSpPr>
          <p:spPr>
            <a:xfrm>
              <a:off x="0" y="-1"/>
              <a:ext cx="2020200" cy="1489802"/>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51" name="Put the photo over this grey rectangle.…"/>
            <p:cNvSpPr txBox="1"/>
            <p:nvPr/>
          </p:nvSpPr>
          <p:spPr>
            <a:xfrm>
              <a:off x="4762" y="211108"/>
              <a:ext cx="20106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153" name="Nível um…"/>
          <p:cNvSpPr txBox="1">
            <a:spLocks noGrp="1"/>
          </p:cNvSpPr>
          <p:nvPr>
            <p:ph type="body" sz="quarter" idx="1"/>
          </p:nvPr>
        </p:nvSpPr>
        <p:spPr>
          <a:xfrm>
            <a:off x="4566375" y="1933874"/>
            <a:ext cx="3554101" cy="1376401"/>
          </a:xfrm>
          <a:prstGeom prst="rect">
            <a:avLst/>
          </a:prstGeom>
          <a:solidFill>
            <a:srgbClr val="FFFFFF"/>
          </a:solidFill>
        </p:spPr>
        <p:txBody>
          <a:bodyPr anchor="ctr"/>
          <a:lstStyle/>
          <a:p>
            <a:r>
              <a:t>Nível um</a:t>
            </a:r>
          </a:p>
          <a:p>
            <a:pPr lvl="1"/>
            <a:r>
              <a:t>Nível dois</a:t>
            </a:r>
          </a:p>
          <a:p>
            <a:pPr lvl="2"/>
            <a:r>
              <a:t>Nível três</a:t>
            </a:r>
          </a:p>
          <a:p>
            <a:pPr lvl="3"/>
            <a:r>
              <a:t>Nível quatro</a:t>
            </a:r>
          </a:p>
          <a:p>
            <a:pPr lvl="4"/>
            <a:r>
              <a:t>Nível cinco</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_2">
    <p:spTree>
      <p:nvGrpSpPr>
        <p:cNvPr id="1" name=""/>
        <p:cNvGrpSpPr/>
        <p:nvPr/>
      </p:nvGrpSpPr>
      <p:grpSpPr>
        <a:xfrm>
          <a:off x="0" y="0"/>
          <a:ext cx="0" cy="0"/>
          <a:chOff x="0" y="0"/>
          <a:chExt cx="0" cy="0"/>
        </a:xfrm>
      </p:grpSpPr>
      <p:pic>
        <p:nvPicPr>
          <p:cNvPr id="16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6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6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63" name="Google Shape;73;p48" descr="Google Shape;73;p48"/>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64" name="Texto do título"/>
          <p:cNvSpPr txBox="1">
            <a:spLocks noGrp="1"/>
          </p:cNvSpPr>
          <p:nvPr>
            <p:ph type="title"/>
          </p:nvPr>
        </p:nvSpPr>
        <p:spPr>
          <a:xfrm>
            <a:off x="668075" y="896725"/>
            <a:ext cx="7774800" cy="637201"/>
          </a:xfrm>
          <a:prstGeom prst="rect">
            <a:avLst/>
          </a:prstGeom>
        </p:spPr>
        <p:txBody>
          <a:bodyPr/>
          <a:lstStyle>
            <a:lvl1pPr>
              <a:defRPr sz="2500"/>
            </a:lvl1pPr>
          </a:lstStyle>
          <a:p>
            <a:r>
              <a:t>Texto do título</a:t>
            </a:r>
          </a:p>
        </p:txBody>
      </p:sp>
      <p:sp>
        <p:nvSpPr>
          <p:cNvPr id="165" name="Nível um…"/>
          <p:cNvSpPr txBox="1">
            <a:spLocks noGrp="1"/>
          </p:cNvSpPr>
          <p:nvPr>
            <p:ph type="body" sz="quarter" idx="1"/>
          </p:nvPr>
        </p:nvSpPr>
        <p:spPr>
          <a:xfrm>
            <a:off x="224774" y="119000"/>
            <a:ext cx="3252601" cy="393601"/>
          </a:xfrm>
          <a:prstGeom prst="rect">
            <a:avLst/>
          </a:prstGeom>
        </p:spPr>
        <p:txBody>
          <a:bodyPr/>
          <a:lstStyle>
            <a:lvl1pPr marL="304800" indent="-152400">
              <a:buClrTx/>
              <a:buSzTx/>
              <a:buFontTx/>
              <a:buNone/>
              <a:defRPr sz="1100">
                <a:solidFill>
                  <a:srgbClr val="666666"/>
                </a:solidFill>
                <a:latin typeface="Helvetica Neue Light"/>
                <a:ea typeface="Helvetica Neue Light"/>
                <a:cs typeface="Helvetica Neue Light"/>
                <a:sym typeface="Helvetica Neue Light"/>
              </a:defRPr>
            </a:lvl1pPr>
            <a:lvl2pPr marL="304800" indent="304800">
              <a:buClrTx/>
              <a:buSzTx/>
              <a:buFontTx/>
              <a:buNone/>
              <a:defRPr sz="1100">
                <a:solidFill>
                  <a:srgbClr val="666666"/>
                </a:solidFill>
                <a:latin typeface="Helvetica Neue Light"/>
                <a:ea typeface="Helvetica Neue Light"/>
                <a:cs typeface="Helvetica Neue Light"/>
                <a:sym typeface="Helvetica Neue Light"/>
              </a:defRPr>
            </a:lvl2pPr>
            <a:lvl3pPr marL="304800" indent="762000">
              <a:buClrTx/>
              <a:buSzTx/>
              <a:buFontTx/>
              <a:buNone/>
              <a:defRPr sz="1100">
                <a:solidFill>
                  <a:srgbClr val="666666"/>
                </a:solidFill>
                <a:latin typeface="Helvetica Neue Light"/>
                <a:ea typeface="Helvetica Neue Light"/>
                <a:cs typeface="Helvetica Neue Light"/>
                <a:sym typeface="Helvetica Neue Light"/>
              </a:defRPr>
            </a:lvl3pPr>
            <a:lvl4pPr marL="304800" indent="1219200">
              <a:buClrTx/>
              <a:buSzTx/>
              <a:buFontTx/>
              <a:buNone/>
              <a:defRPr sz="1100">
                <a:solidFill>
                  <a:srgbClr val="666666"/>
                </a:solidFill>
                <a:latin typeface="Helvetica Neue Light"/>
                <a:ea typeface="Helvetica Neue Light"/>
                <a:cs typeface="Helvetica Neue Light"/>
                <a:sym typeface="Helvetica Neue Light"/>
              </a:defRPr>
            </a:lvl4pPr>
            <a:lvl5pPr marL="304800" indent="1676400">
              <a:buClrTx/>
              <a:buSzTx/>
              <a:buFontTx/>
              <a:buNone/>
              <a:defRPr sz="1100">
                <a:solidFill>
                  <a:srgbClr val="666666"/>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16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167" name="Google Shape;77;p48"/>
          <p:cNvSpPr txBox="1">
            <a:spLocks noGrp="1"/>
          </p:cNvSpPr>
          <p:nvPr>
            <p:ph type="body" sz="quarter" idx="21"/>
          </p:nvPr>
        </p:nvSpPr>
        <p:spPr>
          <a:xfrm>
            <a:off x="668075" y="1788299"/>
            <a:ext cx="3626400" cy="2130601"/>
          </a:xfrm>
          <a:prstGeom prst="rect">
            <a:avLst/>
          </a:prstGeom>
        </p:spPr>
        <p:txBody>
          <a:bodyPr/>
          <a:lstStyle/>
          <a:p>
            <a:endParaRPr/>
          </a:p>
        </p:txBody>
      </p:sp>
      <p:sp>
        <p:nvSpPr>
          <p:cNvPr id="168" name="Google Shape;78;p48"/>
          <p:cNvSpPr txBox="1">
            <a:spLocks noGrp="1"/>
          </p:cNvSpPr>
          <p:nvPr>
            <p:ph type="body" sz="quarter" idx="22"/>
          </p:nvPr>
        </p:nvSpPr>
        <p:spPr>
          <a:xfrm>
            <a:off x="4849500" y="1788299"/>
            <a:ext cx="3593401" cy="2130601"/>
          </a:xfrm>
          <a:prstGeom prst="rect">
            <a:avLst/>
          </a:prstGeom>
        </p:spPr>
        <p:txBody>
          <a:body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USTOM_1">
    <p:spTree>
      <p:nvGrpSpPr>
        <p:cNvPr id="1" name=""/>
        <p:cNvGrpSpPr/>
        <p:nvPr/>
      </p:nvGrpSpPr>
      <p:grpSpPr>
        <a:xfrm>
          <a:off x="0" y="0"/>
          <a:ext cx="0" cy="0"/>
          <a:chOff x="0" y="0"/>
          <a:chExt cx="0" cy="0"/>
        </a:xfrm>
      </p:grpSpPr>
      <p:pic>
        <p:nvPicPr>
          <p:cNvPr id="175"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76"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77"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78" name="Google Shape;80;p49"/>
          <p:cNvSpPr/>
          <p:nvPr/>
        </p:nvSpPr>
        <p:spPr>
          <a:xfrm>
            <a:off x="10124" y="4070250"/>
            <a:ext cx="1093502" cy="1073400"/>
          </a:xfrm>
          <a:prstGeom prst="rect">
            <a:avLst/>
          </a:prstGeom>
          <a:solidFill>
            <a:srgbClr val="FFFFFF"/>
          </a:solidFill>
          <a:ln>
            <a:solidFill>
              <a:srgbClr val="FFFFFF"/>
            </a:solidFill>
          </a:ln>
        </p:spPr>
        <p:txBody>
          <a:bodyPr lIns="45719" rIns="45719" anchor="ctr"/>
          <a:lstStyle/>
          <a:p>
            <a:endParaRPr/>
          </a:p>
        </p:txBody>
      </p:sp>
      <p:grpSp>
        <p:nvGrpSpPr>
          <p:cNvPr id="181" name="Google Shape;82;p49"/>
          <p:cNvGrpSpPr/>
          <p:nvPr/>
        </p:nvGrpSpPr>
        <p:grpSpPr>
          <a:xfrm>
            <a:off x="197325" y="3543808"/>
            <a:ext cx="2007600" cy="1446601"/>
            <a:chOff x="0" y="0"/>
            <a:chExt cx="2007599" cy="1446599"/>
          </a:xfrm>
        </p:grpSpPr>
        <p:sp>
          <p:nvSpPr>
            <p:cNvPr id="179" name="Retângulo"/>
            <p:cNvSpPr/>
            <p:nvPr/>
          </p:nvSpPr>
          <p:spPr>
            <a:xfrm>
              <a:off x="0" y="0"/>
              <a:ext cx="2007600" cy="14466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0" name="Put the photo over this grey rectangle.…"/>
            <p:cNvSpPr txBox="1"/>
            <p:nvPr/>
          </p:nvSpPr>
          <p:spPr>
            <a:xfrm>
              <a:off x="4762" y="189508"/>
              <a:ext cx="19980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84" name="Google Shape;83;p49"/>
          <p:cNvGrpSpPr/>
          <p:nvPr/>
        </p:nvGrpSpPr>
        <p:grpSpPr>
          <a:xfrm>
            <a:off x="2402173" y="3543748"/>
            <a:ext cx="2007601" cy="1446601"/>
            <a:chOff x="0" y="0"/>
            <a:chExt cx="2007599" cy="1446599"/>
          </a:xfrm>
        </p:grpSpPr>
        <p:sp>
          <p:nvSpPr>
            <p:cNvPr id="182" name="Retângulo"/>
            <p:cNvSpPr/>
            <p:nvPr/>
          </p:nvSpPr>
          <p:spPr>
            <a:xfrm>
              <a:off x="0" y="0"/>
              <a:ext cx="2007600" cy="14466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3" name="Put the photo over this grey rectangle.…"/>
            <p:cNvSpPr txBox="1"/>
            <p:nvPr/>
          </p:nvSpPr>
          <p:spPr>
            <a:xfrm>
              <a:off x="4762" y="189508"/>
              <a:ext cx="19980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87" name="Google Shape;84;p49"/>
          <p:cNvGrpSpPr/>
          <p:nvPr/>
        </p:nvGrpSpPr>
        <p:grpSpPr>
          <a:xfrm>
            <a:off x="4657499" y="2656700"/>
            <a:ext cx="4497901" cy="2486701"/>
            <a:chOff x="0" y="0"/>
            <a:chExt cx="4497900" cy="2486699"/>
          </a:xfrm>
        </p:grpSpPr>
        <p:sp>
          <p:nvSpPr>
            <p:cNvPr id="185" name="Retângulo"/>
            <p:cNvSpPr/>
            <p:nvPr/>
          </p:nvSpPr>
          <p:spPr>
            <a:xfrm>
              <a:off x="-1" y="0"/>
              <a:ext cx="4497902" cy="24867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6" name="Put the photo over this grey rectangle.…"/>
            <p:cNvSpPr txBox="1"/>
            <p:nvPr/>
          </p:nvSpPr>
          <p:spPr>
            <a:xfrm>
              <a:off x="4762" y="976258"/>
              <a:ext cx="4488376"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90" name="Google Shape;85;p49"/>
          <p:cNvGrpSpPr/>
          <p:nvPr/>
        </p:nvGrpSpPr>
        <p:grpSpPr>
          <a:xfrm>
            <a:off x="4659252" y="25"/>
            <a:ext cx="4497901" cy="2486700"/>
            <a:chOff x="0" y="0"/>
            <a:chExt cx="4497900" cy="2486699"/>
          </a:xfrm>
        </p:grpSpPr>
        <p:sp>
          <p:nvSpPr>
            <p:cNvPr id="188" name="Retângulo"/>
            <p:cNvSpPr/>
            <p:nvPr/>
          </p:nvSpPr>
          <p:spPr>
            <a:xfrm>
              <a:off x="-1" y="0"/>
              <a:ext cx="4497902" cy="24867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9" name="Put the photo over this grey rectangle.…"/>
            <p:cNvSpPr txBox="1"/>
            <p:nvPr/>
          </p:nvSpPr>
          <p:spPr>
            <a:xfrm>
              <a:off x="4762" y="976258"/>
              <a:ext cx="4488376"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191" name="Nível um…"/>
          <p:cNvSpPr txBox="1">
            <a:spLocks noGrp="1"/>
          </p:cNvSpPr>
          <p:nvPr>
            <p:ph type="body" sz="half" idx="1"/>
          </p:nvPr>
        </p:nvSpPr>
        <p:spPr>
          <a:xfrm>
            <a:off x="197400" y="619125"/>
            <a:ext cx="4194301" cy="2651101"/>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192"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_TITLE_AND_DESCRIPTION">
    <p:spTree>
      <p:nvGrpSpPr>
        <p:cNvPr id="1" name=""/>
        <p:cNvGrpSpPr/>
        <p:nvPr/>
      </p:nvGrpSpPr>
      <p:grpSpPr>
        <a:xfrm>
          <a:off x="0" y="0"/>
          <a:ext cx="0" cy="0"/>
          <a:chOff x="0" y="0"/>
          <a:chExt cx="0" cy="0"/>
        </a:xfrm>
      </p:grpSpPr>
      <p:pic>
        <p:nvPicPr>
          <p:cNvPr id="199"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00"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01"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02" name="Google Shape;89;p50"/>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203" name="Texto do título"/>
          <p:cNvSpPr txBox="1">
            <a:spLocks noGrp="1"/>
          </p:cNvSpPr>
          <p:nvPr>
            <p:ph type="title"/>
          </p:nvPr>
        </p:nvSpPr>
        <p:spPr>
          <a:xfrm>
            <a:off x="265500" y="1233175"/>
            <a:ext cx="4045200" cy="1482301"/>
          </a:xfrm>
          <a:prstGeom prst="rect">
            <a:avLst/>
          </a:prstGeom>
        </p:spPr>
        <p:txBody>
          <a:bodyPr anchor="b"/>
          <a:lstStyle>
            <a:lvl1pPr algn="ctr">
              <a:defRPr sz="4300"/>
            </a:lvl1pPr>
          </a:lstStyle>
          <a:p>
            <a:r>
              <a:t>Texto do título</a:t>
            </a:r>
          </a:p>
        </p:txBody>
      </p:sp>
      <p:sp>
        <p:nvSpPr>
          <p:cNvPr id="204" name="Nível um…"/>
          <p:cNvSpPr txBox="1">
            <a:spLocks noGrp="1"/>
          </p:cNvSpPr>
          <p:nvPr>
            <p:ph type="body" sz="quarter" idx="1"/>
          </p:nvPr>
        </p:nvSpPr>
        <p:spPr>
          <a:xfrm>
            <a:off x="265500" y="2803075"/>
            <a:ext cx="4045200" cy="1235101"/>
          </a:xfrm>
          <a:prstGeom prst="rect">
            <a:avLst/>
          </a:prstGeom>
        </p:spPr>
        <p:txBody>
          <a:bodyPr/>
          <a:lstStyle>
            <a:lvl1pPr marL="304800" indent="-152400" algn="ctr">
              <a:lnSpc>
                <a:spcPct val="100000"/>
              </a:lnSpc>
              <a:buClrTx/>
              <a:buSzTx/>
              <a:buFontTx/>
              <a:buNone/>
              <a:defRPr sz="2100"/>
            </a:lvl1pPr>
            <a:lvl2pPr marL="304800" indent="304800" algn="ctr">
              <a:lnSpc>
                <a:spcPct val="100000"/>
              </a:lnSpc>
              <a:buClrTx/>
              <a:buSzTx/>
              <a:buFontTx/>
              <a:buNone/>
              <a:defRPr sz="2100"/>
            </a:lvl2pPr>
            <a:lvl3pPr marL="304800" indent="762000" algn="ctr">
              <a:lnSpc>
                <a:spcPct val="100000"/>
              </a:lnSpc>
              <a:buClrTx/>
              <a:buSzTx/>
              <a:buFontTx/>
              <a:buNone/>
              <a:defRPr sz="2100"/>
            </a:lvl3pPr>
            <a:lvl4pPr marL="304800" indent="1219200" algn="ctr">
              <a:lnSpc>
                <a:spcPct val="100000"/>
              </a:lnSpc>
              <a:buClrTx/>
              <a:buSzTx/>
              <a:buFontTx/>
              <a:buNone/>
              <a:defRPr sz="2100"/>
            </a:lvl4pPr>
            <a:lvl5pPr marL="304800" indent="1676400" algn="ctr">
              <a:lnSpc>
                <a:spcPct val="100000"/>
              </a:lnSpc>
              <a:buClrTx/>
              <a:buSzTx/>
              <a:buFontTx/>
              <a:buNone/>
              <a:defRPr sz="2100"/>
            </a:lvl5pPr>
          </a:lstStyle>
          <a:p>
            <a:r>
              <a:t>Nível um</a:t>
            </a:r>
          </a:p>
          <a:p>
            <a:pPr lvl="1"/>
            <a:r>
              <a:t>Nível dois</a:t>
            </a:r>
          </a:p>
          <a:p>
            <a:pPr lvl="2"/>
            <a:r>
              <a:t>Nível três</a:t>
            </a:r>
          </a:p>
          <a:p>
            <a:pPr lvl="3"/>
            <a:r>
              <a:t>Nível quatro</a:t>
            </a:r>
          </a:p>
          <a:p>
            <a:pPr lvl="4"/>
            <a:r>
              <a:t>Nível cinco</a:t>
            </a:r>
          </a:p>
        </p:txBody>
      </p:sp>
      <p:sp>
        <p:nvSpPr>
          <p:cNvPr id="205" name="Google Shape;92;p50"/>
          <p:cNvSpPr txBox="1">
            <a:spLocks noGrp="1"/>
          </p:cNvSpPr>
          <p:nvPr>
            <p:ph type="body" sz="quarter" idx="21"/>
          </p:nvPr>
        </p:nvSpPr>
        <p:spPr>
          <a:xfrm>
            <a:off x="4899824" y="1375124"/>
            <a:ext cx="3532801" cy="2115601"/>
          </a:xfrm>
          <a:prstGeom prst="rect">
            <a:avLst/>
          </a:prstGeom>
        </p:spPr>
        <p:txBody>
          <a:bodyPr/>
          <a:lstStyle/>
          <a:p>
            <a:endParaRPr/>
          </a:p>
        </p:txBody>
      </p:sp>
      <p:sp>
        <p:nvSpPr>
          <p:cNvPr id="20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_1_2">
    <p:spTree>
      <p:nvGrpSpPr>
        <p:cNvPr id="1" name=""/>
        <p:cNvGrpSpPr/>
        <p:nvPr/>
      </p:nvGrpSpPr>
      <p:grpSpPr>
        <a:xfrm>
          <a:off x="0" y="0"/>
          <a:ext cx="0" cy="0"/>
          <a:chOff x="0" y="0"/>
          <a:chExt cx="0" cy="0"/>
        </a:xfrm>
      </p:grpSpPr>
      <p:pic>
        <p:nvPicPr>
          <p:cNvPr id="213"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14"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15"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1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217" name="Google Shape;96;p51"/>
          <p:cNvSpPr txBox="1"/>
          <p:nvPr/>
        </p:nvSpPr>
        <p:spPr>
          <a:xfrm>
            <a:off x="2290800" y="1218399"/>
            <a:ext cx="1812001" cy="604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2800" b="1">
                <a:latin typeface="Helvetica Neue"/>
                <a:ea typeface="Helvetica Neue"/>
                <a:cs typeface="Helvetica Neue"/>
                <a:sym typeface="Helvetica Neue"/>
              </a:defRPr>
            </a:lvl1pPr>
          </a:lstStyle>
          <a:p>
            <a:r>
              <a:t>Contact</a:t>
            </a:r>
          </a:p>
        </p:txBody>
      </p:sp>
      <p:sp>
        <p:nvSpPr>
          <p:cNvPr id="218" name="Google Shape;97;p51"/>
          <p:cNvSpPr txBox="1"/>
          <p:nvPr/>
        </p:nvSpPr>
        <p:spPr>
          <a:xfrm>
            <a:off x="2290800" y="1928049"/>
            <a:ext cx="4136100" cy="1608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15000"/>
              </a:lnSpc>
              <a:defRPr sz="1300" b="1">
                <a:solidFill>
                  <a:srgbClr val="151B26"/>
                </a:solidFill>
                <a:latin typeface="Helvetica Neue"/>
                <a:ea typeface="Helvetica Neue"/>
                <a:cs typeface="Helvetica Neue"/>
                <a:sym typeface="Helvetica Neue"/>
              </a:defRPr>
            </a:pPr>
            <a:r>
              <a:t>General Secretariat for Synod of Bishops</a:t>
            </a:r>
            <a:endParaRPr sz="1500"/>
          </a:p>
          <a:p>
            <a:pPr>
              <a:lnSpc>
                <a:spcPct val="115000"/>
              </a:lnSpc>
              <a:defRPr sz="1200">
                <a:solidFill>
                  <a:srgbClr val="151B26"/>
                </a:solidFill>
                <a:latin typeface="Helvetica Neue"/>
                <a:ea typeface="Helvetica Neue"/>
                <a:cs typeface="Helvetica Neue"/>
                <a:sym typeface="Helvetica Neue"/>
              </a:defRPr>
            </a:pPr>
            <a:endParaRPr sz="1500"/>
          </a:p>
          <a:p>
            <a:pPr>
              <a:lnSpc>
                <a:spcPct val="115000"/>
              </a:lnSpc>
              <a:defRPr sz="1200">
                <a:solidFill>
                  <a:srgbClr val="151B26"/>
                </a:solidFill>
                <a:latin typeface="Helvetica Neue"/>
                <a:ea typeface="Helvetica Neue"/>
                <a:cs typeface="Helvetica Neue"/>
                <a:sym typeface="Helvetica Neue"/>
              </a:defRPr>
            </a:pPr>
            <a:r>
              <a:t>Via della Conciliazione 34 - 00120 Città del Vaticano</a:t>
            </a:r>
          </a:p>
          <a:p>
            <a:pPr>
              <a:lnSpc>
                <a:spcPct val="115000"/>
              </a:lnSpc>
              <a:defRPr sz="1200">
                <a:solidFill>
                  <a:srgbClr val="151B26"/>
                </a:solidFill>
                <a:latin typeface="Helvetica Neue"/>
                <a:ea typeface="Helvetica Neue"/>
                <a:cs typeface="Helvetica Neue"/>
                <a:sym typeface="Helvetica Neue"/>
              </a:defRPr>
            </a:pPr>
            <a:endParaRPr/>
          </a:p>
          <a:p>
            <a:pPr>
              <a:lnSpc>
                <a:spcPct val="115000"/>
              </a:lnSpc>
              <a:defRPr sz="1200">
                <a:latin typeface="Helvetica Neue"/>
                <a:ea typeface="Helvetica Neue"/>
                <a:cs typeface="Helvetica Neue"/>
                <a:sym typeface="Helvetica Neue"/>
              </a:defRPr>
            </a:pPr>
            <a:r>
              <a:t>Phone: </a:t>
            </a:r>
            <a:r>
              <a:rPr>
                <a:solidFill>
                  <a:srgbClr val="151B26"/>
                </a:solidFill>
              </a:rPr>
              <a:t>(+39) 06 698 84821 / 84324</a:t>
            </a:r>
          </a:p>
          <a:p>
            <a:pPr>
              <a:lnSpc>
                <a:spcPct val="115000"/>
              </a:lnSpc>
              <a:defRPr sz="1200">
                <a:latin typeface="Helvetica Neue"/>
                <a:ea typeface="Helvetica Neue"/>
                <a:cs typeface="Helvetica Neue"/>
                <a:sym typeface="Helvetica Neue"/>
              </a:defRPr>
            </a:pPr>
            <a:r>
              <a:t>synodus@synod.va </a:t>
            </a:r>
          </a:p>
          <a:p>
            <a:pPr>
              <a:lnSpc>
                <a:spcPct val="115000"/>
              </a:lnSpc>
              <a:defRPr sz="1200" u="sng">
                <a:solidFill>
                  <a:srgbClr val="0000FF"/>
                </a:solidFill>
                <a:latin typeface="Helvetica Neue"/>
                <a:ea typeface="Helvetica Neue"/>
                <a:cs typeface="Helvetica Neue"/>
                <a:sym typeface="Helvetica Neue"/>
              </a:defRPr>
            </a:pPr>
            <a:r>
              <a:rPr>
                <a:uFill>
                  <a:solidFill>
                    <a:srgbClr val="0000FF"/>
                  </a:solidFill>
                </a:uFill>
                <a:hlinkClick r:id="rId4"/>
              </a:rPr>
              <a:t>www.synod.va</a:t>
            </a:r>
          </a:p>
        </p:txBody>
      </p:sp>
      <p:pic>
        <p:nvPicPr>
          <p:cNvPr id="219" name="Google Shape;98;p51" descr="Google Shape;98;p51">
            <a:hlinkClick r:id="rId5"/>
          </p:cNvPr>
          <p:cNvPicPr>
            <a:picLocks noChangeAspect="1"/>
          </p:cNvPicPr>
          <p:nvPr/>
        </p:nvPicPr>
        <p:blipFill>
          <a:blip r:embed="rId6"/>
          <a:stretch>
            <a:fillRect/>
          </a:stretch>
        </p:blipFill>
        <p:spPr>
          <a:xfrm>
            <a:off x="2854075" y="3799725"/>
            <a:ext cx="330398" cy="330401"/>
          </a:xfrm>
          <a:prstGeom prst="rect">
            <a:avLst/>
          </a:prstGeom>
          <a:ln w="12700">
            <a:miter lim="400000"/>
          </a:ln>
        </p:spPr>
      </p:pic>
      <p:pic>
        <p:nvPicPr>
          <p:cNvPr id="220" name="Google Shape;99;p51" descr="Google Shape;99;p51">
            <a:hlinkClick r:id="rId7"/>
          </p:cNvPr>
          <p:cNvPicPr>
            <a:picLocks noChangeAspect="1"/>
          </p:cNvPicPr>
          <p:nvPr/>
        </p:nvPicPr>
        <p:blipFill>
          <a:blip r:embed="rId8"/>
          <a:stretch>
            <a:fillRect/>
          </a:stretch>
        </p:blipFill>
        <p:spPr>
          <a:xfrm>
            <a:off x="3348849" y="3822605"/>
            <a:ext cx="284640" cy="284642"/>
          </a:xfrm>
          <a:prstGeom prst="rect">
            <a:avLst/>
          </a:prstGeom>
          <a:ln w="12700">
            <a:miter lim="400000"/>
          </a:ln>
        </p:spPr>
      </p:pic>
      <p:sp>
        <p:nvSpPr>
          <p:cNvPr id="221" name="Google Shape;100;p51"/>
          <p:cNvSpPr/>
          <p:nvPr/>
        </p:nvSpPr>
        <p:spPr>
          <a:xfrm>
            <a:off x="2405075" y="1785950"/>
            <a:ext cx="3334801" cy="1"/>
          </a:xfrm>
          <a:prstGeom prst="line">
            <a:avLst/>
          </a:prstGeom>
          <a:ln w="19050">
            <a:solidFill>
              <a:srgbClr val="DEAB6F"/>
            </a:solidFill>
          </a:ln>
        </p:spPr>
        <p:txBody>
          <a:bodyPr lIns="45719" rIns="45719"/>
          <a:lstStyle/>
          <a:p>
            <a:endParaRPr/>
          </a:p>
        </p:txBody>
      </p:sp>
      <p:pic>
        <p:nvPicPr>
          <p:cNvPr id="222" name="Google Shape;101;p51" descr="Google Shape;101;p51">
            <a:hlinkClick r:id="rId9"/>
          </p:cNvPr>
          <p:cNvPicPr>
            <a:picLocks noChangeAspect="1"/>
          </p:cNvPicPr>
          <p:nvPr/>
        </p:nvPicPr>
        <p:blipFill>
          <a:blip r:embed="rId10"/>
          <a:srcRect l="2417" r="2416"/>
          <a:stretch>
            <a:fillRect/>
          </a:stretch>
        </p:blipFill>
        <p:spPr>
          <a:xfrm>
            <a:off x="2405075" y="3822613"/>
            <a:ext cx="284626" cy="284626"/>
          </a:xfrm>
          <a:prstGeom prst="rect">
            <a:avLst/>
          </a:prstGeom>
          <a:ln w="12700">
            <a:miter lim="400000"/>
          </a:ln>
        </p:spPr>
      </p:pic>
      <p:pic>
        <p:nvPicPr>
          <p:cNvPr id="223" name="Google Shape;102;p51" descr="Google Shape;102;p51">
            <a:hlinkClick r:id="rId7"/>
          </p:cNvPr>
          <p:cNvPicPr>
            <a:picLocks noChangeAspect="1"/>
          </p:cNvPicPr>
          <p:nvPr/>
        </p:nvPicPr>
        <p:blipFill>
          <a:blip r:embed="rId11"/>
          <a:srcRect t="2325" b="2326"/>
          <a:stretch>
            <a:fillRect/>
          </a:stretch>
        </p:blipFill>
        <p:spPr>
          <a:xfrm>
            <a:off x="3797849" y="3822605"/>
            <a:ext cx="284639" cy="284642"/>
          </a:xfrm>
          <a:prstGeom prst="rect">
            <a:avLst/>
          </a:prstGeom>
          <a:ln w="12700">
            <a:miter lim="400000"/>
          </a:ln>
        </p:spPr>
      </p:pic>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_1_1">
    <p:spTree>
      <p:nvGrpSpPr>
        <p:cNvPr id="1" name=""/>
        <p:cNvGrpSpPr/>
        <p:nvPr/>
      </p:nvGrpSpPr>
      <p:grpSpPr>
        <a:xfrm>
          <a:off x="0" y="0"/>
          <a:ext cx="0" cy="0"/>
          <a:chOff x="0" y="0"/>
          <a:chExt cx="0" cy="0"/>
        </a:xfrm>
      </p:grpSpPr>
      <p:pic>
        <p:nvPicPr>
          <p:cNvPr id="23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3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3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33" name="Google Shape;104;p52"/>
          <p:cNvSpPr/>
          <p:nvPr/>
        </p:nvSpPr>
        <p:spPr>
          <a:xfrm>
            <a:off x="-79326" y="-52901"/>
            <a:ext cx="9308402" cy="5262602"/>
          </a:xfrm>
          <a:prstGeom prst="rect">
            <a:avLst/>
          </a:prstGeom>
          <a:solidFill>
            <a:srgbClr val="FFFFFF"/>
          </a:solidFill>
          <a:ln w="12700">
            <a:miter lim="400000"/>
          </a:ln>
        </p:spPr>
        <p:txBody>
          <a:bodyPr lIns="45719" rIns="45719" anchor="ctr"/>
          <a:lstStyle/>
          <a:p>
            <a:pPr>
              <a:defRPr sz="4900">
                <a:solidFill>
                  <a:schemeClr val="accent3"/>
                </a:solidFill>
                <a:latin typeface="Helvetica Neue"/>
                <a:ea typeface="Helvetica Neue"/>
                <a:cs typeface="Helvetica Neue"/>
                <a:sym typeface="Helvetica Neue"/>
              </a:defRPr>
            </a:pPr>
            <a:endParaRPr/>
          </a:p>
        </p:txBody>
      </p:sp>
      <p:sp>
        <p:nvSpPr>
          <p:cNvPr id="234" name="Texto do título"/>
          <p:cNvSpPr txBox="1">
            <a:spLocks noGrp="1"/>
          </p:cNvSpPr>
          <p:nvPr>
            <p:ph type="title"/>
          </p:nvPr>
        </p:nvSpPr>
        <p:spPr>
          <a:xfrm>
            <a:off x="323999" y="2151600"/>
            <a:ext cx="8454302" cy="840301"/>
          </a:xfrm>
          <a:prstGeom prst="rect">
            <a:avLst/>
          </a:prstGeom>
        </p:spPr>
        <p:txBody>
          <a:bodyPr anchor="b"/>
          <a:lstStyle>
            <a:lvl1pPr algn="ctr">
              <a:defRPr sz="4900" b="0">
                <a:solidFill>
                  <a:schemeClr val="accent1"/>
                </a:solidFill>
              </a:defRPr>
            </a:lvl1pPr>
          </a:lstStyle>
          <a:p>
            <a:r>
              <a:t>Texto do título</a:t>
            </a:r>
          </a:p>
        </p:txBody>
      </p:sp>
      <p:sp>
        <p:nvSpPr>
          <p:cNvPr id="235" name="Número do diapositivo"/>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pic>
        <p:nvPicPr>
          <p:cNvPr id="242"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43"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44"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45" name="Texto do título"/>
          <p:cNvSpPr txBox="1">
            <a:spLocks noGrp="1"/>
          </p:cNvSpPr>
          <p:nvPr>
            <p:ph type="title"/>
          </p:nvPr>
        </p:nvSpPr>
        <p:spPr>
          <a:xfrm>
            <a:off x="852824" y="896725"/>
            <a:ext cx="7255801" cy="637201"/>
          </a:xfrm>
          <a:prstGeom prst="rect">
            <a:avLst/>
          </a:prstGeom>
        </p:spPr>
        <p:txBody>
          <a:bodyPr/>
          <a:lstStyle>
            <a:lvl1pPr>
              <a:defRPr sz="2500"/>
            </a:lvl1pPr>
          </a:lstStyle>
          <a:p>
            <a:r>
              <a:t>Texto do título</a:t>
            </a:r>
          </a:p>
        </p:txBody>
      </p:sp>
      <p:sp>
        <p:nvSpPr>
          <p:cNvPr id="246" name="Nível um…"/>
          <p:cNvSpPr txBox="1">
            <a:spLocks noGrp="1"/>
          </p:cNvSpPr>
          <p:nvPr>
            <p:ph type="body" sz="quarter" idx="1"/>
          </p:nvPr>
        </p:nvSpPr>
        <p:spPr>
          <a:xfrm>
            <a:off x="852824" y="1589673"/>
            <a:ext cx="3411601" cy="2210700"/>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247"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248" name="Google Shape;111;p53"/>
          <p:cNvSpPr txBox="1">
            <a:spLocks noGrp="1"/>
          </p:cNvSpPr>
          <p:nvPr>
            <p:ph type="body" sz="quarter" idx="21"/>
          </p:nvPr>
        </p:nvSpPr>
        <p:spPr>
          <a:xfrm>
            <a:off x="4697050" y="1589674"/>
            <a:ext cx="3411601" cy="2210701"/>
          </a:xfrm>
          <a:prstGeom prst="rect">
            <a:avLst/>
          </a:prstGeom>
        </p:spPr>
        <p:txBody>
          <a:bodyPr/>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_1">
    <p:spTree>
      <p:nvGrpSpPr>
        <p:cNvPr id="1" name=""/>
        <p:cNvGrpSpPr/>
        <p:nvPr/>
      </p:nvGrpSpPr>
      <p:grpSpPr>
        <a:xfrm>
          <a:off x="0" y="0"/>
          <a:ext cx="0" cy="0"/>
          <a:chOff x="0" y="0"/>
          <a:chExt cx="0" cy="0"/>
        </a:xfrm>
      </p:grpSpPr>
      <p:pic>
        <p:nvPicPr>
          <p:cNvPr id="255"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56"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57"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258" name="Google Shape;113;p54" descr="Google Shape;113;p54"/>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259" name="Número do diapositivo"/>
          <p:cNvSpPr txBox="1">
            <a:spLocks noGrp="1"/>
          </p:cNvSpPr>
          <p:nvPr>
            <p:ph type="sldNum" sz="quarter" idx="2"/>
          </p:nvPr>
        </p:nvSpPr>
        <p:spPr>
          <a:xfrm>
            <a:off x="8798746" y="4287711"/>
            <a:ext cx="280286" cy="269617"/>
          </a:xfrm>
          <a:prstGeom prst="rect">
            <a:avLst/>
          </a:prstGeom>
        </p:spPr>
        <p:txBody>
          <a:bodyPr anchor="t"/>
          <a:lstStyle>
            <a:lvl1pPr>
              <a:defRPr>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pic>
        <p:nvPicPr>
          <p:cNvPr id="27"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8"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9"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grpSp>
        <p:nvGrpSpPr>
          <p:cNvPr id="32" name="Google Shape;18;p39"/>
          <p:cNvGrpSpPr/>
          <p:nvPr/>
        </p:nvGrpSpPr>
        <p:grpSpPr>
          <a:xfrm>
            <a:off x="0" y="-50"/>
            <a:ext cx="4575000" cy="5143501"/>
            <a:chOff x="0" y="-24"/>
            <a:chExt cx="4574999" cy="5143500"/>
          </a:xfrm>
        </p:grpSpPr>
        <p:sp>
          <p:nvSpPr>
            <p:cNvPr id="30" name="Retângulo"/>
            <p:cNvSpPr/>
            <p:nvPr/>
          </p:nvSpPr>
          <p:spPr>
            <a:xfrm>
              <a:off x="0" y="-25"/>
              <a:ext cx="4575000" cy="5143501"/>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000">
                  <a:latin typeface="Helvetica Neue"/>
                  <a:ea typeface="Helvetica Neue"/>
                  <a:cs typeface="Helvetica Neue"/>
                  <a:sym typeface="Helvetica Neue"/>
                </a:defRPr>
              </a:pPr>
              <a:endParaRPr/>
            </a:p>
          </p:txBody>
        </p:sp>
        <p:sp>
          <p:nvSpPr>
            <p:cNvPr id="31" name="Put the photo over this grey rectangle.…"/>
            <p:cNvSpPr txBox="1"/>
            <p:nvPr/>
          </p:nvSpPr>
          <p:spPr>
            <a:xfrm>
              <a:off x="0" y="2304633"/>
              <a:ext cx="4575000"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33" name="Nível um…"/>
          <p:cNvSpPr txBox="1">
            <a:spLocks noGrp="1"/>
          </p:cNvSpPr>
          <p:nvPr>
            <p:ph type="body" sz="quarter" idx="1"/>
          </p:nvPr>
        </p:nvSpPr>
        <p:spPr>
          <a:xfrm>
            <a:off x="4879049" y="1586674"/>
            <a:ext cx="2816401" cy="1824602"/>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34"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and two columns text">
    <p:spTree>
      <p:nvGrpSpPr>
        <p:cNvPr id="1" name=""/>
        <p:cNvGrpSpPr/>
        <p:nvPr/>
      </p:nvGrpSpPr>
      <p:grpSpPr>
        <a:xfrm>
          <a:off x="0" y="0"/>
          <a:ext cx="0" cy="0"/>
          <a:chOff x="0" y="0"/>
          <a:chExt cx="0" cy="0"/>
        </a:xfrm>
      </p:grpSpPr>
      <p:pic>
        <p:nvPicPr>
          <p:cNvPr id="41"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42"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43"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44" name="Texto do título"/>
          <p:cNvSpPr txBox="1">
            <a:spLocks noGrp="1"/>
          </p:cNvSpPr>
          <p:nvPr>
            <p:ph type="title"/>
          </p:nvPr>
        </p:nvSpPr>
        <p:spPr>
          <a:xfrm>
            <a:off x="276299" y="1227975"/>
            <a:ext cx="4802701" cy="637201"/>
          </a:xfrm>
          <a:prstGeom prst="rect">
            <a:avLst/>
          </a:prstGeom>
        </p:spPr>
        <p:txBody>
          <a:bodyPr/>
          <a:lstStyle>
            <a:lvl1pPr>
              <a:defRPr sz="2500"/>
            </a:lvl1pPr>
          </a:lstStyle>
          <a:p>
            <a:r>
              <a:t>Texto do título</a:t>
            </a:r>
          </a:p>
        </p:txBody>
      </p:sp>
      <p:sp>
        <p:nvSpPr>
          <p:cNvPr id="45" name="Nível um…"/>
          <p:cNvSpPr txBox="1">
            <a:spLocks noGrp="1"/>
          </p:cNvSpPr>
          <p:nvPr>
            <p:ph type="body" sz="quarter" idx="1"/>
          </p:nvPr>
        </p:nvSpPr>
        <p:spPr>
          <a:xfrm>
            <a:off x="2834750" y="1946649"/>
            <a:ext cx="2244301" cy="2127301"/>
          </a:xfrm>
          <a:prstGeom prst="rect">
            <a:avLst/>
          </a:prstGeom>
        </p:spPr>
        <p:txBody>
          <a:bodyPr/>
          <a:lstStyle/>
          <a:p>
            <a:r>
              <a:t>Nível um</a:t>
            </a:r>
          </a:p>
          <a:p>
            <a:pPr lvl="1"/>
            <a:r>
              <a:t>Nível dois</a:t>
            </a:r>
          </a:p>
          <a:p>
            <a:pPr lvl="2"/>
            <a:r>
              <a:t>Nível três</a:t>
            </a:r>
          </a:p>
          <a:p>
            <a:pPr lvl="3"/>
            <a:r>
              <a:t>Nível quatro</a:t>
            </a:r>
          </a:p>
          <a:p>
            <a:pPr lvl="4"/>
            <a:r>
              <a:t>Nível cinco</a:t>
            </a:r>
          </a:p>
        </p:txBody>
      </p:sp>
      <p:grpSp>
        <p:nvGrpSpPr>
          <p:cNvPr id="48" name="Google Shape;24;p40"/>
          <p:cNvGrpSpPr/>
          <p:nvPr/>
        </p:nvGrpSpPr>
        <p:grpSpPr>
          <a:xfrm>
            <a:off x="5298374" y="0"/>
            <a:ext cx="3845702" cy="5143500"/>
            <a:chOff x="0" y="0"/>
            <a:chExt cx="3845700" cy="5143500"/>
          </a:xfrm>
        </p:grpSpPr>
        <p:sp>
          <p:nvSpPr>
            <p:cNvPr id="46" name="Retângulo"/>
            <p:cNvSpPr/>
            <p:nvPr/>
          </p:nvSpPr>
          <p:spPr>
            <a:xfrm>
              <a:off x="-1" y="0"/>
              <a:ext cx="3845702" cy="5143500"/>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200"/>
              </a:pPr>
              <a:endParaRPr/>
            </a:p>
          </p:txBody>
        </p:sp>
        <p:sp>
          <p:nvSpPr>
            <p:cNvPr id="47" name="Put the photo over this grey rectangle.…"/>
            <p:cNvSpPr txBox="1"/>
            <p:nvPr/>
          </p:nvSpPr>
          <p:spPr>
            <a:xfrm>
              <a:off x="-1" y="2304658"/>
              <a:ext cx="3845702"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49"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rgbClr val="FFFFFF"/>
                </a:solidFill>
              </a:defRPr>
            </a:lvl1pPr>
          </a:lstStyle>
          <a:p>
            <a:fld id="{86CB4B4D-7CA3-9044-876B-883B54F8677D}" type="slidenum">
              <a:t>‹N›</a:t>
            </a:fld>
            <a:endParaRPr/>
          </a:p>
        </p:txBody>
      </p:sp>
      <p:sp>
        <p:nvSpPr>
          <p:cNvPr id="50" name="Google Shape;27;p40"/>
          <p:cNvSpPr txBox="1">
            <a:spLocks noGrp="1"/>
          </p:cNvSpPr>
          <p:nvPr>
            <p:ph type="body" sz="quarter" idx="21"/>
          </p:nvPr>
        </p:nvSpPr>
        <p:spPr>
          <a:xfrm>
            <a:off x="276299" y="1946649"/>
            <a:ext cx="2244301" cy="2127301"/>
          </a:xfrm>
          <a:prstGeom prst="rect">
            <a:avLst/>
          </a:prstGeom>
        </p:spPr>
        <p:txBody>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57" name="Texto do título"/>
          <p:cNvSpPr txBox="1">
            <a:spLocks noGrp="1"/>
          </p:cNvSpPr>
          <p:nvPr>
            <p:ph type="title"/>
          </p:nvPr>
        </p:nvSpPr>
        <p:spPr>
          <a:prstGeom prst="rect">
            <a:avLst/>
          </a:prstGeom>
        </p:spPr>
        <p:txBody>
          <a:bodyPr/>
          <a:lstStyle/>
          <a:p>
            <a:r>
              <a:t>Texto do título</a:t>
            </a:r>
          </a:p>
        </p:txBody>
      </p:sp>
      <p:sp>
        <p:nvSpPr>
          <p:cNvPr id="58" name="Nível um…"/>
          <p:cNvSpPr txBox="1">
            <a:spLocks noGrp="1"/>
          </p:cNvSpPr>
          <p:nvPr>
            <p:ph type="body" idx="1"/>
          </p:nvPr>
        </p:nvSpPr>
        <p:spPr>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59" name="Número do diapositivo"/>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6"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67"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68"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grpSp>
        <p:nvGrpSpPr>
          <p:cNvPr id="71" name="Google Shape;35;p42"/>
          <p:cNvGrpSpPr/>
          <p:nvPr/>
        </p:nvGrpSpPr>
        <p:grpSpPr>
          <a:xfrm>
            <a:off x="249" y="0"/>
            <a:ext cx="9144001" cy="5143500"/>
            <a:chOff x="124" y="0"/>
            <a:chExt cx="9144000" cy="5143500"/>
          </a:xfrm>
        </p:grpSpPr>
        <p:sp>
          <p:nvSpPr>
            <p:cNvPr id="69" name="Retângulo"/>
            <p:cNvSpPr/>
            <p:nvPr/>
          </p:nvSpPr>
          <p:spPr>
            <a:xfrm>
              <a:off x="124" y="0"/>
              <a:ext cx="9144001" cy="5143500"/>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200"/>
              </a:pPr>
              <a:endParaRPr/>
            </a:p>
          </p:txBody>
        </p:sp>
        <p:sp>
          <p:nvSpPr>
            <p:cNvPr id="70" name="Put the photo over this grey rectangle.…"/>
            <p:cNvSpPr txBox="1"/>
            <p:nvPr/>
          </p:nvSpPr>
          <p:spPr>
            <a:xfrm>
              <a:off x="124" y="2304658"/>
              <a:ext cx="9144001"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72"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rgbClr val="FFFFFF"/>
                </a:solidFill>
              </a:defRPr>
            </a:lvl1pPr>
          </a:lstStyle>
          <a:p>
            <a:fld id="{86CB4B4D-7CA3-9044-876B-883B54F8677D}" type="slidenum">
              <a:t>‹N›</a:t>
            </a:fld>
            <a:endParaRPr/>
          </a:p>
        </p:txBody>
      </p:sp>
      <p:sp>
        <p:nvSpPr>
          <p:cNvPr id="73" name="Nível um…"/>
          <p:cNvSpPr txBox="1">
            <a:spLocks noGrp="1"/>
          </p:cNvSpPr>
          <p:nvPr>
            <p:ph type="body" sz="quarter" idx="1"/>
          </p:nvPr>
        </p:nvSpPr>
        <p:spPr>
          <a:xfrm>
            <a:off x="678375" y="1670624"/>
            <a:ext cx="5082900" cy="1154401"/>
          </a:xfrm>
          <a:prstGeom prst="rect">
            <a:avLst/>
          </a:prstGeom>
        </p:spPr>
        <p:txBody>
          <a:bodyPr/>
          <a:lstStyle/>
          <a:p>
            <a:r>
              <a:t>Nível um</a:t>
            </a:r>
          </a:p>
          <a:p>
            <a:pPr lvl="1"/>
            <a:r>
              <a:t>Nível dois</a:t>
            </a:r>
          </a:p>
          <a:p>
            <a:pPr lvl="2"/>
            <a:r>
              <a:t>Nível três</a:t>
            </a:r>
          </a:p>
          <a:p>
            <a:pPr lvl="3"/>
            <a:r>
              <a:t>Nível quatro</a:t>
            </a:r>
          </a:p>
          <a:p>
            <a:pPr lvl="4"/>
            <a:r>
              <a:t>Nível cinco</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ig title">
    <p:spTree>
      <p:nvGrpSpPr>
        <p:cNvPr id="1" name=""/>
        <p:cNvGrpSpPr/>
        <p:nvPr/>
      </p:nvGrpSpPr>
      <p:grpSpPr>
        <a:xfrm>
          <a:off x="0" y="0"/>
          <a:ext cx="0" cy="0"/>
          <a:chOff x="0" y="0"/>
          <a:chExt cx="0" cy="0"/>
        </a:xfrm>
      </p:grpSpPr>
      <p:pic>
        <p:nvPicPr>
          <p:cNvPr id="8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8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8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83" name="Google Shape;39;p43"/>
          <p:cNvSpPr/>
          <p:nvPr/>
        </p:nvSpPr>
        <p:spPr>
          <a:xfrm>
            <a:off x="-20700" y="-62101"/>
            <a:ext cx="9210600" cy="5205602"/>
          </a:xfrm>
          <a:prstGeom prst="rect">
            <a:avLst/>
          </a:prstGeom>
          <a:solidFill>
            <a:srgbClr val="FFFFFF"/>
          </a:solidFill>
          <a:ln>
            <a:solidFill>
              <a:srgbClr val="FFFFFF"/>
            </a:solidFill>
          </a:ln>
        </p:spPr>
        <p:txBody>
          <a:bodyPr lIns="45719" rIns="45719" anchor="ctr"/>
          <a:lstStyle/>
          <a:p>
            <a:endParaRPr/>
          </a:p>
        </p:txBody>
      </p:sp>
      <p:pic>
        <p:nvPicPr>
          <p:cNvPr id="84" name="Google Shape;40;p43" descr="Google Shape;40;p43"/>
          <p:cNvPicPr>
            <a:picLocks noChangeAspect="1"/>
          </p:cNvPicPr>
          <p:nvPr/>
        </p:nvPicPr>
        <p:blipFill>
          <a:blip r:embed="rId4"/>
          <a:srcRect b="29968"/>
          <a:stretch>
            <a:fillRect/>
          </a:stretch>
        </p:blipFill>
        <p:spPr>
          <a:xfrm>
            <a:off x="2138850" y="2991991"/>
            <a:ext cx="6315437" cy="2151510"/>
          </a:xfrm>
          <a:prstGeom prst="rect">
            <a:avLst/>
          </a:prstGeom>
          <a:ln w="12700">
            <a:miter lim="400000"/>
          </a:ln>
        </p:spPr>
      </p:pic>
      <p:pic>
        <p:nvPicPr>
          <p:cNvPr id="85" name="Google Shape;41;p43" descr="Google Shape;41;p43"/>
          <p:cNvPicPr>
            <a:picLocks noChangeAspect="1"/>
          </p:cNvPicPr>
          <p:nvPr/>
        </p:nvPicPr>
        <p:blipFill>
          <a:blip r:embed="rId4"/>
          <a:srcRect r="13563" b="39664"/>
          <a:stretch>
            <a:fillRect/>
          </a:stretch>
        </p:blipFill>
        <p:spPr>
          <a:xfrm rot="10800000" flipH="1">
            <a:off x="3776104" y="-71576"/>
            <a:ext cx="5458821" cy="1853736"/>
          </a:xfrm>
          <a:prstGeom prst="rect">
            <a:avLst/>
          </a:prstGeom>
          <a:ln w="12700">
            <a:miter lim="400000"/>
          </a:ln>
        </p:spPr>
      </p:pic>
      <p:pic>
        <p:nvPicPr>
          <p:cNvPr id="86" name="Google Shape;42;p43" descr="Google Shape;42;p43"/>
          <p:cNvPicPr>
            <a:picLocks noChangeAspect="1"/>
          </p:cNvPicPr>
          <p:nvPr/>
        </p:nvPicPr>
        <p:blipFill>
          <a:blip r:embed="rId4"/>
          <a:srcRect l="57884" t="8301"/>
          <a:stretch>
            <a:fillRect/>
          </a:stretch>
        </p:blipFill>
        <p:spPr>
          <a:xfrm rot="10800000" flipH="1">
            <a:off x="-27400" y="2263545"/>
            <a:ext cx="2574966" cy="2727556"/>
          </a:xfrm>
          <a:prstGeom prst="rect">
            <a:avLst/>
          </a:prstGeom>
          <a:ln w="12700">
            <a:miter lim="400000"/>
          </a:ln>
        </p:spPr>
      </p:pic>
      <p:sp>
        <p:nvSpPr>
          <p:cNvPr id="87" name="Número do diapositivo"/>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88" name="Google Shape;44;p43"/>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89" name="Texto do título"/>
          <p:cNvSpPr txBox="1">
            <a:spLocks noGrp="1"/>
          </p:cNvSpPr>
          <p:nvPr>
            <p:ph type="title"/>
          </p:nvPr>
        </p:nvSpPr>
        <p:spPr>
          <a:xfrm>
            <a:off x="124" y="1266899"/>
            <a:ext cx="9144001" cy="1704302"/>
          </a:xfrm>
          <a:prstGeom prst="rect">
            <a:avLst/>
          </a:prstGeom>
        </p:spPr>
        <p:txBody>
          <a:bodyPr/>
          <a:lstStyle>
            <a:lvl1pPr algn="ctr">
              <a:defRPr sz="9300">
                <a:solidFill>
                  <a:schemeClr val="accent1"/>
                </a:solidFill>
              </a:defRPr>
            </a:lvl1pPr>
          </a:lstStyle>
          <a:p>
            <a:r>
              <a:t>Texto do título</a:t>
            </a:r>
          </a:p>
        </p:txBody>
      </p:sp>
      <p:sp>
        <p:nvSpPr>
          <p:cNvPr id="90" name="Nível um…"/>
          <p:cNvSpPr txBox="1">
            <a:spLocks noGrp="1"/>
          </p:cNvSpPr>
          <p:nvPr>
            <p:ph type="body" sz="quarter" idx="1"/>
          </p:nvPr>
        </p:nvSpPr>
        <p:spPr>
          <a:xfrm>
            <a:off x="2350649" y="3047400"/>
            <a:ext cx="4442702" cy="555301"/>
          </a:xfrm>
          <a:prstGeom prst="rect">
            <a:avLst/>
          </a:prstGeom>
        </p:spPr>
        <p:txBody>
          <a:bodyPr anchor="b"/>
          <a:lstStyle>
            <a:lvl1pPr marL="304800" indent="-152400" algn="ctr">
              <a:buClrTx/>
              <a:buSzTx/>
              <a:buFontTx/>
              <a:buNone/>
              <a:defRPr sz="2200">
                <a:solidFill>
                  <a:schemeClr val="accent1"/>
                </a:solidFill>
              </a:defRPr>
            </a:lvl1pPr>
            <a:lvl2pPr marL="304800" indent="304800" algn="ctr">
              <a:buClrTx/>
              <a:buSzTx/>
              <a:buFontTx/>
              <a:buNone/>
              <a:defRPr sz="2200">
                <a:solidFill>
                  <a:schemeClr val="accent1"/>
                </a:solidFill>
              </a:defRPr>
            </a:lvl2pPr>
            <a:lvl3pPr marL="304800" indent="762000" algn="ctr">
              <a:buClrTx/>
              <a:buSzTx/>
              <a:buFontTx/>
              <a:buNone/>
              <a:defRPr sz="2200">
                <a:solidFill>
                  <a:schemeClr val="accent1"/>
                </a:solidFill>
              </a:defRPr>
            </a:lvl3pPr>
            <a:lvl4pPr marL="304800" indent="1219200" algn="ctr">
              <a:buClrTx/>
              <a:buSzTx/>
              <a:buFontTx/>
              <a:buNone/>
              <a:defRPr sz="2200">
                <a:solidFill>
                  <a:schemeClr val="accent1"/>
                </a:solidFill>
              </a:defRPr>
            </a:lvl4pPr>
            <a:lvl5pPr marL="304800" indent="1676400" algn="ctr">
              <a:buClrTx/>
              <a:buSzTx/>
              <a:buFontTx/>
              <a:buNone/>
              <a:defRPr sz="2200">
                <a:solidFill>
                  <a:schemeClr val="accent1"/>
                </a:solidFill>
              </a:defRPr>
            </a:lvl5pPr>
          </a:lstStyle>
          <a:p>
            <a:r>
              <a:t>Nível um</a:t>
            </a:r>
          </a:p>
          <a:p>
            <a:pPr lvl="1"/>
            <a:r>
              <a:t>Nível dois</a:t>
            </a:r>
          </a:p>
          <a:p>
            <a:pPr lvl="2"/>
            <a:r>
              <a:t>Nível três</a:t>
            </a:r>
          </a:p>
          <a:p>
            <a:pPr lvl="3"/>
            <a:r>
              <a:t>Nível quatro</a:t>
            </a:r>
          </a:p>
          <a:p>
            <a:pPr lvl="4"/>
            <a:r>
              <a:t>Nível cinco</a:t>
            </a:r>
          </a:p>
        </p:txBody>
      </p:sp>
      <p:pic>
        <p:nvPicPr>
          <p:cNvPr id="91" name="Google Shape;47;p43" descr="Google Shape;47;p43"/>
          <p:cNvPicPr>
            <a:picLocks noChangeAspect="1"/>
          </p:cNvPicPr>
          <p:nvPr/>
        </p:nvPicPr>
        <p:blipFill>
          <a:blip r:embed="rId3"/>
          <a:stretch>
            <a:fillRect/>
          </a:stretch>
        </p:blipFill>
        <p:spPr>
          <a:xfrm>
            <a:off x="1850" y="4132374"/>
            <a:ext cx="1135300" cy="1004524"/>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_2_1">
    <p:spTree>
      <p:nvGrpSpPr>
        <p:cNvPr id="1" name=""/>
        <p:cNvGrpSpPr/>
        <p:nvPr/>
      </p:nvGrpSpPr>
      <p:grpSpPr>
        <a:xfrm>
          <a:off x="0" y="0"/>
          <a:ext cx="0" cy="0"/>
          <a:chOff x="0" y="0"/>
          <a:chExt cx="0" cy="0"/>
        </a:xfrm>
      </p:grpSpPr>
      <p:pic>
        <p:nvPicPr>
          <p:cNvPr id="98"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99"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00"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01" name="Google Shape;49;p44" descr="Google Shape;49;p44"/>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02" name="Nível um…"/>
          <p:cNvSpPr txBox="1">
            <a:spLocks noGrp="1"/>
          </p:cNvSpPr>
          <p:nvPr>
            <p:ph type="body" sz="quarter" idx="1"/>
          </p:nvPr>
        </p:nvSpPr>
        <p:spPr>
          <a:xfrm>
            <a:off x="1253249" y="1789500"/>
            <a:ext cx="6637502" cy="1412101"/>
          </a:xfrm>
          <a:prstGeom prst="rect">
            <a:avLst/>
          </a:prstGeom>
        </p:spPr>
        <p:txBody>
          <a:bodyPr/>
          <a:lstStyle>
            <a:lvl1pPr indent="-330200" algn="ctr">
              <a:buClr>
                <a:srgbClr val="000000"/>
              </a:buClr>
              <a:buSzPts val="1600"/>
              <a:defRPr sz="1600"/>
            </a:lvl1pPr>
            <a:lvl2pPr indent="-330200" algn="ctr">
              <a:buClr>
                <a:srgbClr val="000000"/>
              </a:buClr>
              <a:buSzPts val="1600"/>
              <a:defRPr sz="1600"/>
            </a:lvl2pPr>
            <a:lvl3pPr indent="-330200" algn="ctr">
              <a:buClr>
                <a:srgbClr val="000000"/>
              </a:buClr>
              <a:buSzPts val="1600"/>
              <a:defRPr sz="1600"/>
            </a:lvl3pPr>
            <a:lvl4pPr indent="-330200" algn="ctr">
              <a:buClr>
                <a:srgbClr val="000000"/>
              </a:buClr>
              <a:buSzPts val="1600"/>
              <a:defRPr sz="1600"/>
            </a:lvl4pPr>
            <a:lvl5pPr indent="-330200" algn="ctr">
              <a:buClr>
                <a:srgbClr val="000000"/>
              </a:buClr>
              <a:buSzPts val="1600"/>
              <a:defRPr sz="1600"/>
            </a:lvl5pPr>
          </a:lstStyle>
          <a:p>
            <a:r>
              <a:t>Nível um</a:t>
            </a:r>
          </a:p>
          <a:p>
            <a:pPr lvl="1"/>
            <a:r>
              <a:t>Nível dois</a:t>
            </a:r>
          </a:p>
          <a:p>
            <a:pPr lvl="2"/>
            <a:r>
              <a:t>Nível três</a:t>
            </a:r>
          </a:p>
          <a:p>
            <a:pPr lvl="3"/>
            <a:r>
              <a:t>Nível quatro</a:t>
            </a:r>
          </a:p>
          <a:p>
            <a:pPr lvl="4"/>
            <a:r>
              <a:t>Nível cinco</a:t>
            </a:r>
          </a:p>
        </p:txBody>
      </p:sp>
      <p:sp>
        <p:nvSpPr>
          <p:cNvPr id="103"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APTION_ONLY">
    <p:spTree>
      <p:nvGrpSpPr>
        <p:cNvPr id="1" name=""/>
        <p:cNvGrpSpPr/>
        <p:nvPr/>
      </p:nvGrpSpPr>
      <p:grpSpPr>
        <a:xfrm>
          <a:off x="0" y="0"/>
          <a:ext cx="0" cy="0"/>
          <a:chOff x="0" y="0"/>
          <a:chExt cx="0" cy="0"/>
        </a:xfrm>
      </p:grpSpPr>
      <p:pic>
        <p:nvPicPr>
          <p:cNvPr id="11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1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1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13" name="Google Shape;54;p45" descr="Google Shape;54;p45"/>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14" name="Nível um…"/>
          <p:cNvSpPr txBox="1">
            <a:spLocks noGrp="1"/>
          </p:cNvSpPr>
          <p:nvPr>
            <p:ph type="body" sz="quarter" idx="1"/>
          </p:nvPr>
        </p:nvSpPr>
        <p:spPr>
          <a:xfrm>
            <a:off x="1073699" y="3975529"/>
            <a:ext cx="5998802" cy="605101"/>
          </a:xfrm>
          <a:prstGeom prst="rect">
            <a:avLst/>
          </a:prstGeom>
        </p:spPr>
        <p:txBody>
          <a:bodyPr anchor="ctr"/>
          <a:lstStyle>
            <a:lvl1pPr marL="228600" indent="0">
              <a:lnSpc>
                <a:spcPct val="100000"/>
              </a:lnSpc>
              <a:buClrTx/>
              <a:buSzTx/>
              <a:buFontTx/>
              <a:buNone/>
              <a:defRPr sz="2800" b="1"/>
            </a:lvl1pPr>
            <a:lvl2pPr marL="1320800" indent="-711200">
              <a:lnSpc>
                <a:spcPct val="100000"/>
              </a:lnSpc>
              <a:buClrTx/>
              <a:buSzPts val="2800"/>
              <a:buFontTx/>
              <a:defRPr sz="2800" b="1"/>
            </a:lvl2pPr>
            <a:lvl3pPr marL="1778000" indent="-711200">
              <a:lnSpc>
                <a:spcPct val="100000"/>
              </a:lnSpc>
              <a:buClrTx/>
              <a:buSzPts val="2800"/>
              <a:buFontTx/>
              <a:defRPr sz="2800" b="1"/>
            </a:lvl3pPr>
            <a:lvl4pPr marL="2235200" indent="-711200">
              <a:lnSpc>
                <a:spcPct val="100000"/>
              </a:lnSpc>
              <a:buClrTx/>
              <a:buSzPts val="2800"/>
              <a:buFontTx/>
              <a:defRPr sz="2800" b="1"/>
            </a:lvl4pPr>
            <a:lvl5pPr marL="2692400" indent="-711200">
              <a:lnSpc>
                <a:spcPct val="100000"/>
              </a:lnSpc>
              <a:buClrTx/>
              <a:buSzPts val="2800"/>
              <a:buFontTx/>
              <a:defRPr sz="2800" b="1"/>
            </a:lvl5pPr>
          </a:lstStyle>
          <a:p>
            <a:r>
              <a:t>Nível um</a:t>
            </a:r>
          </a:p>
          <a:p>
            <a:pPr lvl="1"/>
            <a:r>
              <a:t>Nível dois</a:t>
            </a:r>
          </a:p>
          <a:p>
            <a:pPr lvl="2"/>
            <a:r>
              <a:t>Nível três</a:t>
            </a:r>
          </a:p>
          <a:p>
            <a:pPr lvl="3"/>
            <a:r>
              <a:t>Nível quatro</a:t>
            </a:r>
          </a:p>
          <a:p>
            <a:pPr lvl="4"/>
            <a:r>
              <a:t>Nível cinco</a:t>
            </a:r>
          </a:p>
        </p:txBody>
      </p:sp>
      <p:sp>
        <p:nvSpPr>
          <p:cNvPr id="115"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pic>
        <p:nvPicPr>
          <p:cNvPr id="122"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23"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24"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25" name="Texto do título"/>
          <p:cNvSpPr txBox="1">
            <a:spLocks noGrp="1"/>
          </p:cNvSpPr>
          <p:nvPr>
            <p:ph type="title"/>
          </p:nvPr>
        </p:nvSpPr>
        <p:spPr>
          <a:xfrm>
            <a:off x="846224" y="1353925"/>
            <a:ext cx="3203701" cy="504901"/>
          </a:xfrm>
          <a:prstGeom prst="rect">
            <a:avLst/>
          </a:prstGeom>
        </p:spPr>
        <p:txBody>
          <a:bodyPr/>
          <a:lstStyle>
            <a:lvl1pPr>
              <a:defRPr sz="2500"/>
            </a:lvl1pPr>
          </a:lstStyle>
          <a:p>
            <a:r>
              <a:t>Texto do título</a:t>
            </a:r>
          </a:p>
        </p:txBody>
      </p:sp>
      <p:sp>
        <p:nvSpPr>
          <p:cNvPr id="126" name="Nível um…"/>
          <p:cNvSpPr txBox="1">
            <a:spLocks noGrp="1"/>
          </p:cNvSpPr>
          <p:nvPr>
            <p:ph type="body" sz="quarter" idx="1"/>
          </p:nvPr>
        </p:nvSpPr>
        <p:spPr>
          <a:xfrm>
            <a:off x="224774" y="119000"/>
            <a:ext cx="3252601" cy="393601"/>
          </a:xfrm>
          <a:prstGeom prst="rect">
            <a:avLst/>
          </a:prstGeom>
        </p:spPr>
        <p:txBody>
          <a:bodyPr/>
          <a:lstStyle>
            <a:lvl1pPr marL="304800" indent="-152400">
              <a:buClrTx/>
              <a:buSzTx/>
              <a:buFontTx/>
              <a:buNone/>
              <a:defRPr sz="1100">
                <a:solidFill>
                  <a:srgbClr val="666666"/>
                </a:solidFill>
                <a:latin typeface="Helvetica Neue Light"/>
                <a:ea typeface="Helvetica Neue Light"/>
                <a:cs typeface="Helvetica Neue Light"/>
                <a:sym typeface="Helvetica Neue Light"/>
              </a:defRPr>
            </a:lvl1pPr>
            <a:lvl2pPr marL="304800" indent="304800">
              <a:buClrTx/>
              <a:buSzTx/>
              <a:buFontTx/>
              <a:buNone/>
              <a:defRPr sz="1100">
                <a:solidFill>
                  <a:srgbClr val="666666"/>
                </a:solidFill>
                <a:latin typeface="Helvetica Neue Light"/>
                <a:ea typeface="Helvetica Neue Light"/>
                <a:cs typeface="Helvetica Neue Light"/>
                <a:sym typeface="Helvetica Neue Light"/>
              </a:defRPr>
            </a:lvl2pPr>
            <a:lvl3pPr marL="304800" indent="762000">
              <a:buClrTx/>
              <a:buSzTx/>
              <a:buFontTx/>
              <a:buNone/>
              <a:defRPr sz="1100">
                <a:solidFill>
                  <a:srgbClr val="666666"/>
                </a:solidFill>
                <a:latin typeface="Helvetica Neue Light"/>
                <a:ea typeface="Helvetica Neue Light"/>
                <a:cs typeface="Helvetica Neue Light"/>
                <a:sym typeface="Helvetica Neue Light"/>
              </a:defRPr>
            </a:lvl3pPr>
            <a:lvl4pPr marL="304800" indent="1219200">
              <a:buClrTx/>
              <a:buSzTx/>
              <a:buFontTx/>
              <a:buNone/>
              <a:defRPr sz="1100">
                <a:solidFill>
                  <a:srgbClr val="666666"/>
                </a:solidFill>
                <a:latin typeface="Helvetica Neue Light"/>
                <a:ea typeface="Helvetica Neue Light"/>
                <a:cs typeface="Helvetica Neue Light"/>
                <a:sym typeface="Helvetica Neue Light"/>
              </a:defRPr>
            </a:lvl4pPr>
            <a:lvl5pPr marL="304800" indent="1676400">
              <a:buClrTx/>
              <a:buSzTx/>
              <a:buFontTx/>
              <a:buNone/>
              <a:defRPr sz="1100">
                <a:solidFill>
                  <a:srgbClr val="666666"/>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127" name="Google Shape;60;p46"/>
          <p:cNvSpPr txBox="1">
            <a:spLocks noGrp="1"/>
          </p:cNvSpPr>
          <p:nvPr>
            <p:ph type="body" sz="quarter" idx="21"/>
          </p:nvPr>
        </p:nvSpPr>
        <p:spPr>
          <a:xfrm>
            <a:off x="846224" y="1915749"/>
            <a:ext cx="3203701" cy="2367002"/>
          </a:xfrm>
          <a:prstGeom prst="rect">
            <a:avLst/>
          </a:prstGeom>
        </p:spPr>
        <p:txBody>
          <a:bodyPr/>
          <a:lstStyle/>
          <a:p>
            <a:endParaRPr/>
          </a:p>
        </p:txBody>
      </p:sp>
      <p:sp>
        <p:nvSpPr>
          <p:cNvPr id="128"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grpSp>
        <p:nvGrpSpPr>
          <p:cNvPr id="131" name="Google Shape;62;p46"/>
          <p:cNvGrpSpPr/>
          <p:nvPr/>
        </p:nvGrpSpPr>
        <p:grpSpPr>
          <a:xfrm>
            <a:off x="4813799" y="512499"/>
            <a:ext cx="3609001" cy="4060801"/>
            <a:chOff x="0" y="0"/>
            <a:chExt cx="3608999" cy="4060799"/>
          </a:xfrm>
        </p:grpSpPr>
        <p:sp>
          <p:nvSpPr>
            <p:cNvPr id="129" name="Retângulo"/>
            <p:cNvSpPr/>
            <p:nvPr/>
          </p:nvSpPr>
          <p:spPr>
            <a:xfrm>
              <a:off x="-1" y="-1"/>
              <a:ext cx="3609001" cy="4060801"/>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endParaRPr/>
            </a:p>
          </p:txBody>
        </p:sp>
        <p:sp>
          <p:nvSpPr>
            <p:cNvPr id="130" name="Put the photo over this grey rectangle.…"/>
            <p:cNvSpPr txBox="1"/>
            <p:nvPr/>
          </p:nvSpPr>
          <p:spPr>
            <a:xfrm>
              <a:off x="4762" y="1763308"/>
              <a:ext cx="3599475" cy="534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6;p37" descr="Google Shape;6;p37"/>
          <p:cNvPicPr>
            <a:picLocks noChangeAspect="1"/>
          </p:cNvPicPr>
          <p:nvPr/>
        </p:nvPicPr>
        <p:blipFill>
          <a:blip r:embed="rId19"/>
          <a:srcRect l="19" r="19"/>
          <a:stretch>
            <a:fillRect/>
          </a:stretch>
        </p:blipFill>
        <p:spPr>
          <a:xfrm>
            <a:off x="1850" y="0"/>
            <a:ext cx="9140301" cy="5143502"/>
          </a:xfrm>
          <a:prstGeom prst="rect">
            <a:avLst/>
          </a:prstGeom>
          <a:ln w="12700">
            <a:miter lim="400000"/>
          </a:ln>
        </p:spPr>
      </p:pic>
      <p:pic>
        <p:nvPicPr>
          <p:cNvPr id="3" name="Google Shape;8;p37" descr="Google Shape;8;p37"/>
          <p:cNvPicPr>
            <a:picLocks noChangeAspect="1"/>
          </p:cNvPicPr>
          <p:nvPr/>
        </p:nvPicPr>
        <p:blipFill>
          <a:blip r:embed="rId20"/>
          <a:stretch>
            <a:fillRect/>
          </a:stretch>
        </p:blipFill>
        <p:spPr>
          <a:xfrm>
            <a:off x="1850" y="4132374"/>
            <a:ext cx="1135300" cy="1004524"/>
          </a:xfrm>
          <a:prstGeom prst="rect">
            <a:avLst/>
          </a:prstGeom>
          <a:ln w="12700">
            <a:miter lim="400000"/>
          </a:ln>
        </p:spPr>
      </p:pic>
      <p:sp>
        <p:nvSpPr>
          <p:cNvPr id="4"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5" name="Texto do título"/>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Texto do título</a:t>
            </a:r>
          </a:p>
        </p:txBody>
      </p:sp>
      <p:sp>
        <p:nvSpPr>
          <p:cNvPr id="6" name="Nível um…"/>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Nível um</a:t>
            </a:r>
          </a:p>
          <a:p>
            <a:pPr lvl="1"/>
            <a:r>
              <a:t>Nível dois</a:t>
            </a:r>
          </a:p>
          <a:p>
            <a:pPr lvl="2"/>
            <a:r>
              <a:t>Nível três</a:t>
            </a:r>
          </a:p>
          <a:p>
            <a:pPr lvl="3"/>
            <a:r>
              <a:t>Nível quatro</a:t>
            </a:r>
          </a:p>
          <a:p>
            <a:pPr lvl="4"/>
            <a:r>
              <a:t>Nível cinco</a:t>
            </a:r>
          </a:p>
        </p:txBody>
      </p:sp>
      <p:sp>
        <p:nvSpPr>
          <p:cNvPr id="7" name="Número do diapositivo"/>
          <p:cNvSpPr txBox="1">
            <a:spLocks noGrp="1"/>
          </p:cNvSpPr>
          <p:nvPr>
            <p:ph type="sldNum" sz="quarter" idx="2"/>
          </p:nvPr>
        </p:nvSpPr>
        <p:spPr>
          <a:xfrm>
            <a:off x="8795615" y="4720378"/>
            <a:ext cx="280285" cy="269617"/>
          </a:xfrm>
          <a:prstGeom prst="rect">
            <a:avLst/>
          </a:prstGeom>
          <a:ln w="12700">
            <a:miter lim="400000"/>
          </a:ln>
        </p:spPr>
        <p:txBody>
          <a:bodyPr wrap="none" lIns="91424" tIns="91424" rIns="91424" bIns="91424" anchor="ctr">
            <a:spAutoFit/>
          </a:bodyPr>
          <a:lstStyle>
            <a:lvl1pPr algn="r">
              <a:defRPr sz="600">
                <a:solidFill>
                  <a:srgbClr val="858585"/>
                </a:solidFill>
                <a:latin typeface="Helvetica Neue"/>
                <a:ea typeface="Helvetica Neue"/>
                <a:cs typeface="Helvetica Neue"/>
                <a:sym typeface="Helvetica Neue"/>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1pPr>
      <a:lvl2pPr marL="914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2pPr>
      <a:lvl3pPr marL="1371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3pPr>
      <a:lvl4pPr marL="1828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4pPr>
      <a:lvl5pPr marL="22860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1pPr>
      <a:lvl2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2pPr>
      <a:lvl3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3pPr>
      <a:lvl4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4pPr>
      <a:lvl5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5pPr>
      <a:lvl6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6pPr>
      <a:lvl7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7pPr>
      <a:lvl8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8pPr>
      <a:lvl9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2.vatican.va/content/francesco/en/speeches/2015/october/documents/papa-francesco_20151017_50-anniversario-sinodo.html"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Google Shape;120;p1" descr="Google Shape;120;p1"/>
          <p:cNvPicPr>
            <a:picLocks noChangeAspect="1"/>
          </p:cNvPicPr>
          <p:nvPr/>
        </p:nvPicPr>
        <p:blipFill>
          <a:blip r:embed="rId2">
            <a:alphaModFix amt="10000"/>
          </a:blip>
          <a:srcRect l="25849" b="4168"/>
          <a:stretch>
            <a:fillRect/>
          </a:stretch>
        </p:blipFill>
        <p:spPr>
          <a:xfrm>
            <a:off x="-89250" y="199074"/>
            <a:ext cx="4075501" cy="5023177"/>
          </a:xfrm>
          <a:prstGeom prst="rect">
            <a:avLst/>
          </a:prstGeom>
          <a:ln w="12700">
            <a:miter lim="400000"/>
          </a:ln>
        </p:spPr>
      </p:pic>
      <p:sp>
        <p:nvSpPr>
          <p:cNvPr id="269" name="Google Shape;121;p1"/>
          <p:cNvSpPr txBox="1">
            <a:spLocks noGrp="1"/>
          </p:cNvSpPr>
          <p:nvPr>
            <p:ph type="ctrTitle"/>
          </p:nvPr>
        </p:nvSpPr>
        <p:spPr>
          <a:xfrm>
            <a:off x="-89250" y="1212837"/>
            <a:ext cx="9345893" cy="1576164"/>
          </a:xfrm>
          <a:prstGeom prst="rect">
            <a:avLst/>
          </a:prstGeom>
        </p:spPr>
        <p:txBody>
          <a:bodyPr>
            <a:normAutofit fontScale="90000"/>
          </a:bodyPr>
          <a:lstStyle>
            <a:lvl1pPr>
              <a:defRPr sz="3900"/>
            </a:lvl1pPr>
          </a:lstStyle>
          <a:p>
            <a:r>
              <a:rPr lang="fr-FR" dirty="0">
                <a:latin typeface="Georgia" panose="02040502050405020303" pitchFamily="18" charset="0"/>
                <a:cs typeface="Avenir Black"/>
              </a:rPr>
              <a:t>For a Synodal Church:</a:t>
            </a:r>
            <a:br>
              <a:rPr lang="fr-FR" dirty="0">
                <a:latin typeface="Georgia" panose="02040502050405020303" pitchFamily="18" charset="0"/>
                <a:cs typeface="Avenir Black"/>
              </a:rPr>
            </a:br>
            <a:r>
              <a:rPr lang="fr-FR" sz="3600" dirty="0">
                <a:latin typeface="Georgia" panose="02040502050405020303" pitchFamily="18" charset="0"/>
                <a:cs typeface="Avenir Black"/>
              </a:rPr>
              <a:t>Communion, Participation, and Mission</a:t>
            </a:r>
            <a:endParaRPr dirty="0">
              <a:latin typeface="Georgia" panose="02040502050405020303" pitchFamily="18" charset="0"/>
            </a:endParaRPr>
          </a:p>
        </p:txBody>
      </p:sp>
      <p:sp>
        <p:nvSpPr>
          <p:cNvPr id="270" name="Google Shape;122;p1"/>
          <p:cNvSpPr txBox="1">
            <a:spLocks noGrp="1"/>
          </p:cNvSpPr>
          <p:nvPr>
            <p:ph type="subTitle" sz="half" idx="1"/>
          </p:nvPr>
        </p:nvSpPr>
        <p:spPr>
          <a:xfrm>
            <a:off x="-89250" y="2855578"/>
            <a:ext cx="9345893" cy="1953488"/>
          </a:xfrm>
          <a:prstGeom prst="rect">
            <a:avLst/>
          </a:prstGeom>
        </p:spPr>
        <p:txBody>
          <a:bodyPr/>
          <a:lstStyle/>
          <a:p>
            <a:pPr marL="0" indent="0">
              <a:lnSpc>
                <a:spcPct val="90000"/>
              </a:lnSpc>
              <a:defRPr sz="2000">
                <a:latin typeface="Avenir"/>
                <a:ea typeface="Avenir"/>
                <a:cs typeface="Avenir"/>
                <a:sym typeface="Avenir Roman"/>
              </a:defRPr>
            </a:pPr>
            <a:endParaRPr dirty="0">
              <a:latin typeface="Georgia" panose="02040502050405020303" pitchFamily="18" charset="0"/>
            </a:endParaRPr>
          </a:p>
          <a:p>
            <a:pPr marL="0" lvl="0" indent="0">
              <a:lnSpc>
                <a:spcPct val="90000"/>
              </a:lnSpc>
            </a:pPr>
            <a:r>
              <a:rPr lang="en-GB" sz="2000" i="1" dirty="0">
                <a:solidFill>
                  <a:srgbClr val="DE8F32"/>
                </a:solidFill>
                <a:latin typeface="Georgia" panose="02040502050405020303" pitchFamily="18" charset="0"/>
                <a:cs typeface="Avenir Book"/>
              </a:rPr>
              <a:t>General Secretariat of the Synod of Bishops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Google Shape;186;p10"/>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311" name="Google Shape;187;p10" descr="Google Shape;187;p10"/>
          <p:cNvPicPr>
            <a:picLocks noChangeAspect="1"/>
          </p:cNvPicPr>
          <p:nvPr/>
        </p:nvPicPr>
        <p:blipFill>
          <a:blip r:embed="rId2"/>
          <a:stretch>
            <a:fillRect/>
          </a:stretch>
        </p:blipFill>
        <p:spPr>
          <a:xfrm>
            <a:off x="1384637" y="178575"/>
            <a:ext cx="6214349" cy="4660764"/>
          </a:xfrm>
          <a:prstGeom prst="rect">
            <a:avLst/>
          </a:prstGeom>
          <a:ln>
            <a:noFill/>
          </a:ln>
          <a:effectLst>
            <a:softEdge rad="112500"/>
          </a:effec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Google Shape;192;p11"/>
          <p:cNvSpPr txBox="1">
            <a:spLocks noGrp="1"/>
          </p:cNvSpPr>
          <p:nvPr>
            <p:ph type="title"/>
          </p:nvPr>
        </p:nvSpPr>
        <p:spPr>
          <a:xfrm>
            <a:off x="311699" y="445025"/>
            <a:ext cx="8520602" cy="572701"/>
          </a:xfrm>
          <a:prstGeom prst="rect">
            <a:avLst/>
          </a:prstGeom>
        </p:spPr>
        <p:txBody>
          <a:bodyPr>
            <a:normAutofit/>
          </a:bodyPr>
          <a:lstStyle>
            <a:lvl1pPr defTabSz="640079">
              <a:defRPr sz="2240" b="0">
                <a:latin typeface="Avenir"/>
                <a:ea typeface="Avenir"/>
                <a:cs typeface="Avenir"/>
                <a:sym typeface="Avenir Roman"/>
              </a:defRPr>
            </a:lvl1pPr>
          </a:lstStyle>
          <a:p>
            <a:r>
              <a:rPr lang="en-GB" sz="2400" dirty="0">
                <a:solidFill>
                  <a:srgbClr val="F28E00"/>
                </a:solidFill>
                <a:latin typeface="Georgia" panose="02040502050405020303" pitchFamily="18" charset="0"/>
              </a:rPr>
              <a:t>From an event to a process</a:t>
            </a:r>
            <a:endParaRPr sz="2400" dirty="0">
              <a:solidFill>
                <a:srgbClr val="F28E00"/>
              </a:solidFill>
              <a:latin typeface="Georgia" panose="02040502050405020303" pitchFamily="18" charset="0"/>
            </a:endParaRPr>
          </a:p>
        </p:txBody>
      </p:sp>
      <p:sp>
        <p:nvSpPr>
          <p:cNvPr id="314" name="Google Shape;193;p11"/>
          <p:cNvSpPr txBox="1">
            <a:spLocks noGrp="1"/>
          </p:cNvSpPr>
          <p:nvPr>
            <p:ph type="body" idx="1"/>
          </p:nvPr>
        </p:nvSpPr>
        <p:spPr>
          <a:xfrm>
            <a:off x="311699" y="1152475"/>
            <a:ext cx="8520602" cy="3416400"/>
          </a:xfrm>
          <a:prstGeom prst="rect">
            <a:avLst/>
          </a:prstGeom>
        </p:spPr>
        <p:txBody>
          <a:bodyPr anchor="ctr"/>
          <a:lstStyle/>
          <a:p>
            <a:pPr>
              <a:buSzPts val="2200"/>
              <a:buFont typeface="Helvetica"/>
              <a:buChar char="⮚"/>
              <a:defRPr sz="2200">
                <a:latin typeface="Avenir"/>
                <a:ea typeface="Avenir"/>
                <a:cs typeface="Avenir"/>
                <a:sym typeface="Avenir Roman"/>
              </a:defRPr>
            </a:pPr>
            <a:r>
              <a:rPr lang="en-GB" sz="2200" dirty="0">
                <a:latin typeface="Georgia" panose="02040502050405020303" pitchFamily="18" charset="0"/>
                <a:cs typeface="Avenir Book"/>
              </a:rPr>
              <a:t>What’s new in </a:t>
            </a:r>
            <a:r>
              <a:rPr lang="en-GB" sz="2200" i="1" dirty="0" err="1">
                <a:latin typeface="Georgia" panose="02040502050405020303" pitchFamily="18" charset="0"/>
                <a:cs typeface="Avenir Book"/>
              </a:rPr>
              <a:t>Episcopalis</a:t>
            </a:r>
            <a:r>
              <a:rPr lang="en-GB" sz="2200" i="1" dirty="0">
                <a:latin typeface="Georgia" panose="02040502050405020303" pitchFamily="18" charset="0"/>
                <a:cs typeface="Avenir Book"/>
              </a:rPr>
              <a:t> </a:t>
            </a:r>
            <a:r>
              <a:rPr lang="en-GB" sz="2200" i="1" dirty="0" err="1" smtClean="0">
                <a:latin typeface="Georgia" panose="02040502050405020303" pitchFamily="18" charset="0"/>
                <a:cs typeface="Avenir Book"/>
              </a:rPr>
              <a:t>Communio</a:t>
            </a:r>
            <a:r>
              <a:rPr dirty="0" smtClean="0">
                <a:latin typeface="Georgia" panose="02040502050405020303" pitchFamily="18" charset="0"/>
              </a:rPr>
              <a:t>:</a:t>
            </a:r>
            <a:endParaRPr dirty="0">
              <a:latin typeface="Georgia" panose="02040502050405020303" pitchFamily="18" charset="0"/>
            </a:endParaRPr>
          </a:p>
          <a:p>
            <a:pPr marL="0" indent="152400" algn="ctr">
              <a:buSzTx/>
              <a:buNone/>
              <a:defRPr>
                <a:latin typeface="Avenir"/>
                <a:ea typeface="Avenir"/>
                <a:cs typeface="Avenir"/>
                <a:sym typeface="Avenir Roman"/>
              </a:defRPr>
            </a:pPr>
            <a:endParaRPr dirty="0">
              <a:latin typeface="Georgia" panose="02040502050405020303" pitchFamily="18" charset="0"/>
            </a:endParaRPr>
          </a:p>
          <a:p>
            <a:pPr marL="82550" indent="0" algn="ctr">
              <a:buNone/>
            </a:pPr>
            <a:r>
              <a:rPr lang="en-GB" sz="2200" dirty="0">
                <a:latin typeface="Georgia" panose="02040502050405020303" pitchFamily="18" charset="0"/>
                <a:cs typeface="Avenir Book"/>
              </a:rPr>
              <a:t>Article 4: </a:t>
            </a:r>
            <a:r>
              <a:rPr lang="en-GB" sz="2200" i="1" dirty="0">
                <a:latin typeface="Georgia" panose="02040502050405020303" pitchFamily="18" charset="0"/>
                <a:cs typeface="Avenir Book"/>
              </a:rPr>
              <a:t>Phases of the </a:t>
            </a:r>
            <a:r>
              <a:rPr lang="en-GB" sz="2200" i="1" dirty="0" err="1">
                <a:latin typeface="Georgia" panose="02040502050405020303" pitchFamily="18" charset="0"/>
                <a:cs typeface="Avenir Book"/>
              </a:rPr>
              <a:t>Synodal</a:t>
            </a:r>
            <a:r>
              <a:rPr lang="en-GB" sz="2200" i="1" dirty="0">
                <a:latin typeface="Georgia" panose="02040502050405020303" pitchFamily="18" charset="0"/>
                <a:cs typeface="Avenir Book"/>
              </a:rPr>
              <a:t> Assembly</a:t>
            </a:r>
            <a:endParaRPr lang="en-GB" sz="2200" dirty="0">
              <a:latin typeface="Georgia" panose="02040502050405020303" pitchFamily="18" charset="0"/>
              <a:cs typeface="Avenir Book"/>
            </a:endParaRPr>
          </a:p>
          <a:p>
            <a:pPr marL="82550" indent="0" algn="ctr">
              <a:buNone/>
            </a:pPr>
            <a:r>
              <a:rPr lang="en-GB" sz="2200" dirty="0">
                <a:latin typeface="Georgia" panose="02040502050405020303" pitchFamily="18" charset="0"/>
                <a:cs typeface="Avenir Book"/>
              </a:rPr>
              <a:t>Each </a:t>
            </a:r>
            <a:r>
              <a:rPr lang="en-GB" sz="2200" dirty="0" err="1">
                <a:latin typeface="Georgia" panose="02040502050405020303" pitchFamily="18" charset="0"/>
                <a:cs typeface="Avenir Book"/>
              </a:rPr>
              <a:t>Synodal</a:t>
            </a:r>
            <a:r>
              <a:rPr lang="en-GB" sz="2200" dirty="0">
                <a:latin typeface="Georgia" panose="02040502050405020303" pitchFamily="18" charset="0"/>
                <a:cs typeface="Avenir Book"/>
              </a:rPr>
              <a:t> Assembly unfolds in a series of phases: </a:t>
            </a:r>
          </a:p>
          <a:p>
            <a:pPr marL="996950" lvl="1" indent="-457200">
              <a:buSzPts val="2200"/>
              <a:buFontTx/>
              <a:buAutoNum type="arabicPeriod"/>
              <a:defRPr sz="2200">
                <a:latin typeface="Avenir"/>
                <a:ea typeface="Avenir"/>
                <a:cs typeface="Avenir"/>
                <a:sym typeface="Avenir Roman"/>
              </a:defRPr>
            </a:pPr>
            <a:r>
              <a:rPr lang="en-GB" sz="2200" dirty="0" smtClean="0">
                <a:latin typeface="Georgia" panose="02040502050405020303" pitchFamily="18" charset="0"/>
                <a:cs typeface="Avenir Book"/>
              </a:rPr>
              <a:t>The </a:t>
            </a:r>
            <a:r>
              <a:rPr lang="en-GB" sz="2200" dirty="0">
                <a:latin typeface="Georgia" panose="02040502050405020303" pitchFamily="18" charset="0"/>
                <a:cs typeface="Avenir Book"/>
              </a:rPr>
              <a:t>preparatory phase</a:t>
            </a:r>
          </a:p>
          <a:p>
            <a:pPr marL="996950" lvl="1" indent="-457200">
              <a:buSzPts val="2200"/>
              <a:buFontTx/>
              <a:buAutoNum type="arabicPeriod"/>
              <a:defRPr sz="2200">
                <a:latin typeface="Avenir"/>
                <a:ea typeface="Avenir"/>
                <a:cs typeface="Avenir"/>
                <a:sym typeface="Avenir Roman"/>
              </a:defRPr>
            </a:pPr>
            <a:r>
              <a:rPr lang="en-GB" sz="2200" dirty="0" smtClean="0">
                <a:latin typeface="Georgia" panose="02040502050405020303" pitchFamily="18" charset="0"/>
                <a:cs typeface="Avenir Book"/>
              </a:rPr>
              <a:t>The </a:t>
            </a:r>
            <a:r>
              <a:rPr lang="en-GB" sz="2200" dirty="0">
                <a:latin typeface="Georgia" panose="02040502050405020303" pitchFamily="18" charset="0"/>
                <a:cs typeface="Avenir Book"/>
              </a:rPr>
              <a:t>discussion phase (also known as the phase of </a:t>
            </a:r>
            <a:r>
              <a:rPr lang="en-GB" sz="2200" dirty="0" smtClean="0">
                <a:latin typeface="Georgia" panose="02040502050405020303" pitchFamily="18" charset="0"/>
                <a:cs typeface="Avenir Book"/>
              </a:rPr>
              <a:t>celebration)</a:t>
            </a:r>
            <a:endParaRPr lang="it-IT" dirty="0" smtClean="0">
              <a:latin typeface="Georgia" panose="02040502050405020303" pitchFamily="18" charset="0"/>
            </a:endParaRPr>
          </a:p>
          <a:p>
            <a:pPr marL="996950" lvl="1" indent="-457200">
              <a:buSzPts val="2200"/>
              <a:buFontTx/>
              <a:buAutoNum type="arabicPeriod"/>
              <a:defRPr sz="2200">
                <a:latin typeface="Avenir"/>
                <a:ea typeface="Avenir"/>
                <a:cs typeface="Avenir"/>
                <a:sym typeface="Avenir Roman"/>
              </a:defRPr>
            </a:pPr>
            <a:r>
              <a:rPr lang="en-GB" sz="2200" dirty="0" smtClean="0">
                <a:latin typeface="Georgia" panose="02040502050405020303" pitchFamily="18" charset="0"/>
                <a:cs typeface="Avenir Book"/>
              </a:rPr>
              <a:t>The </a:t>
            </a:r>
            <a:r>
              <a:rPr lang="en-GB" sz="2200" dirty="0">
                <a:latin typeface="Georgia" panose="02040502050405020303" pitchFamily="18" charset="0"/>
                <a:cs typeface="Avenir Book"/>
              </a:rPr>
              <a:t>implementation phase</a:t>
            </a:r>
          </a:p>
          <a:p>
            <a:pPr marL="996950" lvl="1" indent="-457200">
              <a:buSzPts val="2200"/>
              <a:buFontTx/>
              <a:buAutoNum type="arabicPeriod"/>
              <a:defRPr sz="2200">
                <a:latin typeface="Avenir"/>
                <a:ea typeface="Avenir"/>
                <a:cs typeface="Avenir"/>
                <a:sym typeface="Avenir Roman"/>
              </a:defRPr>
            </a:pPr>
            <a:endParaRPr dirty="0">
              <a:latin typeface="Georgia" panose="02040502050405020303" pitchFamily="18"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Google Shape;199;p12"/>
          <p:cNvSpPr txBox="1">
            <a:spLocks noGrp="1"/>
          </p:cNvSpPr>
          <p:nvPr>
            <p:ph type="title"/>
          </p:nvPr>
        </p:nvSpPr>
        <p:spPr>
          <a:xfrm>
            <a:off x="176383" y="369712"/>
            <a:ext cx="8842679" cy="653402"/>
          </a:xfrm>
          <a:prstGeom prst="rect">
            <a:avLst/>
          </a:prstGeom>
        </p:spPr>
        <p:txBody>
          <a:bodyPr>
            <a:normAutofit/>
          </a:bodyPr>
          <a:lstStyle>
            <a:lvl1pPr defTabSz="896111">
              <a:defRPr sz="2646" b="0">
                <a:latin typeface="Avenir"/>
                <a:ea typeface="Avenir"/>
                <a:cs typeface="Avenir"/>
                <a:sym typeface="Avenir Roman"/>
              </a:defRPr>
            </a:lvl1pPr>
          </a:lstStyle>
          <a:p>
            <a:r>
              <a:rPr lang="en-CA" dirty="0" err="1" smtClean="0">
                <a:solidFill>
                  <a:srgbClr val="F28E00"/>
                </a:solidFill>
                <a:latin typeface="Georgia" panose="02040502050405020303" pitchFamily="18" charset="0"/>
              </a:rPr>
              <a:t>Episcopalis</a:t>
            </a:r>
            <a:r>
              <a:rPr lang="en-CA" dirty="0" smtClean="0">
                <a:solidFill>
                  <a:srgbClr val="F28E00"/>
                </a:solidFill>
                <a:latin typeface="Georgia" panose="02040502050405020303" pitchFamily="18" charset="0"/>
              </a:rPr>
              <a:t> </a:t>
            </a:r>
            <a:r>
              <a:rPr lang="en-CA" dirty="0" err="1">
                <a:solidFill>
                  <a:srgbClr val="F28E00"/>
                </a:solidFill>
                <a:latin typeface="Georgia" panose="02040502050405020303" pitchFamily="18" charset="0"/>
              </a:rPr>
              <a:t>Communio</a:t>
            </a:r>
            <a:r>
              <a:rPr lang="en-CA" dirty="0">
                <a:solidFill>
                  <a:srgbClr val="F28E00"/>
                </a:solidFill>
                <a:latin typeface="Georgia" panose="02040502050405020303" pitchFamily="18" charset="0"/>
              </a:rPr>
              <a:t> emphasizes the local phase</a:t>
            </a:r>
            <a:endParaRPr dirty="0">
              <a:solidFill>
                <a:srgbClr val="F28E00"/>
              </a:solidFill>
              <a:latin typeface="Georgia" panose="02040502050405020303" pitchFamily="18" charset="0"/>
            </a:endParaRPr>
          </a:p>
        </p:txBody>
      </p:sp>
      <p:sp>
        <p:nvSpPr>
          <p:cNvPr id="319" name="Google Shape;200;p12"/>
          <p:cNvSpPr txBox="1">
            <a:spLocks noGrp="1"/>
          </p:cNvSpPr>
          <p:nvPr>
            <p:ph type="body" idx="1"/>
          </p:nvPr>
        </p:nvSpPr>
        <p:spPr>
          <a:xfrm>
            <a:off x="899591" y="1091950"/>
            <a:ext cx="8023016" cy="3690443"/>
          </a:xfrm>
          <a:prstGeom prst="rect">
            <a:avLst/>
          </a:prstGeom>
        </p:spPr>
        <p:txBody>
          <a:bodyPr anchor="ctr">
            <a:normAutofit lnSpcReduction="10000"/>
          </a:bodyPr>
          <a:lstStyle/>
          <a:p>
            <a:pPr marL="443484" indent="-295656" defTabSz="886968">
              <a:lnSpc>
                <a:spcPct val="103500"/>
              </a:lnSpc>
              <a:buSzPts val="1700"/>
              <a:defRPr sz="1746"/>
            </a:pPr>
            <a:r>
              <a:rPr dirty="0">
                <a:latin typeface="Georgia" panose="02040502050405020303" pitchFamily="18" charset="0"/>
              </a:rPr>
              <a:t>§</a:t>
            </a:r>
            <a:r>
              <a:rPr lang="pt-PT" dirty="0">
                <a:latin typeface="Georgia" panose="02040502050405020303" pitchFamily="18" charset="0"/>
              </a:rPr>
              <a:t> 6</a:t>
            </a:r>
            <a:r>
              <a:rPr dirty="0">
                <a:latin typeface="Georgia" panose="02040502050405020303" pitchFamily="18" charset="0"/>
              </a:rPr>
              <a:t>:</a:t>
            </a:r>
            <a:r>
              <a:rPr sz="1649" dirty="0">
                <a:latin typeface="Georgia" panose="02040502050405020303" pitchFamily="18" charset="0"/>
                <a:ea typeface="Avenir"/>
                <a:cs typeface="Avenir"/>
                <a:sym typeface="Avenir Roman"/>
              </a:rPr>
              <a:t> </a:t>
            </a:r>
            <a:r>
              <a:rPr sz="1649" dirty="0" smtClean="0">
                <a:latin typeface="Georgia" panose="02040502050405020303" pitchFamily="18" charset="0"/>
                <a:ea typeface="Avenir"/>
                <a:cs typeface="Avenir"/>
                <a:sym typeface="Avenir Roman"/>
              </a:rPr>
              <a:t>“</a:t>
            </a:r>
            <a:r>
              <a:rPr lang="en-GB" sz="1700" dirty="0" smtClean="0">
                <a:latin typeface="Georgia" panose="02040502050405020303" pitchFamily="18" charset="0"/>
              </a:rPr>
              <a:t>The </a:t>
            </a:r>
            <a:r>
              <a:rPr lang="en-GB" sz="1700" dirty="0">
                <a:latin typeface="Georgia" panose="02040502050405020303" pitchFamily="18" charset="0"/>
              </a:rPr>
              <a:t>Synod of Bishops must increasingly become a privileged instrument for listening to the People of God</a:t>
            </a:r>
            <a:r>
              <a:rPr lang="en-GB" sz="1700" dirty="0" smtClean="0">
                <a:latin typeface="Georgia" panose="02040502050405020303" pitchFamily="18" charset="0"/>
              </a:rPr>
              <a:t>.”</a:t>
            </a:r>
            <a:endParaRPr lang="en-GB" sz="1700" dirty="0">
              <a:latin typeface="Georgia" panose="02040502050405020303" pitchFamily="18" charset="0"/>
            </a:endParaRPr>
          </a:p>
          <a:p>
            <a:pPr marL="443484" indent="-295656" defTabSz="886968">
              <a:lnSpc>
                <a:spcPct val="103500"/>
              </a:lnSpc>
              <a:buSzPts val="1700"/>
              <a:defRPr sz="1746"/>
            </a:pPr>
            <a:endParaRPr lang="it-IT" sz="1649" dirty="0" smtClean="0">
              <a:latin typeface="Georgia" panose="02040502050405020303" pitchFamily="18" charset="0"/>
              <a:ea typeface="Avenir"/>
              <a:cs typeface="Avenir"/>
              <a:sym typeface="Avenir Roman"/>
            </a:endParaRPr>
          </a:p>
          <a:p>
            <a:pPr marL="147828" indent="0" defTabSz="886968">
              <a:lnSpc>
                <a:spcPct val="103500"/>
              </a:lnSpc>
              <a:buSzPts val="1700"/>
              <a:buNone/>
              <a:defRPr sz="1746"/>
            </a:pPr>
            <a:endParaRPr sz="1649" dirty="0">
              <a:latin typeface="Georgia" panose="02040502050405020303" pitchFamily="18" charset="0"/>
              <a:ea typeface="Avenir"/>
              <a:cs typeface="Avenir"/>
              <a:sym typeface="Avenir Roman"/>
            </a:endParaRPr>
          </a:p>
          <a:p>
            <a:pPr marL="443484" indent="-295656" defTabSz="886968">
              <a:lnSpc>
                <a:spcPct val="103500"/>
              </a:lnSpc>
              <a:buSzPts val="1700"/>
              <a:defRPr sz="1746"/>
            </a:pPr>
            <a:r>
              <a:rPr dirty="0">
                <a:latin typeface="Georgia" panose="02040502050405020303" pitchFamily="18" charset="0"/>
              </a:rPr>
              <a:t>§</a:t>
            </a:r>
            <a:r>
              <a:rPr lang="pt-PT" dirty="0">
                <a:latin typeface="Georgia" panose="02040502050405020303" pitchFamily="18" charset="0"/>
              </a:rPr>
              <a:t> </a:t>
            </a:r>
            <a:r>
              <a:rPr dirty="0">
                <a:latin typeface="Georgia" panose="02040502050405020303" pitchFamily="18" charset="0"/>
              </a:rPr>
              <a:t>7:</a:t>
            </a:r>
            <a:r>
              <a:rPr sz="1649" dirty="0">
                <a:latin typeface="Georgia" panose="02040502050405020303" pitchFamily="18" charset="0"/>
                <a:ea typeface="Avenir"/>
                <a:cs typeface="Avenir"/>
                <a:sym typeface="Avenir Roman"/>
              </a:rPr>
              <a:t> </a:t>
            </a:r>
            <a:r>
              <a:rPr sz="1649" dirty="0" smtClean="0">
                <a:latin typeface="Georgia" panose="02040502050405020303" pitchFamily="18" charset="0"/>
                <a:ea typeface="Avenir"/>
                <a:cs typeface="Avenir"/>
                <a:sym typeface="Avenir Roman"/>
              </a:rPr>
              <a:t>“</a:t>
            </a:r>
            <a:r>
              <a:rPr lang="en-GB" sz="1649" dirty="0" smtClean="0">
                <a:latin typeface="Georgia" panose="02040502050405020303" pitchFamily="18" charset="0"/>
                <a:ea typeface="Avenir"/>
                <a:cs typeface="Avenir"/>
              </a:rPr>
              <a:t>The </a:t>
            </a:r>
            <a:r>
              <a:rPr lang="en-GB" sz="1649" dirty="0">
                <a:latin typeface="Georgia" panose="02040502050405020303" pitchFamily="18" charset="0"/>
                <a:ea typeface="Avenir"/>
                <a:cs typeface="Avenir"/>
              </a:rPr>
              <a:t>history of the Church bears ample witness to the importance of consultation for ascertaining the views of the Bishops and the faithful in matters pertaining to the Good of the Church. Hence, even in the preparation of </a:t>
            </a:r>
            <a:r>
              <a:rPr lang="en-GB" sz="1649" dirty="0" err="1">
                <a:latin typeface="Georgia" panose="02040502050405020303" pitchFamily="18" charset="0"/>
                <a:ea typeface="Avenir"/>
                <a:cs typeface="Avenir"/>
              </a:rPr>
              <a:t>Synodal</a:t>
            </a:r>
            <a:r>
              <a:rPr lang="en-GB" sz="1649" dirty="0">
                <a:latin typeface="Georgia" panose="02040502050405020303" pitchFamily="18" charset="0"/>
                <a:ea typeface="Avenir"/>
                <a:cs typeface="Avenir"/>
              </a:rPr>
              <a:t> Assemblies, it is very important that the consultation of all the particular Churches be given special attention</a:t>
            </a:r>
            <a:r>
              <a:rPr lang="en-GB" sz="1600" dirty="0" smtClean="0">
                <a:latin typeface="Avenir Book"/>
                <a:cs typeface="Avenir Book"/>
              </a:rPr>
              <a:t>.”</a:t>
            </a:r>
            <a:endParaRPr lang="en-GB" sz="1600" dirty="0">
              <a:latin typeface="Avenir Book"/>
              <a:cs typeface="Avenir Book"/>
            </a:endParaRPr>
          </a:p>
          <a:p>
            <a:pPr marL="443484" indent="-295656" defTabSz="886968">
              <a:lnSpc>
                <a:spcPct val="103500"/>
              </a:lnSpc>
              <a:buSzPts val="1700"/>
              <a:defRPr sz="1746"/>
            </a:pPr>
            <a:endParaRPr sz="1649" dirty="0">
              <a:latin typeface="Georgia" panose="02040502050405020303" pitchFamily="18" charset="0"/>
              <a:ea typeface="Avenir"/>
              <a:cs typeface="Avenir"/>
              <a:sym typeface="Avenir Roman"/>
            </a:endParaRPr>
          </a:p>
          <a:p>
            <a:pPr marL="443484" indent="-295656" defTabSz="886968">
              <a:lnSpc>
                <a:spcPct val="103500"/>
              </a:lnSpc>
              <a:buSzPts val="1600"/>
              <a:defRPr sz="1649">
                <a:latin typeface="Avenir"/>
                <a:ea typeface="Avenir"/>
                <a:cs typeface="Avenir"/>
                <a:sym typeface="Avenir Roman"/>
              </a:defRPr>
            </a:pPr>
            <a:endParaRPr sz="1649" dirty="0">
              <a:latin typeface="Georgia" panose="02040502050405020303" pitchFamily="18" charset="0"/>
              <a:ea typeface="Avenir"/>
              <a:cs typeface="Avenir"/>
              <a:sym typeface="Avenir Roman"/>
            </a:endParaRPr>
          </a:p>
          <a:p>
            <a:pPr marL="443484" indent="-295656" defTabSz="886968">
              <a:lnSpc>
                <a:spcPct val="103500"/>
              </a:lnSpc>
              <a:buSzPts val="1500"/>
              <a:defRPr sz="1552"/>
            </a:pPr>
            <a:r>
              <a:rPr lang="it-IT" dirty="0">
                <a:latin typeface="Georgia" panose="02040502050405020303" pitchFamily="18" charset="0"/>
              </a:rPr>
              <a:t>§ </a:t>
            </a:r>
            <a:r>
              <a:rPr dirty="0" smtClean="0">
                <a:latin typeface="Georgia" panose="02040502050405020303" pitchFamily="18" charset="0"/>
              </a:rPr>
              <a:t>7</a:t>
            </a:r>
            <a:r>
              <a:rPr dirty="0">
                <a:latin typeface="Georgia" panose="02040502050405020303" pitchFamily="18" charset="0"/>
              </a:rPr>
              <a:t>:</a:t>
            </a:r>
            <a:r>
              <a:rPr dirty="0">
                <a:latin typeface="Georgia" panose="02040502050405020303" pitchFamily="18" charset="0"/>
                <a:ea typeface="Avenir"/>
                <a:cs typeface="Avenir"/>
                <a:sym typeface="Avenir Roman"/>
              </a:rPr>
              <a:t> </a:t>
            </a:r>
            <a:r>
              <a:rPr dirty="0" smtClean="0">
                <a:latin typeface="Georgia" panose="02040502050405020303" pitchFamily="18" charset="0"/>
                <a:ea typeface="Avenir"/>
                <a:cs typeface="Avenir"/>
                <a:sym typeface="Avenir Roman"/>
              </a:rPr>
              <a:t>“</a:t>
            </a:r>
            <a:r>
              <a:rPr lang="en-GB" sz="1500" dirty="0" smtClean="0">
                <a:latin typeface="Georgia" panose="02040502050405020303" pitchFamily="18" charset="0"/>
                <a:ea typeface="Avenir"/>
                <a:cs typeface="Avenir"/>
              </a:rPr>
              <a:t>The </a:t>
            </a:r>
            <a:r>
              <a:rPr lang="en-GB" sz="1500" dirty="0" err="1">
                <a:latin typeface="Georgia" panose="02040502050405020303" pitchFamily="18" charset="0"/>
                <a:ea typeface="Avenir"/>
                <a:cs typeface="Avenir"/>
              </a:rPr>
              <a:t>synodal</a:t>
            </a:r>
            <a:r>
              <a:rPr lang="en-GB" sz="1500" dirty="0">
                <a:latin typeface="Georgia" panose="02040502050405020303" pitchFamily="18" charset="0"/>
                <a:ea typeface="Avenir"/>
                <a:cs typeface="Avenir"/>
              </a:rPr>
              <a:t> process not only has its point of departure but also its point of arrival in the People of God, upon whom the gifts of grace bestowed by the Holy Spirit through the gathering of Bishops in Assembly must be poured </a:t>
            </a:r>
            <a:r>
              <a:rPr lang="en-GB" sz="1500" dirty="0" smtClean="0">
                <a:latin typeface="Georgia" panose="02040502050405020303" pitchFamily="18" charset="0"/>
                <a:ea typeface="Avenir"/>
                <a:cs typeface="Avenir"/>
              </a:rPr>
              <a:t>out.”</a:t>
            </a:r>
            <a:endParaRPr sz="1500" dirty="0">
              <a:latin typeface="Georgia" panose="02040502050405020303" pitchFamily="18" charset="0"/>
              <a:ea typeface="Avenir"/>
              <a:cs typeface="Avenir"/>
              <a:sym typeface="Avenir Roman"/>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Google Shape;205;p13"/>
          <p:cNvSpPr txBox="1">
            <a:spLocks noGrp="1"/>
          </p:cNvSpPr>
          <p:nvPr>
            <p:ph type="title"/>
          </p:nvPr>
        </p:nvSpPr>
        <p:spPr>
          <a:xfrm>
            <a:off x="341227" y="441176"/>
            <a:ext cx="8802773" cy="664258"/>
          </a:xfrm>
          <a:prstGeom prst="rect">
            <a:avLst/>
          </a:prstGeom>
        </p:spPr>
        <p:txBody>
          <a:bodyPr/>
          <a:lstStyle>
            <a:lvl1pPr>
              <a:defRPr sz="2700" b="0">
                <a:latin typeface="Avenir"/>
                <a:ea typeface="Avenir"/>
                <a:cs typeface="Avenir"/>
                <a:sym typeface="Avenir Roman"/>
              </a:defRPr>
            </a:lvl1pPr>
          </a:lstStyle>
          <a:p>
            <a:r>
              <a:rPr lang="en-CA" dirty="0" err="1">
                <a:solidFill>
                  <a:srgbClr val="F28E00"/>
                </a:solidFill>
                <a:latin typeface="Georgia" panose="02040502050405020303" pitchFamily="18" charset="0"/>
              </a:rPr>
              <a:t>Episcopalis</a:t>
            </a:r>
            <a:r>
              <a:rPr lang="en-CA" dirty="0">
                <a:solidFill>
                  <a:srgbClr val="F28E00"/>
                </a:solidFill>
                <a:latin typeface="Georgia" panose="02040502050405020303" pitchFamily="18" charset="0"/>
              </a:rPr>
              <a:t> </a:t>
            </a:r>
            <a:r>
              <a:rPr lang="en-CA" dirty="0" err="1">
                <a:solidFill>
                  <a:srgbClr val="F28E00"/>
                </a:solidFill>
                <a:latin typeface="Georgia" panose="02040502050405020303" pitchFamily="18" charset="0"/>
              </a:rPr>
              <a:t>Communio</a:t>
            </a:r>
            <a:r>
              <a:rPr lang="en-CA" dirty="0">
                <a:solidFill>
                  <a:srgbClr val="F28E00"/>
                </a:solidFill>
                <a:latin typeface="Georgia" panose="02040502050405020303" pitchFamily="18" charset="0"/>
              </a:rPr>
              <a:t> emphasizes the local phase</a:t>
            </a:r>
            <a:endParaRPr dirty="0">
              <a:solidFill>
                <a:srgbClr val="F28E00"/>
              </a:solidFill>
              <a:latin typeface="Georgia" panose="02040502050405020303" pitchFamily="18" charset="0"/>
            </a:endParaRPr>
          </a:p>
        </p:txBody>
      </p:sp>
      <p:sp>
        <p:nvSpPr>
          <p:cNvPr id="324" name="Google Shape;206;p13"/>
          <p:cNvSpPr txBox="1">
            <a:spLocks noGrp="1"/>
          </p:cNvSpPr>
          <p:nvPr>
            <p:ph type="body" idx="1"/>
          </p:nvPr>
        </p:nvSpPr>
        <p:spPr>
          <a:xfrm>
            <a:off x="311699" y="1152475"/>
            <a:ext cx="8520602" cy="3416400"/>
          </a:xfrm>
          <a:prstGeom prst="rect">
            <a:avLst/>
          </a:prstGeom>
        </p:spPr>
        <p:txBody>
          <a:bodyPr anchor="ctr"/>
          <a:lstStyle/>
          <a:p>
            <a:r>
              <a:rPr dirty="0" smtClean="0">
                <a:latin typeface="Georgia" panose="02040502050405020303" pitchFamily="18" charset="0"/>
              </a:rPr>
              <a:t>Art. 6: </a:t>
            </a:r>
            <a:r>
              <a:rPr lang="en-CA" sz="2046" dirty="0" smtClean="0">
                <a:latin typeface="Georgia" panose="02040502050405020303" pitchFamily="18" charset="0"/>
                <a:ea typeface="Avenir"/>
                <a:cs typeface="Avenir"/>
              </a:rPr>
              <a:t>Consultation </a:t>
            </a:r>
            <a:r>
              <a:rPr lang="en-CA" sz="2046" dirty="0">
                <a:latin typeface="Georgia" panose="02040502050405020303" pitchFamily="18" charset="0"/>
                <a:ea typeface="Avenir"/>
                <a:cs typeface="Avenir"/>
              </a:rPr>
              <a:t>of the People of God</a:t>
            </a:r>
          </a:p>
          <a:p>
            <a:pPr marL="609600" lvl="1" indent="0">
              <a:buNone/>
            </a:pPr>
            <a:r>
              <a:rPr dirty="0" smtClean="0">
                <a:latin typeface="Georgia" panose="02040502050405020303" pitchFamily="18" charset="0"/>
              </a:rPr>
              <a:t>§ </a:t>
            </a:r>
            <a:r>
              <a:rPr dirty="0">
                <a:latin typeface="Georgia" panose="02040502050405020303" pitchFamily="18" charset="0"/>
              </a:rPr>
              <a:t>1. </a:t>
            </a:r>
            <a:r>
              <a:rPr lang="en-CA" sz="2046" dirty="0">
                <a:latin typeface="Georgia" panose="02040502050405020303" pitchFamily="18" charset="0"/>
                <a:ea typeface="Avenir"/>
                <a:cs typeface="Avenir"/>
              </a:rPr>
              <a:t>The consultation of the People of God takes place in the particular </a:t>
            </a:r>
            <a:r>
              <a:rPr lang="en-CA" sz="2046" dirty="0" smtClean="0">
                <a:latin typeface="Georgia" panose="02040502050405020303" pitchFamily="18" charset="0"/>
                <a:ea typeface="Avenir"/>
                <a:cs typeface="Avenir"/>
              </a:rPr>
              <a:t>Churches […]</a:t>
            </a:r>
            <a:endParaRPr lang="en-CA" sz="2046" dirty="0">
              <a:latin typeface="Georgia" panose="02040502050405020303" pitchFamily="18" charset="0"/>
              <a:ea typeface="Avenir"/>
              <a:cs typeface="Avenir"/>
            </a:endParaRPr>
          </a:p>
          <a:p>
            <a:pPr marL="0" lvl="1" indent="566927" defTabSz="850391">
              <a:buSzTx/>
              <a:buNone/>
              <a:defRPr sz="2046">
                <a:latin typeface="Avenir"/>
                <a:ea typeface="Avenir"/>
                <a:cs typeface="Avenir"/>
                <a:sym typeface="Avenir Roman"/>
              </a:defRPr>
            </a:pPr>
            <a:r>
              <a:rPr lang="it-IT" dirty="0" smtClean="0">
                <a:latin typeface="Georgia" panose="02040502050405020303" pitchFamily="18" charset="0"/>
              </a:rPr>
              <a:t>	</a:t>
            </a:r>
            <a:r>
              <a:rPr lang="en-CA" sz="2046" dirty="0">
                <a:latin typeface="Georgia" panose="02040502050405020303" pitchFamily="18" charset="0"/>
                <a:ea typeface="Avenir"/>
                <a:cs typeface="Avenir"/>
              </a:rPr>
              <a:t> In each particular Church, the Bishops carry out the consultation </a:t>
            </a:r>
            <a:r>
              <a:rPr lang="en-CA" sz="2046" dirty="0" smtClean="0">
                <a:latin typeface="Georgia" panose="02040502050405020303" pitchFamily="18" charset="0"/>
                <a:ea typeface="Avenir"/>
                <a:cs typeface="Avenir"/>
              </a:rPr>
              <a:t>	of </a:t>
            </a:r>
            <a:r>
              <a:rPr lang="en-CA" sz="2046" dirty="0">
                <a:latin typeface="Georgia" panose="02040502050405020303" pitchFamily="18" charset="0"/>
                <a:ea typeface="Avenir"/>
                <a:cs typeface="Avenir"/>
              </a:rPr>
              <a:t>the People of God by recourse to the participatory bodies </a:t>
            </a:r>
            <a:r>
              <a:rPr lang="en-CA" sz="2046" dirty="0" smtClean="0">
                <a:latin typeface="Georgia" panose="02040502050405020303" pitchFamily="18" charset="0"/>
                <a:ea typeface="Avenir"/>
                <a:cs typeface="Avenir"/>
              </a:rPr>
              <a:t>	provided </a:t>
            </a:r>
            <a:r>
              <a:rPr lang="en-CA" sz="2046" dirty="0">
                <a:latin typeface="Georgia" panose="02040502050405020303" pitchFamily="18" charset="0"/>
                <a:ea typeface="Avenir"/>
                <a:cs typeface="Avenir"/>
              </a:rPr>
              <a:t>for by the law, without excluding other methods that </a:t>
            </a:r>
            <a:r>
              <a:rPr lang="en-CA" sz="2046" dirty="0" smtClean="0">
                <a:latin typeface="Georgia" panose="02040502050405020303" pitchFamily="18" charset="0"/>
                <a:ea typeface="Avenir"/>
                <a:cs typeface="Avenir"/>
              </a:rPr>
              <a:t>	they </a:t>
            </a:r>
            <a:r>
              <a:rPr lang="en-CA" sz="2046" dirty="0">
                <a:latin typeface="Georgia" panose="02040502050405020303" pitchFamily="18" charset="0"/>
                <a:ea typeface="Avenir"/>
                <a:cs typeface="Avenir"/>
              </a:rPr>
              <a:t>deem appropriate</a:t>
            </a:r>
            <a:endParaRPr dirty="0">
              <a:latin typeface="Georgia" panose="02040502050405020303" pitchFamily="18"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Google Shape;211;p14" descr="Google Shape;211;p14"/>
          <p:cNvPicPr>
            <a:picLocks noChangeAspect="1"/>
          </p:cNvPicPr>
          <p:nvPr/>
        </p:nvPicPr>
        <p:blipFill>
          <a:blip r:embed="rId2"/>
          <a:srcRect t="11395" b="14649"/>
          <a:stretch>
            <a:fillRect/>
          </a:stretch>
        </p:blipFill>
        <p:spPr>
          <a:xfrm>
            <a:off x="4830945" y="525982"/>
            <a:ext cx="3584772" cy="405411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8" name="Google Shape;213;p14"/>
          <p:cNvSpPr txBox="1">
            <a:spLocks noGrp="1"/>
          </p:cNvSpPr>
          <p:nvPr>
            <p:ph type="body" sz="quarter" idx="1"/>
          </p:nvPr>
        </p:nvSpPr>
        <p:spPr>
          <a:xfrm>
            <a:off x="221921" y="800605"/>
            <a:ext cx="4447559" cy="1558580"/>
          </a:xfrm>
          <a:prstGeom prst="rect">
            <a:avLst/>
          </a:prstGeom>
        </p:spPr>
        <p:txBody>
          <a:bodyPr anchor="b">
            <a:normAutofit fontScale="92500"/>
          </a:bodyPr>
          <a:lstStyle/>
          <a:p>
            <a:pPr marL="0" indent="0" algn="just">
              <a:defRPr sz="1300">
                <a:solidFill>
                  <a:srgbClr val="000000"/>
                </a:solidFill>
                <a:latin typeface="+mn-lt"/>
                <a:ea typeface="+mn-ea"/>
                <a:cs typeface="+mn-cs"/>
                <a:sym typeface="Arial"/>
              </a:defRPr>
            </a:pPr>
            <a:r>
              <a:rPr lang="en-US" sz="1300" dirty="0" smtClean="0">
                <a:solidFill>
                  <a:srgbClr val="000000"/>
                </a:solidFill>
                <a:latin typeface="Georgia" panose="02040502050405020303" pitchFamily="18" charset="0"/>
              </a:rPr>
              <a:t>A </a:t>
            </a:r>
            <a:r>
              <a:rPr lang="en-US" sz="1300" dirty="0">
                <a:solidFill>
                  <a:srgbClr val="000000"/>
                </a:solidFill>
                <a:latin typeface="Georgia" panose="02040502050405020303" pitchFamily="18" charset="0"/>
              </a:rPr>
              <a:t>basic question prompts and guides us: How does this “journeying together,” which takes place today on different levels (from the local level to the universal one), allow the Church to proclaim the Gospel in accordance with the mission entrusted to her; and what steps does the Spirit invite us to take in order to grow as a </a:t>
            </a:r>
            <a:r>
              <a:rPr lang="en-US" sz="1300" dirty="0" err="1">
                <a:solidFill>
                  <a:srgbClr val="000000"/>
                </a:solidFill>
                <a:latin typeface="Georgia" panose="02040502050405020303" pitchFamily="18" charset="0"/>
              </a:rPr>
              <a:t>synodal</a:t>
            </a:r>
            <a:r>
              <a:rPr lang="en-US" sz="1300" dirty="0">
                <a:solidFill>
                  <a:srgbClr val="000000"/>
                </a:solidFill>
                <a:latin typeface="Georgia" panose="02040502050405020303" pitchFamily="18" charset="0"/>
              </a:rPr>
              <a:t> Church?</a:t>
            </a:r>
          </a:p>
          <a:p>
            <a:pPr marL="0" indent="0" algn="just">
              <a:defRPr sz="1300">
                <a:solidFill>
                  <a:srgbClr val="000000"/>
                </a:solidFill>
                <a:latin typeface="+mn-lt"/>
                <a:ea typeface="+mn-ea"/>
                <a:cs typeface="+mn-cs"/>
                <a:sym typeface="Arial"/>
              </a:defRPr>
            </a:pPr>
            <a:endParaRPr dirty="0">
              <a:latin typeface="Georgia" panose="02040502050405020303" pitchFamily="18" charset="0"/>
              <a:ea typeface="Avenir"/>
              <a:cs typeface="Avenir"/>
              <a:sym typeface="Avenir Roman"/>
            </a:endParaRPr>
          </a:p>
        </p:txBody>
      </p:sp>
      <p:sp>
        <p:nvSpPr>
          <p:cNvPr id="329" name="Google Shape;214;p14"/>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30" name="Google Shape;215;p14"/>
          <p:cNvSpPr txBox="1"/>
          <p:nvPr/>
        </p:nvSpPr>
        <p:spPr>
          <a:xfrm>
            <a:off x="166976" y="2368405"/>
            <a:ext cx="4443866" cy="969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lgn="ctr">
              <a:defRPr sz="1700">
                <a:latin typeface="Avenir"/>
                <a:ea typeface="Avenir"/>
                <a:cs typeface="Avenir"/>
                <a:sym typeface="Avenir Roman"/>
              </a:defRPr>
            </a:pPr>
            <a:r>
              <a:rPr lang="en-CA" sz="1700" b="1" dirty="0" smtClean="0">
                <a:solidFill>
                  <a:srgbClr val="F28E00"/>
                </a:solidFill>
                <a:latin typeface="Georgia" panose="02040502050405020303" pitchFamily="18" charset="0"/>
                <a:ea typeface="Avenir"/>
                <a:cs typeface="Avenir"/>
              </a:rPr>
              <a:t>The </a:t>
            </a:r>
            <a:r>
              <a:rPr lang="en-CA" sz="1700" b="1" dirty="0">
                <a:solidFill>
                  <a:srgbClr val="F28E00"/>
                </a:solidFill>
                <a:latin typeface="Georgia" panose="02040502050405020303" pitchFamily="18" charset="0"/>
                <a:ea typeface="Avenir"/>
                <a:cs typeface="Avenir"/>
              </a:rPr>
              <a:t>fundamental question for the consultation of the People of God</a:t>
            </a:r>
          </a:p>
          <a:p>
            <a:pPr algn="ctr">
              <a:defRPr sz="1700">
                <a:latin typeface="Avenir"/>
                <a:ea typeface="Avenir"/>
                <a:cs typeface="Avenir"/>
                <a:sym typeface="Avenir Roman"/>
              </a:defRPr>
            </a:pPr>
            <a:endParaRPr b="1" dirty="0">
              <a:solidFill>
                <a:srgbClr val="F28E00"/>
              </a:solidFill>
              <a:latin typeface="Georgia" panose="02040502050405020303" pitchFamily="18" charset="0"/>
            </a:endParaRPr>
          </a:p>
        </p:txBody>
      </p:sp>
      <p:sp>
        <p:nvSpPr>
          <p:cNvPr id="8" name="Google Shape;215;p14"/>
          <p:cNvSpPr txBox="1"/>
          <p:nvPr/>
        </p:nvSpPr>
        <p:spPr>
          <a:xfrm>
            <a:off x="166976" y="223556"/>
            <a:ext cx="4443866" cy="446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lgn="ctr">
              <a:defRPr sz="1700">
                <a:latin typeface="Avenir"/>
                <a:ea typeface="Avenir"/>
                <a:cs typeface="Avenir"/>
                <a:sym typeface="Avenir Roman"/>
              </a:defRPr>
            </a:pPr>
            <a:r>
              <a:rPr lang="en-GB" sz="1700" b="1" dirty="0">
                <a:solidFill>
                  <a:srgbClr val="F28E00"/>
                </a:solidFill>
                <a:latin typeface="Georgia" panose="02040502050405020303" pitchFamily="18" charset="0"/>
                <a:ea typeface="Avenir"/>
                <a:cs typeface="Avenir"/>
              </a:rPr>
              <a:t>Basic Question of the </a:t>
            </a:r>
            <a:r>
              <a:rPr lang="en-GB" sz="1700" b="1" dirty="0" err="1">
                <a:solidFill>
                  <a:srgbClr val="F28E00"/>
                </a:solidFill>
                <a:latin typeface="Georgia" panose="02040502050405020303" pitchFamily="18" charset="0"/>
                <a:ea typeface="Avenir"/>
                <a:cs typeface="Avenir"/>
              </a:rPr>
              <a:t>Synodal</a:t>
            </a:r>
            <a:r>
              <a:rPr lang="en-GB" sz="1700" b="1" dirty="0">
                <a:solidFill>
                  <a:srgbClr val="F28E00"/>
                </a:solidFill>
                <a:latin typeface="Georgia" panose="02040502050405020303" pitchFamily="18" charset="0"/>
                <a:ea typeface="Avenir"/>
                <a:cs typeface="Avenir"/>
              </a:rPr>
              <a:t> Process</a:t>
            </a:r>
            <a:endParaRPr b="1" dirty="0">
              <a:solidFill>
                <a:srgbClr val="F28E00"/>
              </a:solidFill>
              <a:latin typeface="Georgia" panose="02040502050405020303" pitchFamily="18" charset="0"/>
            </a:endParaRPr>
          </a:p>
        </p:txBody>
      </p:sp>
      <p:sp>
        <p:nvSpPr>
          <p:cNvPr id="3" name="Rettangolo 2"/>
          <p:cNvSpPr/>
          <p:nvPr/>
        </p:nvSpPr>
        <p:spPr>
          <a:xfrm>
            <a:off x="0" y="4118238"/>
            <a:ext cx="1064604" cy="1025262"/>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400" b="0" i="0" u="none" strike="noStrike" cap="none" spc="0" normalizeH="0" baseline="0">
              <a:ln>
                <a:noFill/>
              </a:ln>
              <a:solidFill>
                <a:srgbClr val="000000"/>
              </a:solidFill>
              <a:effectLst/>
              <a:uFillTx/>
              <a:latin typeface="+mn-lt"/>
              <a:ea typeface="+mn-ea"/>
              <a:cs typeface="+mn-cs"/>
              <a:sym typeface="Arial"/>
            </a:endParaRPr>
          </a:p>
        </p:txBody>
      </p:sp>
      <p:sp>
        <p:nvSpPr>
          <p:cNvPr id="331" name="Google Shape;216;p14"/>
          <p:cNvSpPr txBox="1"/>
          <p:nvPr/>
        </p:nvSpPr>
        <p:spPr>
          <a:xfrm>
            <a:off x="221922" y="3290426"/>
            <a:ext cx="4388920" cy="1478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lnSpcReduction="10000"/>
          </a:bodyPr>
          <a:lstStyle>
            <a:lvl1pPr indent="152400">
              <a:lnSpc>
                <a:spcPct val="115000"/>
              </a:lnSpc>
              <a:defRPr sz="1300" i="1"/>
            </a:lvl1pPr>
          </a:lstStyle>
          <a:p>
            <a:pPr marL="152400" indent="0" algn="just"/>
            <a:r>
              <a:rPr lang="en-US" dirty="0" smtClean="0">
                <a:latin typeface="Georgia" panose="02040502050405020303" pitchFamily="18" charset="0"/>
              </a:rPr>
              <a:t>A </a:t>
            </a:r>
            <a:r>
              <a:rPr lang="en-US" dirty="0" err="1">
                <a:latin typeface="Georgia" panose="02040502050405020303" pitchFamily="18" charset="0"/>
              </a:rPr>
              <a:t>synodal</a:t>
            </a:r>
            <a:r>
              <a:rPr lang="en-US" dirty="0">
                <a:latin typeface="Georgia" panose="02040502050405020303" pitchFamily="18" charset="0"/>
              </a:rPr>
              <a:t> Church, in announcing the Gospel, “journeys together:” How is this “journeying together” happening today in your local Church? What steps does the Spirit invite us to take in order to grow in our “journeying together”? </a:t>
            </a:r>
          </a:p>
          <a:p>
            <a:pPr marL="152400" indent="0" algn="r"/>
            <a:r>
              <a:rPr lang="fr-FR" dirty="0">
                <a:latin typeface="Georgia" panose="02040502050405020303" pitchFamily="18" charset="0"/>
              </a:rPr>
              <a:t>(PD, 26)</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Google Shape;221;p15" descr="Google Shape;221;p15"/>
          <p:cNvPicPr>
            <a:picLocks noChangeAspect="1"/>
          </p:cNvPicPr>
          <p:nvPr/>
        </p:nvPicPr>
        <p:blipFill>
          <a:blip r:embed="rId3"/>
          <a:srcRect l="29338" t="37563" b="21692"/>
          <a:stretch>
            <a:fillRect/>
          </a:stretch>
        </p:blipFill>
        <p:spPr>
          <a:xfrm>
            <a:off x="154099" y="3459924"/>
            <a:ext cx="2080526" cy="1532878"/>
          </a:xfrm>
          <a:prstGeom prst="rect">
            <a:avLst/>
          </a:prstGeom>
          <a:ln w="12700">
            <a:miter lim="400000"/>
          </a:ln>
        </p:spPr>
      </p:pic>
      <p:pic>
        <p:nvPicPr>
          <p:cNvPr id="334" name="Google Shape;222;p15" descr="Google Shape;222;p15"/>
          <p:cNvPicPr>
            <a:picLocks noChangeAspect="1"/>
          </p:cNvPicPr>
          <p:nvPr/>
        </p:nvPicPr>
        <p:blipFill>
          <a:blip r:embed="rId4"/>
          <a:srcRect r="11016"/>
          <a:stretch>
            <a:fillRect/>
          </a:stretch>
        </p:blipFill>
        <p:spPr>
          <a:xfrm>
            <a:off x="2311325" y="3459924"/>
            <a:ext cx="2080528" cy="1532875"/>
          </a:xfrm>
          <a:prstGeom prst="rect">
            <a:avLst/>
          </a:prstGeom>
          <a:ln w="12700">
            <a:miter lim="400000"/>
          </a:ln>
        </p:spPr>
      </p:pic>
      <p:pic>
        <p:nvPicPr>
          <p:cNvPr id="335" name="Google Shape;223;p15" descr="Google Shape;223;p15"/>
          <p:cNvPicPr>
            <a:picLocks noChangeAspect="1"/>
          </p:cNvPicPr>
          <p:nvPr/>
        </p:nvPicPr>
        <p:blipFill>
          <a:blip r:embed="rId5"/>
          <a:srcRect l="13156"/>
          <a:stretch>
            <a:fillRect/>
          </a:stretch>
        </p:blipFill>
        <p:spPr>
          <a:xfrm>
            <a:off x="154100" y="134850"/>
            <a:ext cx="4237753" cy="3175475"/>
          </a:xfrm>
          <a:prstGeom prst="rect">
            <a:avLst/>
          </a:prstGeom>
          <a:ln w="12700">
            <a:miter lim="400000"/>
          </a:ln>
        </p:spPr>
      </p:pic>
      <p:pic>
        <p:nvPicPr>
          <p:cNvPr id="336" name="Google Shape;224;p15" descr="Google Shape;224;p15"/>
          <p:cNvPicPr>
            <a:picLocks noChangeAspect="1"/>
          </p:cNvPicPr>
          <p:nvPr/>
        </p:nvPicPr>
        <p:blipFill>
          <a:blip r:embed="rId6"/>
          <a:srcRect l="22868" r="17716"/>
          <a:stretch>
            <a:fillRect/>
          </a:stretch>
        </p:blipFill>
        <p:spPr>
          <a:xfrm>
            <a:off x="4557200" y="0"/>
            <a:ext cx="4599876" cy="5143502"/>
          </a:xfrm>
          <a:prstGeom prst="rect">
            <a:avLst/>
          </a:prstGeom>
          <a:ln w="12700">
            <a:miter lim="400000"/>
          </a:ln>
        </p:spPr>
      </p:pic>
      <p:sp>
        <p:nvSpPr>
          <p:cNvPr id="337" name="Google Shape;225;p15"/>
          <p:cNvSpPr txBox="1">
            <a:spLocks noGrp="1"/>
          </p:cNvSpPr>
          <p:nvPr>
            <p:ph type="body" sz="half" idx="1"/>
          </p:nvPr>
        </p:nvSpPr>
        <p:spPr>
          <a:xfrm>
            <a:off x="4411176" y="664630"/>
            <a:ext cx="4745900" cy="2645695"/>
          </a:xfrm>
          <a:prstGeom prst="rect">
            <a:avLst/>
          </a:prstGeom>
        </p:spPr>
        <p:txBody>
          <a:bodyPr>
            <a:normAutofit fontScale="92500" lnSpcReduction="10000"/>
          </a:bodyPr>
          <a:lstStyle/>
          <a:p>
            <a:pPr marL="152400" indent="0" algn="just">
              <a:buNone/>
            </a:pPr>
            <a:endParaRPr lang="en-CA" sz="1600" dirty="0" smtClean="0">
              <a:latin typeface="Georgia" panose="02040502050405020303" pitchFamily="18" charset="0"/>
            </a:endParaRPr>
          </a:p>
          <a:p>
            <a:pPr marL="152400" indent="0" algn="just">
              <a:buNone/>
            </a:pPr>
            <a:r>
              <a:rPr lang="en-CA" sz="1500" dirty="0" smtClean="0">
                <a:latin typeface="Georgia" panose="02040502050405020303" pitchFamily="18" charset="0"/>
              </a:rPr>
              <a:t>“</a:t>
            </a:r>
            <a:r>
              <a:rPr lang="en-CA" sz="1500" dirty="0">
                <a:latin typeface="Georgia" panose="02040502050405020303" pitchFamily="18" charset="0"/>
              </a:rPr>
              <a:t>The purpose of the Synod, and therefore of this consultation, is not to produce documents, but “to plant dreams, draw forth prophecies and visions, allow hope to be nourished, inspire trust, bind up wounds, weave together relationships, awaken a dawn of hope, learn from one another, and create a bright resourcefulness that will enlighten minds, warm hearts, give strength to our hands.” </a:t>
            </a:r>
          </a:p>
          <a:p>
            <a:pPr marL="152400" indent="0" algn="r">
              <a:buNone/>
            </a:pPr>
            <a:r>
              <a:rPr lang="en-CA" sz="1500" dirty="0">
                <a:latin typeface="Georgia" panose="02040502050405020303" pitchFamily="18" charset="0"/>
              </a:rPr>
              <a:t>(PD, 32)</a:t>
            </a:r>
          </a:p>
          <a:p>
            <a:pPr marL="152400" indent="0" algn="just">
              <a:buSzPts val="1300"/>
              <a:buNone/>
              <a:defRPr sz="1300">
                <a:latin typeface="+mn-lt"/>
                <a:ea typeface="+mn-ea"/>
                <a:cs typeface="+mn-cs"/>
                <a:sym typeface="Arial"/>
              </a:defRPr>
            </a:pPr>
            <a:endParaRPr dirty="0">
              <a:latin typeface="Georgia" panose="02040502050405020303" pitchFamily="18" charset="0"/>
            </a:endParaRPr>
          </a:p>
        </p:txBody>
      </p:sp>
      <p:sp>
        <p:nvSpPr>
          <p:cNvPr id="338" name="Google Shape;226;p15"/>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339" name="Google Shape;227;p15"/>
          <p:cNvSpPr txBox="1"/>
          <p:nvPr/>
        </p:nvSpPr>
        <p:spPr>
          <a:xfrm>
            <a:off x="8527199" y="4685836"/>
            <a:ext cx="548701" cy="307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r">
              <a:defRPr sz="800">
                <a:solidFill>
                  <a:schemeClr val="accent2">
                    <a:lumOff val="21764"/>
                  </a:schemeClr>
                </a:solidFill>
                <a:latin typeface="Helvetica Neue"/>
                <a:ea typeface="Helvetica Neue"/>
                <a:cs typeface="Helvetica Neue"/>
                <a:sym typeface="Helvetica Neue"/>
              </a:defRPr>
            </a:lvl1pPr>
          </a:lstStyle>
          <a:p>
            <a:r>
              <a:t>15</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
          </p:nvPr>
        </p:nvSpPr>
        <p:spPr/>
        <p:txBody>
          <a:bodyPr>
            <a:normAutofit fontScale="92500" lnSpcReduction="20000"/>
          </a:bodyPr>
          <a:lstStyle/>
          <a:p>
            <a:endParaRPr lang="it-IT"/>
          </a:p>
        </p:txBody>
      </p:sp>
      <p:pic>
        <p:nvPicPr>
          <p:cNvPr id="5" name="Picture 2" descr="C:\Users\nathalie.becquart\Desktop\Logo Syno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076" y="-29138"/>
            <a:ext cx="6156614" cy="514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7845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Google Shape;238;p17"/>
          <p:cNvSpPr txBox="1">
            <a:spLocks noGrp="1"/>
          </p:cNvSpPr>
          <p:nvPr>
            <p:ph type="title"/>
          </p:nvPr>
        </p:nvSpPr>
        <p:spPr>
          <a:xfrm>
            <a:off x="276653" y="409366"/>
            <a:ext cx="4572847" cy="637201"/>
          </a:xfrm>
          <a:prstGeom prst="rect">
            <a:avLst/>
          </a:prstGeom>
        </p:spPr>
        <p:txBody>
          <a:bodyPr>
            <a:noAutofit/>
          </a:bodyPr>
          <a:lstStyle>
            <a:lvl1pPr>
              <a:defRPr sz="2200" i="1"/>
            </a:lvl1pPr>
          </a:lstStyle>
          <a:p>
            <a:pPr lvl="0"/>
            <a:r>
              <a:rPr lang="en-CA" sz="2500" i="0" dirty="0" smtClean="0">
                <a:solidFill>
                  <a:srgbClr val="F28E00"/>
                </a:solidFill>
                <a:latin typeface="Georgia" panose="02040502050405020303" pitchFamily="18" charset="0"/>
              </a:rPr>
              <a:t>Preparatory </a:t>
            </a:r>
            <a:r>
              <a:rPr lang="en-CA" sz="2500" i="0" dirty="0">
                <a:solidFill>
                  <a:srgbClr val="F28E00"/>
                </a:solidFill>
                <a:latin typeface="Georgia" panose="02040502050405020303" pitchFamily="18" charset="0"/>
              </a:rPr>
              <a:t>Document</a:t>
            </a:r>
          </a:p>
        </p:txBody>
      </p:sp>
      <p:sp>
        <p:nvSpPr>
          <p:cNvPr id="347" name="Google Shape;239;p17"/>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348" name="Google Shape;240;p17"/>
          <p:cNvSpPr txBox="1">
            <a:spLocks noGrp="1"/>
          </p:cNvSpPr>
          <p:nvPr>
            <p:ph type="body" sz="half" idx="1"/>
          </p:nvPr>
        </p:nvSpPr>
        <p:spPr>
          <a:xfrm>
            <a:off x="186064" y="860658"/>
            <a:ext cx="4393024" cy="3449783"/>
          </a:xfrm>
          <a:prstGeom prst="rect">
            <a:avLst/>
          </a:prstGeom>
        </p:spPr>
        <p:txBody>
          <a:bodyPr anchor="ctr">
            <a:normAutofit/>
          </a:bodyPr>
          <a:lstStyle/>
          <a:p>
            <a:pPr marL="552450" lvl="0" indent="-400050">
              <a:buClr>
                <a:schemeClr val="accent1"/>
              </a:buClr>
              <a:buSzPts val="1600"/>
              <a:buFontTx/>
              <a:buAutoNum type="romanUcPeriod"/>
              <a:defRPr sz="1600">
                <a:solidFill>
                  <a:srgbClr val="000000"/>
                </a:solidFill>
                <a:latin typeface="Helvetica Neue"/>
                <a:ea typeface="Helvetica Neue"/>
                <a:cs typeface="Helvetica Neue"/>
                <a:sym typeface="Helvetica Neue"/>
              </a:defRPr>
            </a:pPr>
            <a:r>
              <a:rPr lang="en-CA" sz="1600" dirty="0" smtClean="0">
                <a:solidFill>
                  <a:srgbClr val="000000"/>
                </a:solidFill>
                <a:latin typeface="Georgia" panose="02040502050405020303" pitchFamily="18" charset="0"/>
                <a:ea typeface="Helvetica Neue"/>
                <a:cs typeface="Helvetica Neue"/>
              </a:rPr>
              <a:t>The </a:t>
            </a:r>
            <a:r>
              <a:rPr lang="en-CA" sz="1600" dirty="0">
                <a:solidFill>
                  <a:srgbClr val="000000"/>
                </a:solidFill>
                <a:latin typeface="Georgia" panose="02040502050405020303" pitchFamily="18" charset="0"/>
                <a:ea typeface="Helvetica Neue"/>
                <a:cs typeface="Helvetica Neue"/>
              </a:rPr>
              <a:t>Call to Journey </a:t>
            </a:r>
            <a:r>
              <a:rPr lang="en-CA" sz="1600" dirty="0" smtClean="0">
                <a:solidFill>
                  <a:srgbClr val="000000"/>
                </a:solidFill>
                <a:latin typeface="Georgia" panose="02040502050405020303" pitchFamily="18" charset="0"/>
                <a:ea typeface="Helvetica Neue"/>
                <a:cs typeface="Helvetica Neue"/>
              </a:rPr>
              <a:t>Together</a:t>
            </a:r>
            <a:endParaRPr sz="1200" dirty="0" smtClean="0">
              <a:latin typeface="Georgia" panose="02040502050405020303" pitchFamily="18" charset="0"/>
            </a:endParaRPr>
          </a:p>
          <a:p>
            <a:pPr marL="552450" lvl="0" indent="-400050">
              <a:buClr>
                <a:schemeClr val="accent1"/>
              </a:buClr>
              <a:buSzPts val="1600"/>
              <a:buFontTx/>
              <a:buAutoNum type="romanUcPeriod"/>
              <a:defRPr sz="1600">
                <a:solidFill>
                  <a:srgbClr val="000000"/>
                </a:solidFill>
                <a:latin typeface="Helvetica Neue"/>
                <a:ea typeface="Helvetica Neue"/>
                <a:cs typeface="Helvetica Neue"/>
                <a:sym typeface="Helvetica Neue"/>
              </a:defRPr>
            </a:pPr>
            <a:r>
              <a:rPr dirty="0" smtClean="0">
                <a:latin typeface="Georgia" panose="02040502050405020303" pitchFamily="18" charset="0"/>
              </a:rPr>
              <a:t> </a:t>
            </a:r>
            <a:r>
              <a:rPr lang="en-CA" sz="1600" dirty="0">
                <a:solidFill>
                  <a:srgbClr val="000000"/>
                </a:solidFill>
                <a:latin typeface="Georgia" panose="02040502050405020303" pitchFamily="18" charset="0"/>
                <a:ea typeface="Helvetica Neue"/>
                <a:cs typeface="Helvetica Neue"/>
              </a:rPr>
              <a:t>A Constitutively </a:t>
            </a:r>
            <a:r>
              <a:rPr lang="en-CA" sz="1600" dirty="0" err="1">
                <a:solidFill>
                  <a:srgbClr val="000000"/>
                </a:solidFill>
                <a:latin typeface="Georgia" panose="02040502050405020303" pitchFamily="18" charset="0"/>
                <a:ea typeface="Helvetica Neue"/>
                <a:cs typeface="Helvetica Neue"/>
              </a:rPr>
              <a:t>Synodal</a:t>
            </a:r>
            <a:r>
              <a:rPr lang="en-CA" sz="1600" dirty="0">
                <a:solidFill>
                  <a:srgbClr val="000000"/>
                </a:solidFill>
                <a:latin typeface="Georgia" panose="02040502050405020303" pitchFamily="18" charset="0"/>
                <a:ea typeface="Helvetica Neue"/>
                <a:cs typeface="Helvetica Neue"/>
              </a:rPr>
              <a:t> Church</a:t>
            </a:r>
            <a:endParaRPr lang="it-IT" sz="1600" dirty="0">
              <a:solidFill>
                <a:srgbClr val="000000"/>
              </a:solidFill>
              <a:latin typeface="Georgia" panose="02040502050405020303" pitchFamily="18" charset="0"/>
              <a:ea typeface="Helvetica Neue"/>
              <a:cs typeface="Helvetica Neue"/>
            </a:endParaRPr>
          </a:p>
          <a:p>
            <a:pPr marL="552450" lvl="0" indent="-400050">
              <a:buClr>
                <a:schemeClr val="accent1"/>
              </a:buClr>
              <a:buSzPts val="1600"/>
              <a:buFontTx/>
              <a:buAutoNum type="romanUcPeriod"/>
              <a:defRPr sz="1600">
                <a:solidFill>
                  <a:srgbClr val="000000"/>
                </a:solidFill>
                <a:latin typeface="Helvetica Neue"/>
                <a:ea typeface="Helvetica Neue"/>
                <a:cs typeface="Helvetica Neue"/>
                <a:sym typeface="Helvetica Neue"/>
              </a:defRPr>
            </a:pPr>
            <a:r>
              <a:rPr lang="en-CA" sz="1600" dirty="0" smtClean="0">
                <a:solidFill>
                  <a:srgbClr val="000000"/>
                </a:solidFill>
                <a:latin typeface="Georgia" panose="02040502050405020303" pitchFamily="18" charset="0"/>
                <a:ea typeface="Helvetica Neue"/>
                <a:cs typeface="Helvetica Neue"/>
              </a:rPr>
              <a:t>Listening </a:t>
            </a:r>
            <a:r>
              <a:rPr lang="en-CA" sz="1600" dirty="0">
                <a:solidFill>
                  <a:srgbClr val="000000"/>
                </a:solidFill>
                <a:latin typeface="Georgia" panose="02040502050405020303" pitchFamily="18" charset="0"/>
                <a:ea typeface="Helvetica Neue"/>
                <a:cs typeface="Helvetica Neue"/>
              </a:rPr>
              <a:t>to the Scriptures</a:t>
            </a:r>
            <a:endParaRPr lang="it-IT" sz="1600" dirty="0">
              <a:solidFill>
                <a:srgbClr val="000000"/>
              </a:solidFill>
              <a:latin typeface="Georgia" panose="02040502050405020303" pitchFamily="18" charset="0"/>
              <a:ea typeface="Helvetica Neue"/>
              <a:cs typeface="Helvetica Neue"/>
            </a:endParaRPr>
          </a:p>
          <a:p>
            <a:pPr marL="552450" indent="-400050">
              <a:buClr>
                <a:schemeClr val="accent1"/>
              </a:buClr>
              <a:buSzPts val="1600"/>
              <a:buAutoNum type="romanUcPeriod"/>
              <a:defRPr sz="1600">
                <a:solidFill>
                  <a:srgbClr val="000000"/>
                </a:solidFill>
                <a:latin typeface="Helvetica Neue"/>
                <a:ea typeface="Helvetica Neue"/>
                <a:cs typeface="Helvetica Neue"/>
                <a:sym typeface="Helvetica Neue"/>
              </a:defRPr>
            </a:pPr>
            <a:endParaRPr sz="1200" dirty="0" smtClean="0">
              <a:latin typeface="Georgia" panose="02040502050405020303" pitchFamily="18" charset="0"/>
            </a:endParaRPr>
          </a:p>
          <a:p>
            <a:pPr marL="1009650" lvl="1" indent="-400050">
              <a:buClr>
                <a:schemeClr val="accent1"/>
              </a:buClr>
              <a:buSzPts val="1600"/>
              <a:buFontTx/>
              <a:buAutoNum type="alphaUcPeriod"/>
              <a:defRPr sz="1600">
                <a:solidFill>
                  <a:srgbClr val="000000"/>
                </a:solidFill>
                <a:latin typeface="Helvetica Neue"/>
                <a:ea typeface="Helvetica Neue"/>
                <a:cs typeface="Helvetica Neue"/>
                <a:sym typeface="Helvetica Neue"/>
              </a:defRPr>
            </a:pPr>
            <a:r>
              <a:rPr lang="en-CA" sz="1600" dirty="0" smtClean="0">
                <a:solidFill>
                  <a:srgbClr val="000000"/>
                </a:solidFill>
                <a:latin typeface="Georgia" panose="02040502050405020303" pitchFamily="18" charset="0"/>
                <a:ea typeface="Helvetica Neue"/>
                <a:cs typeface="Helvetica Neue"/>
              </a:rPr>
              <a:t>Jesus</a:t>
            </a:r>
            <a:r>
              <a:rPr lang="en-CA" sz="1600" dirty="0">
                <a:solidFill>
                  <a:srgbClr val="000000"/>
                </a:solidFill>
                <a:latin typeface="Georgia" panose="02040502050405020303" pitchFamily="18" charset="0"/>
                <a:ea typeface="Helvetica Neue"/>
                <a:cs typeface="Helvetica Neue"/>
              </a:rPr>
              <a:t>, the Crowd, the Apostles</a:t>
            </a:r>
            <a:endParaRPr lang="it-IT" sz="1600" dirty="0">
              <a:solidFill>
                <a:srgbClr val="000000"/>
              </a:solidFill>
              <a:latin typeface="Georgia" panose="02040502050405020303" pitchFamily="18" charset="0"/>
              <a:ea typeface="Helvetica Neue"/>
              <a:cs typeface="Helvetica Neue"/>
            </a:endParaRPr>
          </a:p>
          <a:p>
            <a:pPr marL="1009650" lvl="1" indent="-400050">
              <a:buClr>
                <a:schemeClr val="accent1"/>
              </a:buClr>
              <a:buSzPts val="1600"/>
              <a:buFontTx/>
              <a:buAutoNum type="alphaUcPeriod"/>
              <a:defRPr sz="1600">
                <a:solidFill>
                  <a:srgbClr val="000000"/>
                </a:solidFill>
                <a:latin typeface="Helvetica Neue"/>
                <a:ea typeface="Helvetica Neue"/>
                <a:cs typeface="Helvetica Neue"/>
                <a:sym typeface="Helvetica Neue"/>
              </a:defRPr>
            </a:pPr>
            <a:r>
              <a:rPr lang="en-CA" sz="1600" dirty="0">
                <a:solidFill>
                  <a:srgbClr val="000000"/>
                </a:solidFill>
                <a:latin typeface="Georgia" panose="02040502050405020303" pitchFamily="18" charset="0"/>
                <a:ea typeface="Helvetica Neue"/>
                <a:cs typeface="Helvetica Neue"/>
              </a:rPr>
              <a:t>A Double Dynamic of Conversion: Peter and Cornelius (Acts 10)</a:t>
            </a:r>
            <a:endParaRPr lang="it-IT" sz="1600" dirty="0">
              <a:solidFill>
                <a:srgbClr val="000000"/>
              </a:solidFill>
              <a:latin typeface="Georgia" panose="02040502050405020303" pitchFamily="18" charset="0"/>
              <a:ea typeface="Helvetica Neue"/>
              <a:cs typeface="Helvetica Neue"/>
            </a:endParaRPr>
          </a:p>
          <a:p>
            <a:pPr marL="1009650" lvl="1" indent="-400050">
              <a:buClr>
                <a:schemeClr val="accent1"/>
              </a:buClr>
              <a:buSzPts val="1600"/>
              <a:buAutoNum type="alphaUcPeriod"/>
              <a:defRPr sz="1600">
                <a:solidFill>
                  <a:srgbClr val="000000"/>
                </a:solidFill>
                <a:latin typeface="Helvetica Neue"/>
                <a:ea typeface="Helvetica Neue"/>
                <a:cs typeface="Helvetica Neue"/>
                <a:sym typeface="Helvetica Neue"/>
              </a:defRPr>
            </a:pPr>
            <a:endParaRPr sz="1200" dirty="0">
              <a:latin typeface="Georgia" panose="02040502050405020303" pitchFamily="18" charset="0"/>
            </a:endParaRPr>
          </a:p>
          <a:p>
            <a:pPr marL="552450" lvl="0" indent="-400050">
              <a:buClr>
                <a:schemeClr val="accent1"/>
              </a:buClr>
              <a:buSzPts val="1600"/>
              <a:buFontTx/>
              <a:buAutoNum type="romanUcPeriod"/>
              <a:defRPr sz="1600">
                <a:solidFill>
                  <a:srgbClr val="000000"/>
                </a:solidFill>
                <a:latin typeface="Helvetica Neue"/>
                <a:ea typeface="Helvetica Neue"/>
                <a:cs typeface="Helvetica Neue"/>
                <a:sym typeface="Helvetica Neue"/>
              </a:defRPr>
            </a:pPr>
            <a:r>
              <a:rPr lang="en-CA" sz="1600" dirty="0" err="1" smtClean="0">
                <a:solidFill>
                  <a:srgbClr val="000000"/>
                </a:solidFill>
                <a:latin typeface="Georgia" panose="02040502050405020303" pitchFamily="18" charset="0"/>
                <a:ea typeface="Helvetica Neue"/>
                <a:cs typeface="Helvetica Neue"/>
              </a:rPr>
              <a:t>Synodality</a:t>
            </a:r>
            <a:r>
              <a:rPr lang="en-CA" sz="1600" dirty="0" smtClean="0">
                <a:solidFill>
                  <a:srgbClr val="000000"/>
                </a:solidFill>
                <a:latin typeface="Georgia" panose="02040502050405020303" pitchFamily="18" charset="0"/>
                <a:ea typeface="Helvetica Neue"/>
                <a:cs typeface="Helvetica Neue"/>
              </a:rPr>
              <a:t> </a:t>
            </a:r>
            <a:r>
              <a:rPr lang="en-CA" sz="1600" dirty="0">
                <a:solidFill>
                  <a:srgbClr val="000000"/>
                </a:solidFill>
                <a:latin typeface="Georgia" panose="02040502050405020303" pitchFamily="18" charset="0"/>
                <a:ea typeface="Helvetica Neue"/>
                <a:cs typeface="Helvetica Neue"/>
              </a:rPr>
              <a:t>in Action: Pathways for Consulting the People of God</a:t>
            </a:r>
            <a:endParaRPr lang="it-IT" sz="1600" dirty="0">
              <a:solidFill>
                <a:srgbClr val="000000"/>
              </a:solidFill>
              <a:latin typeface="Georgia" panose="02040502050405020303" pitchFamily="18" charset="0"/>
              <a:ea typeface="Helvetica Neue"/>
              <a:cs typeface="Helvetica Neue"/>
            </a:endParaRPr>
          </a:p>
          <a:p>
            <a:pPr marL="552450" indent="-400050">
              <a:buClr>
                <a:schemeClr val="accent1"/>
              </a:buClr>
              <a:buSzPts val="1600"/>
              <a:buAutoNum type="romanUcPeriod"/>
              <a:defRPr sz="1600">
                <a:solidFill>
                  <a:srgbClr val="000000"/>
                </a:solidFill>
                <a:latin typeface="Helvetica Neue"/>
                <a:ea typeface="Helvetica Neue"/>
                <a:cs typeface="Helvetica Neue"/>
                <a:sym typeface="Helvetica Neue"/>
              </a:defRPr>
            </a:pPr>
            <a:endParaRPr dirty="0">
              <a:latin typeface="Georgia" panose="02040502050405020303" pitchFamily="18" charset="0"/>
            </a:endParaRPr>
          </a:p>
        </p:txBody>
      </p:sp>
      <p:sp>
        <p:nvSpPr>
          <p:cNvPr id="349" name="Google Shape;241;p17"/>
          <p:cNvSpPr txBox="1">
            <a:spLocks noGrp="1"/>
          </p:cNvSpPr>
          <p:nvPr>
            <p:ph type="body" idx="22"/>
          </p:nvPr>
        </p:nvSpPr>
        <p:spPr>
          <a:xfrm>
            <a:off x="4944139" y="1083944"/>
            <a:ext cx="3912781" cy="308401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normAutofit lnSpcReduction="10000"/>
          </a:bodyPr>
          <a:lstStyle/>
          <a:p>
            <a:pPr marL="552450" lvl="0" indent="-400050">
              <a:buSzPts val="1600"/>
              <a:buFontTx/>
              <a:buAutoNum type="romanUcPeriod"/>
              <a:defRPr sz="1600"/>
            </a:pPr>
            <a:r>
              <a:rPr lang="en-CA" sz="1600" dirty="0" smtClean="0">
                <a:latin typeface="Georgia" panose="02040502050405020303" pitchFamily="18" charset="0"/>
              </a:rPr>
              <a:t>Introduction</a:t>
            </a:r>
            <a:endParaRPr dirty="0" smtClean="0">
              <a:latin typeface="Georgia" panose="02040502050405020303" pitchFamily="18" charset="0"/>
            </a:endParaRPr>
          </a:p>
          <a:p>
            <a:pPr marL="552450" lvl="0" indent="-400050">
              <a:buSzPts val="1600"/>
              <a:buFontTx/>
              <a:buAutoNum type="romanUcPeriod"/>
              <a:defRPr sz="1600"/>
            </a:pPr>
            <a:r>
              <a:rPr lang="en-CA" sz="1600" dirty="0" smtClean="0">
                <a:latin typeface="Georgia" panose="02040502050405020303" pitchFamily="18" charset="0"/>
              </a:rPr>
              <a:t>Principles </a:t>
            </a:r>
            <a:r>
              <a:rPr lang="en-CA" sz="1600" dirty="0">
                <a:latin typeface="Georgia" panose="02040502050405020303" pitchFamily="18" charset="0"/>
              </a:rPr>
              <a:t>of a </a:t>
            </a:r>
            <a:r>
              <a:rPr lang="en-CA" sz="1600" dirty="0" err="1">
                <a:latin typeface="Georgia" panose="02040502050405020303" pitchFamily="18" charset="0"/>
              </a:rPr>
              <a:t>Synodal</a:t>
            </a:r>
            <a:r>
              <a:rPr lang="en-CA" sz="1600" dirty="0">
                <a:latin typeface="Georgia" panose="02040502050405020303" pitchFamily="18" charset="0"/>
              </a:rPr>
              <a:t> </a:t>
            </a:r>
            <a:r>
              <a:rPr lang="en-CA" sz="1600" dirty="0" smtClean="0">
                <a:latin typeface="Georgia" panose="02040502050405020303" pitchFamily="18" charset="0"/>
              </a:rPr>
              <a:t>Process</a:t>
            </a:r>
            <a:endParaRPr lang="it-IT" dirty="0" smtClean="0">
              <a:latin typeface="Georgia" panose="02040502050405020303" pitchFamily="18" charset="0"/>
            </a:endParaRPr>
          </a:p>
          <a:p>
            <a:pPr marL="552450" lvl="0" indent="-400050">
              <a:buSzPts val="1600"/>
              <a:buFontTx/>
              <a:buAutoNum type="romanUcPeriod"/>
              <a:defRPr sz="1600"/>
            </a:pPr>
            <a:r>
              <a:rPr lang="en-CA" sz="1600" dirty="0" smtClean="0">
                <a:latin typeface="Georgia" panose="02040502050405020303" pitchFamily="18" charset="0"/>
              </a:rPr>
              <a:t>The </a:t>
            </a:r>
            <a:r>
              <a:rPr lang="en-CA" sz="1600" dirty="0">
                <a:latin typeface="Georgia" panose="02040502050405020303" pitchFamily="18" charset="0"/>
              </a:rPr>
              <a:t>Process of the </a:t>
            </a:r>
            <a:r>
              <a:rPr lang="en-CA" sz="1600" dirty="0" smtClean="0">
                <a:latin typeface="Georgia" panose="02040502050405020303" pitchFamily="18" charset="0"/>
              </a:rPr>
              <a:t>Synod</a:t>
            </a:r>
            <a:endParaRPr lang="it-IT" dirty="0" smtClean="0">
              <a:latin typeface="Georgia" panose="02040502050405020303" pitchFamily="18" charset="0"/>
            </a:endParaRPr>
          </a:p>
          <a:p>
            <a:pPr marL="552450" lvl="0" indent="-400050">
              <a:buSzPts val="1600"/>
              <a:buFontTx/>
              <a:buAutoNum type="romanUcPeriod"/>
              <a:defRPr sz="1600"/>
            </a:pPr>
            <a:r>
              <a:rPr lang="en-CA" sz="1600" dirty="0" smtClean="0">
                <a:latin typeface="Georgia" panose="02040502050405020303" pitchFamily="18" charset="0"/>
              </a:rPr>
              <a:t>Travelling </a:t>
            </a:r>
            <a:r>
              <a:rPr lang="en-CA" sz="1600" dirty="0">
                <a:latin typeface="Georgia" panose="02040502050405020303" pitchFamily="18" charset="0"/>
              </a:rPr>
              <a:t>the </a:t>
            </a:r>
            <a:r>
              <a:rPr lang="en-CA" sz="1600" dirty="0" err="1">
                <a:latin typeface="Georgia" panose="02040502050405020303" pitchFamily="18" charset="0"/>
              </a:rPr>
              <a:t>Synodal</a:t>
            </a:r>
            <a:r>
              <a:rPr lang="en-CA" sz="1600" dirty="0">
                <a:latin typeface="Georgia" panose="02040502050405020303" pitchFamily="18" charset="0"/>
              </a:rPr>
              <a:t> Path in </a:t>
            </a:r>
            <a:r>
              <a:rPr lang="en-CA" sz="1600" dirty="0" smtClean="0">
                <a:latin typeface="Georgia" panose="02040502050405020303" pitchFamily="18" charset="0"/>
              </a:rPr>
              <a:t>Dioceses</a:t>
            </a:r>
            <a:endParaRPr lang="it-IT" dirty="0" smtClean="0">
              <a:latin typeface="Georgia" panose="02040502050405020303" pitchFamily="18" charset="0"/>
            </a:endParaRPr>
          </a:p>
          <a:p>
            <a:pPr marL="552450" lvl="0" indent="-400050">
              <a:buSzPts val="1600"/>
              <a:buFontTx/>
              <a:buAutoNum type="romanUcPeriod"/>
              <a:defRPr sz="1600"/>
            </a:pPr>
            <a:r>
              <a:rPr lang="en-CA" sz="1600" dirty="0" smtClean="0">
                <a:latin typeface="Georgia" panose="02040502050405020303" pitchFamily="18" charset="0"/>
              </a:rPr>
              <a:t>Resources </a:t>
            </a:r>
            <a:r>
              <a:rPr lang="en-CA" sz="1600" dirty="0">
                <a:latin typeface="Georgia" panose="02040502050405020303" pitchFamily="18" charset="0"/>
              </a:rPr>
              <a:t>for organizing the </a:t>
            </a:r>
            <a:r>
              <a:rPr lang="en-CA" sz="1600" dirty="0" err="1">
                <a:latin typeface="Georgia" panose="02040502050405020303" pitchFamily="18" charset="0"/>
              </a:rPr>
              <a:t>Synodal</a:t>
            </a:r>
            <a:r>
              <a:rPr lang="en-CA" sz="1600" dirty="0">
                <a:latin typeface="Georgia" panose="02040502050405020303" pitchFamily="18" charset="0"/>
              </a:rPr>
              <a:t> Process</a:t>
            </a:r>
          </a:p>
          <a:p>
            <a:pPr marL="0" indent="152400">
              <a:buSzTx/>
              <a:buNone/>
              <a:defRPr sz="1600"/>
            </a:pPr>
            <a:endParaRPr lang="it-IT" dirty="0">
              <a:latin typeface="Georgia" panose="02040502050405020303" pitchFamily="18" charset="0"/>
            </a:endParaRPr>
          </a:p>
          <a:p>
            <a:pPr marL="0" indent="152400">
              <a:buSzTx/>
              <a:buNone/>
              <a:defRPr sz="1600"/>
            </a:pPr>
            <a:r>
              <a:rPr b="1" dirty="0" smtClean="0">
                <a:solidFill>
                  <a:srgbClr val="F28E00"/>
                </a:solidFill>
                <a:latin typeface="Georgia" panose="02040502050405020303" pitchFamily="18" charset="0"/>
              </a:rPr>
              <a:t>+</a:t>
            </a:r>
            <a:r>
              <a:rPr lang="it-IT" dirty="0">
                <a:latin typeface="Georgia" panose="02040502050405020303" pitchFamily="18" charset="0"/>
              </a:rPr>
              <a:t> </a:t>
            </a:r>
            <a:r>
              <a:rPr lang="it-IT" dirty="0" smtClean="0">
                <a:latin typeface="Georgia" panose="02040502050405020303" pitchFamily="18" charset="0"/>
              </a:rPr>
              <a:t> </a:t>
            </a:r>
            <a:r>
              <a:rPr lang="en-CA" sz="1600" dirty="0" smtClean="0">
                <a:latin typeface="Georgia" panose="02040502050405020303" pitchFamily="18" charset="0"/>
              </a:rPr>
              <a:t>Appendices, materials, and tools                 (biblical, liturgical, 	methodological, and practical 	resources, etc.)                               </a:t>
            </a:r>
            <a:endParaRPr lang="it-IT" sz="1600" dirty="0">
              <a:latin typeface="Georgia" panose="02040502050405020303" pitchFamily="18" charset="0"/>
            </a:endParaRPr>
          </a:p>
          <a:p>
            <a:pPr marL="0" indent="152400">
              <a:buSzTx/>
              <a:buNone/>
              <a:defRPr sz="1600"/>
            </a:pPr>
            <a:endParaRPr dirty="0">
              <a:latin typeface="Georgia" panose="02040502050405020303" pitchFamily="18" charset="0"/>
            </a:endParaRPr>
          </a:p>
        </p:txBody>
      </p:sp>
      <p:sp>
        <p:nvSpPr>
          <p:cNvPr id="350" name="Google Shape;242;p17"/>
          <p:cNvSpPr txBox="1"/>
          <p:nvPr/>
        </p:nvSpPr>
        <p:spPr>
          <a:xfrm>
            <a:off x="5176565" y="393578"/>
            <a:ext cx="3518769" cy="63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lvl1pPr>
              <a:defRPr sz="2500" b="1" i="1">
                <a:latin typeface="Helvetica Neue"/>
                <a:ea typeface="Helvetica Neue"/>
                <a:cs typeface="Helvetica Neue"/>
                <a:sym typeface="Helvetica Neue"/>
              </a:defRPr>
            </a:lvl1pPr>
          </a:lstStyle>
          <a:p>
            <a:r>
              <a:rPr i="0" dirty="0" err="1">
                <a:solidFill>
                  <a:srgbClr val="F28E00"/>
                </a:solidFill>
                <a:latin typeface="Georgia" panose="02040502050405020303" pitchFamily="18" charset="0"/>
              </a:rPr>
              <a:t>Vademecum</a:t>
            </a:r>
            <a:endParaRPr i="0" dirty="0">
              <a:solidFill>
                <a:srgbClr val="F28E00"/>
              </a:solidFill>
              <a:latin typeface="Georgia" panose="02040502050405020303" pitchFamily="18"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Google Shape;247;p18"/>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lang="en-CA" dirty="0">
                <a:solidFill>
                  <a:srgbClr val="F28E00"/>
                </a:solidFill>
                <a:latin typeface="Georgia" panose="02040502050405020303" pitchFamily="18" charset="0"/>
              </a:rPr>
              <a:t>The Objectives of the Synod (PD, 2)</a:t>
            </a:r>
            <a:endParaRPr dirty="0">
              <a:solidFill>
                <a:srgbClr val="F28E00"/>
              </a:solidFill>
              <a:latin typeface="Georgia" panose="02040502050405020303" pitchFamily="18" charset="0"/>
            </a:endParaRPr>
          </a:p>
        </p:txBody>
      </p:sp>
      <p:sp>
        <p:nvSpPr>
          <p:cNvPr id="355" name="Google Shape;248;p18"/>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356" name="Google Shape;249;p18"/>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357" name="Google Shape;250;p18"/>
          <p:cNvSpPr txBox="1">
            <a:spLocks noGrp="1"/>
          </p:cNvSpPr>
          <p:nvPr>
            <p:ph type="body" idx="1"/>
          </p:nvPr>
        </p:nvSpPr>
        <p:spPr>
          <a:xfrm>
            <a:off x="496859" y="1105084"/>
            <a:ext cx="8026249" cy="3273786"/>
          </a:xfrm>
          <a:prstGeom prst="rect">
            <a:avLst/>
          </a:prstGeom>
        </p:spPr>
        <p:txBody>
          <a:bodyPr anchor="ctr"/>
          <a:lstStyle/>
          <a:p>
            <a:pPr marL="438911" lvl="0" indent="-292607" defTabSz="877823">
              <a:lnSpc>
                <a:spcPct val="103500"/>
              </a:lnSpc>
              <a:buClr>
                <a:srgbClr val="DE8F32"/>
              </a:buClr>
              <a:buSzPts val="1500"/>
              <a:buFont typeface="Helvetica Neue"/>
              <a:buChar char="●"/>
              <a:defRPr sz="1536">
                <a:solidFill>
                  <a:srgbClr val="000000"/>
                </a:solidFill>
                <a:latin typeface="Avenir"/>
                <a:ea typeface="Avenir"/>
                <a:cs typeface="Avenir"/>
                <a:sym typeface="Avenir Roman"/>
              </a:defRPr>
            </a:pPr>
            <a:r>
              <a:rPr lang="en-US" sz="1536" dirty="0">
                <a:solidFill>
                  <a:srgbClr val="000000"/>
                </a:solidFill>
                <a:latin typeface="Georgia" panose="02040502050405020303" pitchFamily="18" charset="0"/>
                <a:ea typeface="Avenir"/>
                <a:cs typeface="Avenir"/>
              </a:rPr>
              <a:t>recalling how the Spirit has guided the Church’s journey through history and, today, calls us to be, together, witnesses of God’s love; </a:t>
            </a:r>
            <a:endParaRPr lang="en-CA" sz="1536" dirty="0">
              <a:solidFill>
                <a:srgbClr val="000000"/>
              </a:solidFill>
              <a:latin typeface="Georgia" panose="02040502050405020303" pitchFamily="18" charset="0"/>
              <a:ea typeface="Avenir"/>
              <a:cs typeface="Avenir"/>
            </a:endParaRPr>
          </a:p>
          <a:p>
            <a:pPr marL="438911" lvl="0" indent="-292607" defTabSz="877823">
              <a:lnSpc>
                <a:spcPct val="103500"/>
              </a:lnSpc>
              <a:buClr>
                <a:srgbClr val="DE8F32"/>
              </a:buClr>
              <a:buSzPts val="1500"/>
              <a:buFont typeface="Helvetica Neue"/>
              <a:buChar char="●"/>
              <a:defRPr sz="1536">
                <a:solidFill>
                  <a:srgbClr val="000000"/>
                </a:solidFill>
                <a:latin typeface="Avenir"/>
                <a:ea typeface="Avenir"/>
                <a:cs typeface="Avenir"/>
                <a:sym typeface="Avenir Roman"/>
              </a:defRPr>
            </a:pPr>
            <a:r>
              <a:rPr lang="en-US" sz="1536" dirty="0">
                <a:solidFill>
                  <a:srgbClr val="000000"/>
                </a:solidFill>
                <a:latin typeface="Georgia" panose="02040502050405020303" pitchFamily="18" charset="0"/>
                <a:ea typeface="Avenir"/>
                <a:cs typeface="Avenir"/>
              </a:rPr>
              <a:t>living a participative and inclusive ecclesial process that offers everyone—especially those who for various reasons find themselves on the margins—the opportunity to express themselves and to be heard in order to contribute to the edification of the People of God; </a:t>
            </a:r>
            <a:endParaRPr lang="en-CA" sz="1536" dirty="0">
              <a:solidFill>
                <a:srgbClr val="000000"/>
              </a:solidFill>
              <a:latin typeface="Georgia" panose="02040502050405020303" pitchFamily="18" charset="0"/>
              <a:ea typeface="Avenir"/>
              <a:cs typeface="Avenir"/>
            </a:endParaRPr>
          </a:p>
          <a:p>
            <a:pPr marL="438911" lvl="0" indent="-292607" defTabSz="877823">
              <a:lnSpc>
                <a:spcPct val="103500"/>
              </a:lnSpc>
              <a:buClr>
                <a:srgbClr val="DE8F32"/>
              </a:buClr>
              <a:buSzPts val="1500"/>
              <a:buFont typeface="Helvetica Neue"/>
              <a:buChar char="●"/>
              <a:defRPr sz="1536">
                <a:solidFill>
                  <a:srgbClr val="000000"/>
                </a:solidFill>
                <a:latin typeface="Avenir"/>
                <a:ea typeface="Avenir"/>
                <a:cs typeface="Avenir"/>
                <a:sym typeface="Avenir Roman"/>
              </a:defRPr>
            </a:pPr>
            <a:r>
              <a:rPr lang="en-US" sz="1536" dirty="0">
                <a:solidFill>
                  <a:srgbClr val="000000"/>
                </a:solidFill>
                <a:latin typeface="Georgia" panose="02040502050405020303" pitchFamily="18" charset="0"/>
                <a:ea typeface="Avenir"/>
                <a:cs typeface="Avenir"/>
              </a:rPr>
              <a:t>recognizing and appreciating the wealth and the variety of the gifts and charisms that the Spirit liberally bestows for the good of the community and the benefit of the entire human family; </a:t>
            </a:r>
            <a:endParaRPr lang="en-CA" sz="1536" dirty="0">
              <a:solidFill>
                <a:srgbClr val="000000"/>
              </a:solidFill>
              <a:latin typeface="Georgia" panose="02040502050405020303" pitchFamily="18" charset="0"/>
              <a:ea typeface="Avenir"/>
              <a:cs typeface="Avenir"/>
            </a:endParaRPr>
          </a:p>
          <a:p>
            <a:pPr marL="438911" lvl="0" indent="-292607" defTabSz="877823">
              <a:lnSpc>
                <a:spcPct val="103500"/>
              </a:lnSpc>
              <a:buClr>
                <a:srgbClr val="DE8F32"/>
              </a:buClr>
              <a:buSzPts val="1500"/>
              <a:buFont typeface="Helvetica Neue"/>
              <a:buChar char="●"/>
              <a:defRPr sz="1536">
                <a:solidFill>
                  <a:srgbClr val="000000"/>
                </a:solidFill>
                <a:latin typeface="Avenir"/>
                <a:ea typeface="Avenir"/>
                <a:cs typeface="Avenir"/>
                <a:sym typeface="Avenir Roman"/>
              </a:defRPr>
            </a:pPr>
            <a:r>
              <a:rPr lang="en-US" sz="1536" dirty="0">
                <a:solidFill>
                  <a:srgbClr val="000000"/>
                </a:solidFill>
                <a:latin typeface="Georgia" panose="02040502050405020303" pitchFamily="18" charset="0"/>
                <a:ea typeface="Avenir"/>
                <a:cs typeface="Avenir"/>
              </a:rPr>
              <a:t>exploring participatory ways of exercising responsibility in the proclamation of the Gospel and in the effort to build a more beautiful and habitable world</a:t>
            </a:r>
            <a:endParaRPr lang="en-CA" sz="1536" dirty="0">
              <a:solidFill>
                <a:srgbClr val="000000"/>
              </a:solidFill>
              <a:latin typeface="Georgia" panose="02040502050405020303" pitchFamily="18" charset="0"/>
              <a:ea typeface="Avenir"/>
              <a:cs typeface="Aveni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57">
                                            <p:bg/>
                                          </p:spTgt>
                                        </p:tgtEl>
                                        <p:attrNameLst>
                                          <p:attrName>style.visibility</p:attrName>
                                        </p:attrNameLst>
                                      </p:cBhvr>
                                      <p:to>
                                        <p:strVal val="visible"/>
                                      </p:to>
                                    </p:set>
                                    <p:animEffect transition="in" filter="fade">
                                      <p:cBhvr>
                                        <p:cTn id="7" dur="500"/>
                                        <p:tgtEl>
                                          <p:spTgt spid="357">
                                            <p:bg/>
                                          </p:spTgt>
                                        </p:tgtEl>
                                      </p:cBhvr>
                                    </p:animEffect>
                                  </p:childTnLst>
                                </p:cTn>
                              </p:par>
                              <p:par>
                                <p:cTn id="8" presetID="10" presetClass="entr" presetSubtype="0" fill="hold" grpId="1" nodeType="withEffect">
                                  <p:stCondLst>
                                    <p:cond delay="0"/>
                                  </p:stCondLst>
                                  <p:iterate>
                                    <p:tmAbs val="0"/>
                                  </p:iterate>
                                  <p:childTnLst>
                                    <p:set>
                                      <p:cBhvr>
                                        <p:cTn id="9" fill="hold"/>
                                        <p:tgtEl>
                                          <p:spTgt spid="357">
                                            <p:txEl>
                                              <p:pRg st="0" end="0"/>
                                            </p:txEl>
                                          </p:spTgt>
                                        </p:tgtEl>
                                        <p:attrNameLst>
                                          <p:attrName>style.visibility</p:attrName>
                                        </p:attrNameLst>
                                      </p:cBhvr>
                                      <p:to>
                                        <p:strVal val="visible"/>
                                      </p:to>
                                    </p:set>
                                    <p:animEffect transition="in" filter="fade">
                                      <p:cBhvr>
                                        <p:cTn id="10" dur="500"/>
                                        <p:tgtEl>
                                          <p:spTgt spid="357">
                                            <p:txEl>
                                              <p:pRg st="0" end="0"/>
                                            </p:txEl>
                                          </p:spTgt>
                                        </p:tgtEl>
                                      </p:cBhvr>
                                    </p:animEffect>
                                  </p:childTnLst>
                                </p:cTn>
                              </p:par>
                              <p:par>
                                <p:cTn id="11" presetID="10" presetClass="entr" presetSubtype="0" fill="hold" grpId="1" nodeType="withEffect">
                                  <p:stCondLst>
                                    <p:cond delay="0"/>
                                  </p:stCondLst>
                                  <p:iterate>
                                    <p:tmAbs val="0"/>
                                  </p:iterate>
                                  <p:childTnLst>
                                    <p:set>
                                      <p:cBhvr>
                                        <p:cTn id="12" fill="hold"/>
                                        <p:tgtEl>
                                          <p:spTgt spid="357">
                                            <p:txEl>
                                              <p:pRg st="1" end="1"/>
                                            </p:txEl>
                                          </p:spTgt>
                                        </p:tgtEl>
                                        <p:attrNameLst>
                                          <p:attrName>style.visibility</p:attrName>
                                        </p:attrNameLst>
                                      </p:cBhvr>
                                      <p:to>
                                        <p:strVal val="visible"/>
                                      </p:to>
                                    </p:set>
                                    <p:animEffect transition="in" filter="fade">
                                      <p:cBhvr>
                                        <p:cTn id="13" dur="500"/>
                                        <p:tgtEl>
                                          <p:spTgt spid="357">
                                            <p:txEl>
                                              <p:pRg st="1" end="1"/>
                                            </p:txEl>
                                          </p:spTgt>
                                        </p:tgtEl>
                                      </p:cBhvr>
                                    </p:animEffect>
                                  </p:childTnLst>
                                </p:cTn>
                              </p:par>
                              <p:par>
                                <p:cTn id="14" presetID="10" presetClass="entr" presetSubtype="0" fill="hold" grpId="1" nodeType="withEffect">
                                  <p:stCondLst>
                                    <p:cond delay="0"/>
                                  </p:stCondLst>
                                  <p:iterate>
                                    <p:tmAbs val="0"/>
                                  </p:iterate>
                                  <p:childTnLst>
                                    <p:set>
                                      <p:cBhvr>
                                        <p:cTn id="15" fill="hold"/>
                                        <p:tgtEl>
                                          <p:spTgt spid="357">
                                            <p:txEl>
                                              <p:pRg st="2" end="2"/>
                                            </p:txEl>
                                          </p:spTgt>
                                        </p:tgtEl>
                                        <p:attrNameLst>
                                          <p:attrName>style.visibility</p:attrName>
                                        </p:attrNameLst>
                                      </p:cBhvr>
                                      <p:to>
                                        <p:strVal val="visible"/>
                                      </p:to>
                                    </p:set>
                                    <p:animEffect transition="in" filter="fade">
                                      <p:cBhvr>
                                        <p:cTn id="16" dur="500"/>
                                        <p:tgtEl>
                                          <p:spTgt spid="357">
                                            <p:txEl>
                                              <p:pRg st="2" end="2"/>
                                            </p:txEl>
                                          </p:spTgt>
                                        </p:tgtEl>
                                      </p:cBhvr>
                                    </p:animEffect>
                                  </p:childTnLst>
                                </p:cTn>
                              </p:par>
                              <p:par>
                                <p:cTn id="17" presetID="10" presetClass="entr" presetSubtype="0" fill="hold" grpId="1" nodeType="withEffect">
                                  <p:stCondLst>
                                    <p:cond delay="0"/>
                                  </p:stCondLst>
                                  <p:iterate>
                                    <p:tmAbs val="0"/>
                                  </p:iterate>
                                  <p:childTnLst>
                                    <p:set>
                                      <p:cBhvr>
                                        <p:cTn id="18" fill="hold"/>
                                        <p:tgtEl>
                                          <p:spTgt spid="357">
                                            <p:txEl>
                                              <p:pRg st="3" end="3"/>
                                            </p:txEl>
                                          </p:spTgt>
                                        </p:tgtEl>
                                        <p:attrNameLst>
                                          <p:attrName>style.visibility</p:attrName>
                                        </p:attrNameLst>
                                      </p:cBhvr>
                                      <p:to>
                                        <p:strVal val="visible"/>
                                      </p:to>
                                    </p:set>
                                    <p:animEffect transition="in" filter="fade">
                                      <p:cBhvr>
                                        <p:cTn id="19" dur="500"/>
                                        <p:tgtEl>
                                          <p:spTgt spid="3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1" build="p"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Google Shape;255;p19"/>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lang="en-CA" dirty="0">
                <a:solidFill>
                  <a:srgbClr val="F28E00"/>
                </a:solidFill>
                <a:latin typeface="Georgia" panose="02040502050405020303" pitchFamily="18" charset="0"/>
              </a:rPr>
              <a:t>The Objectives of the Synod (PD, 2)</a:t>
            </a:r>
            <a:endParaRPr dirty="0">
              <a:solidFill>
                <a:srgbClr val="F28E00"/>
              </a:solidFill>
              <a:latin typeface="Georgia" panose="02040502050405020303" pitchFamily="18" charset="0"/>
            </a:endParaRPr>
          </a:p>
        </p:txBody>
      </p:sp>
      <p:sp>
        <p:nvSpPr>
          <p:cNvPr id="360" name="Google Shape;256;p19"/>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61" name="Google Shape;257;p19"/>
          <p:cNvSpPr/>
          <p:nvPr/>
        </p:nvSpPr>
        <p:spPr>
          <a:xfrm>
            <a:off x="3340410" y="4746861"/>
            <a:ext cx="2186401" cy="1"/>
          </a:xfrm>
          <a:prstGeom prst="line">
            <a:avLst/>
          </a:prstGeom>
          <a:ln w="28575">
            <a:solidFill>
              <a:schemeClr val="accent1"/>
            </a:solidFill>
            <a:prstDash val="dot"/>
          </a:ln>
        </p:spPr>
        <p:txBody>
          <a:bodyPr lIns="45719" rIns="45719"/>
          <a:lstStyle/>
          <a:p>
            <a:endParaRPr/>
          </a:p>
        </p:txBody>
      </p:sp>
      <p:sp>
        <p:nvSpPr>
          <p:cNvPr id="362" name="Google Shape;258;p19"/>
          <p:cNvSpPr txBox="1">
            <a:spLocks noGrp="1"/>
          </p:cNvSpPr>
          <p:nvPr>
            <p:ph type="body" idx="1"/>
          </p:nvPr>
        </p:nvSpPr>
        <p:spPr>
          <a:xfrm>
            <a:off x="496859" y="988093"/>
            <a:ext cx="8026249" cy="3392521"/>
          </a:xfrm>
          <a:prstGeom prst="rect">
            <a:avLst/>
          </a:prstGeom>
        </p:spPr>
        <p:txBody>
          <a:bodyPr anchor="ctr"/>
          <a:lstStyle/>
          <a:p>
            <a:pPr marL="457200" lvl="0" indent="-304800">
              <a:buClr>
                <a:srgbClr val="DE8F32"/>
              </a:buClr>
              <a:buSzPts val="1500"/>
              <a:buFont typeface="Helvetica Neue"/>
              <a:buChar char="●"/>
              <a:defRPr sz="1500">
                <a:solidFill>
                  <a:srgbClr val="000000"/>
                </a:solidFill>
                <a:latin typeface="Avenir"/>
                <a:ea typeface="Avenir"/>
                <a:cs typeface="Avenir"/>
                <a:sym typeface="Avenir Roman"/>
              </a:defRPr>
            </a:pPr>
            <a:r>
              <a:rPr lang="en-US" sz="1500" dirty="0">
                <a:solidFill>
                  <a:srgbClr val="000000"/>
                </a:solidFill>
                <a:latin typeface="Georgia" panose="02040502050405020303" pitchFamily="18" charset="0"/>
                <a:ea typeface="Avenir"/>
                <a:cs typeface="Avenir"/>
              </a:rPr>
              <a:t>examining how responsibility and power are lived in the Church as well as the structures by which they are managed, bringing to light and trying to convert prejudices and distorted practices that are not rooted in the Gospel</a:t>
            </a:r>
            <a:endParaRPr lang="en-CA" sz="1500" dirty="0">
              <a:solidFill>
                <a:srgbClr val="000000"/>
              </a:solidFill>
              <a:latin typeface="Georgia" panose="02040502050405020303" pitchFamily="18" charset="0"/>
              <a:ea typeface="Avenir"/>
              <a:cs typeface="Avenir"/>
            </a:endParaRPr>
          </a:p>
          <a:p>
            <a:pPr marL="457200" lvl="0" indent="-304800">
              <a:buClr>
                <a:srgbClr val="DE8F32"/>
              </a:buClr>
              <a:buSzPts val="1500"/>
              <a:buFont typeface="Helvetica Neue"/>
              <a:buChar char="●"/>
              <a:defRPr sz="1500">
                <a:solidFill>
                  <a:srgbClr val="000000"/>
                </a:solidFill>
                <a:latin typeface="Avenir"/>
                <a:ea typeface="Avenir"/>
                <a:cs typeface="Avenir"/>
                <a:sym typeface="Avenir Roman"/>
              </a:defRPr>
            </a:pPr>
            <a:r>
              <a:rPr lang="en-US" sz="1500" dirty="0">
                <a:solidFill>
                  <a:srgbClr val="000000"/>
                </a:solidFill>
                <a:latin typeface="Georgia" panose="02040502050405020303" pitchFamily="18" charset="0"/>
                <a:ea typeface="Avenir"/>
                <a:cs typeface="Avenir"/>
              </a:rPr>
              <a:t>accrediting the Christian community as a credible subject and reliable partner in paths of social dialogue, healing, reconciliation, inclusion and participation, the reconstruction of democracy, the promotion of fraternity and social friendship</a:t>
            </a:r>
            <a:endParaRPr lang="en-CA" sz="1500" dirty="0">
              <a:solidFill>
                <a:srgbClr val="000000"/>
              </a:solidFill>
              <a:latin typeface="Georgia" panose="02040502050405020303" pitchFamily="18" charset="0"/>
              <a:ea typeface="Avenir"/>
              <a:cs typeface="Avenir"/>
            </a:endParaRPr>
          </a:p>
          <a:p>
            <a:pPr marL="457200" lvl="0" indent="-304800">
              <a:buClr>
                <a:srgbClr val="DE8F32"/>
              </a:buClr>
              <a:buSzPts val="1500"/>
              <a:buFont typeface="Helvetica Neue"/>
              <a:buChar char="●"/>
              <a:defRPr sz="1500">
                <a:solidFill>
                  <a:srgbClr val="000000"/>
                </a:solidFill>
                <a:latin typeface="Avenir"/>
                <a:ea typeface="Avenir"/>
                <a:cs typeface="Avenir"/>
                <a:sym typeface="Avenir Roman"/>
              </a:defRPr>
            </a:pPr>
            <a:r>
              <a:rPr lang="en-US" sz="1500" dirty="0">
                <a:solidFill>
                  <a:srgbClr val="000000"/>
                </a:solidFill>
                <a:latin typeface="Georgia" panose="02040502050405020303" pitchFamily="18" charset="0"/>
                <a:ea typeface="Avenir"/>
                <a:cs typeface="Avenir"/>
              </a:rPr>
              <a:t>regenerating relationships among members of Christian communities as well as between communities and other social groups, e.g., communities of believers of other denominations and religions, civil society organizations, popular movements, </a:t>
            </a:r>
            <a:r>
              <a:rPr lang="en-US" sz="1500" dirty="0" err="1">
                <a:solidFill>
                  <a:srgbClr val="000000"/>
                </a:solidFill>
                <a:latin typeface="Georgia" panose="02040502050405020303" pitchFamily="18" charset="0"/>
                <a:ea typeface="Avenir"/>
                <a:cs typeface="Avenir"/>
              </a:rPr>
              <a:t>etc</a:t>
            </a:r>
            <a:endParaRPr lang="en-CA" sz="1500" dirty="0">
              <a:solidFill>
                <a:srgbClr val="000000"/>
              </a:solidFill>
              <a:latin typeface="Georgia" panose="02040502050405020303" pitchFamily="18" charset="0"/>
              <a:ea typeface="Avenir"/>
              <a:cs typeface="Avenir"/>
            </a:endParaRPr>
          </a:p>
          <a:p>
            <a:pPr marL="457200" lvl="0" indent="-304800">
              <a:buClr>
                <a:srgbClr val="DE8F32"/>
              </a:buClr>
              <a:buSzPts val="1500"/>
              <a:buFont typeface="Helvetica Neue"/>
              <a:buChar char="●"/>
              <a:defRPr sz="1500">
                <a:solidFill>
                  <a:srgbClr val="000000"/>
                </a:solidFill>
                <a:latin typeface="Avenir"/>
                <a:ea typeface="Avenir"/>
                <a:cs typeface="Avenir"/>
                <a:sym typeface="Avenir Roman"/>
              </a:defRPr>
            </a:pPr>
            <a:r>
              <a:rPr lang="en-US" sz="1500" dirty="0">
                <a:solidFill>
                  <a:srgbClr val="000000"/>
                </a:solidFill>
                <a:latin typeface="Georgia" panose="02040502050405020303" pitchFamily="18" charset="0"/>
                <a:ea typeface="Avenir"/>
                <a:cs typeface="Avenir"/>
              </a:rPr>
              <a:t>fostering the appreciation and appropriation of the fruits of recent </a:t>
            </a:r>
            <a:r>
              <a:rPr lang="en-US" sz="1500" dirty="0" err="1">
                <a:solidFill>
                  <a:srgbClr val="000000"/>
                </a:solidFill>
                <a:latin typeface="Georgia" panose="02040502050405020303" pitchFamily="18" charset="0"/>
                <a:ea typeface="Avenir"/>
                <a:cs typeface="Avenir"/>
              </a:rPr>
              <a:t>synodal</a:t>
            </a:r>
            <a:r>
              <a:rPr lang="en-US" sz="1500" dirty="0">
                <a:solidFill>
                  <a:srgbClr val="000000"/>
                </a:solidFill>
                <a:latin typeface="Georgia" panose="02040502050405020303" pitchFamily="18" charset="0"/>
                <a:ea typeface="Avenir"/>
                <a:cs typeface="Avenir"/>
              </a:rPr>
              <a:t> experiences on the universal, regional, national, and local levels</a:t>
            </a:r>
            <a:endParaRPr lang="en-CA" sz="1500" dirty="0">
              <a:solidFill>
                <a:srgbClr val="000000"/>
              </a:solidFill>
              <a:latin typeface="Georgia" panose="02040502050405020303" pitchFamily="18" charset="0"/>
              <a:ea typeface="Avenir"/>
              <a:cs typeface="Aveni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62">
                                            <p:bg/>
                                          </p:spTgt>
                                        </p:tgtEl>
                                        <p:attrNameLst>
                                          <p:attrName>style.visibility</p:attrName>
                                        </p:attrNameLst>
                                      </p:cBhvr>
                                      <p:to>
                                        <p:strVal val="visible"/>
                                      </p:to>
                                    </p:set>
                                    <p:animEffect transition="in" filter="fade">
                                      <p:cBhvr>
                                        <p:cTn id="7" dur="500"/>
                                        <p:tgtEl>
                                          <p:spTgt spid="362">
                                            <p:bg/>
                                          </p:spTgt>
                                        </p:tgtEl>
                                      </p:cBhvr>
                                    </p:animEffect>
                                  </p:childTnLst>
                                </p:cTn>
                              </p:par>
                              <p:par>
                                <p:cTn id="8" presetID="10" presetClass="entr" presetSubtype="0" fill="hold" grpId="1" nodeType="withEffect">
                                  <p:stCondLst>
                                    <p:cond delay="0"/>
                                  </p:stCondLst>
                                  <p:iterate>
                                    <p:tmAbs val="0"/>
                                  </p:iterate>
                                  <p:childTnLst>
                                    <p:set>
                                      <p:cBhvr>
                                        <p:cTn id="9" fill="hold"/>
                                        <p:tgtEl>
                                          <p:spTgt spid="362">
                                            <p:txEl>
                                              <p:pRg st="0" end="0"/>
                                            </p:txEl>
                                          </p:spTgt>
                                        </p:tgtEl>
                                        <p:attrNameLst>
                                          <p:attrName>style.visibility</p:attrName>
                                        </p:attrNameLst>
                                      </p:cBhvr>
                                      <p:to>
                                        <p:strVal val="visible"/>
                                      </p:to>
                                    </p:set>
                                    <p:animEffect transition="in" filter="fade">
                                      <p:cBhvr>
                                        <p:cTn id="10" dur="500"/>
                                        <p:tgtEl>
                                          <p:spTgt spid="362">
                                            <p:txEl>
                                              <p:pRg st="0" end="0"/>
                                            </p:txEl>
                                          </p:spTgt>
                                        </p:tgtEl>
                                      </p:cBhvr>
                                    </p:animEffect>
                                  </p:childTnLst>
                                </p:cTn>
                              </p:par>
                              <p:par>
                                <p:cTn id="11" presetID="10" presetClass="entr" presetSubtype="0" fill="hold" grpId="1" nodeType="withEffect">
                                  <p:stCondLst>
                                    <p:cond delay="0"/>
                                  </p:stCondLst>
                                  <p:iterate>
                                    <p:tmAbs val="0"/>
                                  </p:iterate>
                                  <p:childTnLst>
                                    <p:set>
                                      <p:cBhvr>
                                        <p:cTn id="12" fill="hold"/>
                                        <p:tgtEl>
                                          <p:spTgt spid="362">
                                            <p:txEl>
                                              <p:pRg st="1" end="1"/>
                                            </p:txEl>
                                          </p:spTgt>
                                        </p:tgtEl>
                                        <p:attrNameLst>
                                          <p:attrName>style.visibility</p:attrName>
                                        </p:attrNameLst>
                                      </p:cBhvr>
                                      <p:to>
                                        <p:strVal val="visible"/>
                                      </p:to>
                                    </p:set>
                                    <p:animEffect transition="in" filter="fade">
                                      <p:cBhvr>
                                        <p:cTn id="13" dur="500"/>
                                        <p:tgtEl>
                                          <p:spTgt spid="362">
                                            <p:txEl>
                                              <p:pRg st="1" end="1"/>
                                            </p:txEl>
                                          </p:spTgt>
                                        </p:tgtEl>
                                      </p:cBhvr>
                                    </p:animEffect>
                                  </p:childTnLst>
                                </p:cTn>
                              </p:par>
                              <p:par>
                                <p:cTn id="14" presetID="10" presetClass="entr" presetSubtype="0" fill="hold" grpId="1" nodeType="withEffect">
                                  <p:stCondLst>
                                    <p:cond delay="0"/>
                                  </p:stCondLst>
                                  <p:iterate>
                                    <p:tmAbs val="0"/>
                                  </p:iterate>
                                  <p:childTnLst>
                                    <p:set>
                                      <p:cBhvr>
                                        <p:cTn id="15" fill="hold"/>
                                        <p:tgtEl>
                                          <p:spTgt spid="362">
                                            <p:txEl>
                                              <p:pRg st="2" end="2"/>
                                            </p:txEl>
                                          </p:spTgt>
                                        </p:tgtEl>
                                        <p:attrNameLst>
                                          <p:attrName>style.visibility</p:attrName>
                                        </p:attrNameLst>
                                      </p:cBhvr>
                                      <p:to>
                                        <p:strVal val="visible"/>
                                      </p:to>
                                    </p:set>
                                    <p:animEffect transition="in" filter="fade">
                                      <p:cBhvr>
                                        <p:cTn id="16" dur="500"/>
                                        <p:tgtEl>
                                          <p:spTgt spid="362">
                                            <p:txEl>
                                              <p:pRg st="2" end="2"/>
                                            </p:txEl>
                                          </p:spTgt>
                                        </p:tgtEl>
                                      </p:cBhvr>
                                    </p:animEffect>
                                  </p:childTnLst>
                                </p:cTn>
                              </p:par>
                              <p:par>
                                <p:cTn id="17" presetID="10" presetClass="entr" presetSubtype="0" fill="hold" grpId="1" nodeType="withEffect">
                                  <p:stCondLst>
                                    <p:cond delay="0"/>
                                  </p:stCondLst>
                                  <p:iterate>
                                    <p:tmAbs val="0"/>
                                  </p:iterate>
                                  <p:childTnLst>
                                    <p:set>
                                      <p:cBhvr>
                                        <p:cTn id="18" fill="hold"/>
                                        <p:tgtEl>
                                          <p:spTgt spid="362">
                                            <p:txEl>
                                              <p:pRg st="3" end="3"/>
                                            </p:txEl>
                                          </p:spTgt>
                                        </p:tgtEl>
                                        <p:attrNameLst>
                                          <p:attrName>style.visibility</p:attrName>
                                        </p:attrNameLst>
                                      </p:cBhvr>
                                      <p:to>
                                        <p:strVal val="visible"/>
                                      </p:to>
                                    </p:set>
                                    <p:animEffect transition="in" filter="fade">
                                      <p:cBhvr>
                                        <p:cTn id="19" dur="500"/>
                                        <p:tgtEl>
                                          <p:spTgt spid="3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1" build="p"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Google Shape;127;p2"/>
          <p:cNvSpPr txBox="1">
            <a:spLocks noGrp="1"/>
          </p:cNvSpPr>
          <p:nvPr>
            <p:ph type="body" sz="quarter" idx="1"/>
          </p:nvPr>
        </p:nvSpPr>
        <p:spPr>
          <a:xfrm>
            <a:off x="6751984" y="1057771"/>
            <a:ext cx="2392018" cy="3029414"/>
          </a:xfrm>
          <a:prstGeom prst="rect">
            <a:avLst/>
          </a:prstGeom>
        </p:spPr>
        <p:txBody>
          <a:bodyPr anchor="ctr">
            <a:noAutofit/>
          </a:bodyPr>
          <a:lstStyle/>
          <a:p>
            <a:pPr marL="152400" indent="0">
              <a:buNone/>
            </a:pPr>
            <a:r>
              <a:rPr lang="en-GB" sz="2400" b="1" dirty="0">
                <a:latin typeface="Georgia" panose="02040502050405020303" pitchFamily="18" charset="0"/>
                <a:cs typeface="Avenir Black"/>
              </a:rPr>
              <a:t>From the Synod on Youth and the Synod on the Amazon to the Synod on </a:t>
            </a:r>
            <a:r>
              <a:rPr lang="en-GB" sz="2400" b="1" dirty="0" err="1">
                <a:latin typeface="Georgia" panose="02040502050405020303" pitchFamily="18" charset="0"/>
                <a:cs typeface="Avenir Black"/>
              </a:rPr>
              <a:t>Synodality</a:t>
            </a:r>
            <a:endParaRPr lang="en-GB" sz="2400" b="1" dirty="0">
              <a:latin typeface="Georgia" panose="02040502050405020303" pitchFamily="18" charset="0"/>
              <a:cs typeface="Avenir Black"/>
            </a:endParaRPr>
          </a:p>
        </p:txBody>
      </p:sp>
      <p:sp>
        <p:nvSpPr>
          <p:cNvPr id="273" name="Google Shape;128;p2"/>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274" name="Google Shape;129;p2" descr="Google Shape;129;p2"/>
          <p:cNvPicPr>
            <a:picLocks noChangeAspect="1"/>
          </p:cNvPicPr>
          <p:nvPr/>
        </p:nvPicPr>
        <p:blipFill>
          <a:blip r:embed="rId2"/>
          <a:stretch>
            <a:fillRect/>
          </a:stretch>
        </p:blipFill>
        <p:spPr>
          <a:xfrm>
            <a:off x="-178905" y="1458"/>
            <a:ext cx="6842235" cy="5142042"/>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Google Shape;263;p20" descr="Google Shape;263;p20"/>
          <p:cNvPicPr>
            <a:picLocks noChangeAspect="1"/>
          </p:cNvPicPr>
          <p:nvPr/>
        </p:nvPicPr>
        <p:blipFill>
          <a:blip r:embed="rId2"/>
          <a:stretch>
            <a:fillRect/>
          </a:stretch>
        </p:blipFill>
        <p:spPr>
          <a:xfrm>
            <a:off x="2354419" y="3462349"/>
            <a:ext cx="2084358" cy="1543877"/>
          </a:xfrm>
          <a:prstGeom prst="rect">
            <a:avLst/>
          </a:prstGeom>
          <a:ln>
            <a:noFill/>
          </a:ln>
          <a:effectLst>
            <a:outerShdw blurRad="190500" algn="tl" rotWithShape="0">
              <a:srgbClr val="000000">
                <a:alpha val="70000"/>
              </a:srgbClr>
            </a:outerShdw>
          </a:effectLst>
        </p:spPr>
      </p:pic>
      <p:pic>
        <p:nvPicPr>
          <p:cNvPr id="365" name="Google Shape;264;p20" descr="Google Shape;264;p20"/>
          <p:cNvPicPr>
            <a:picLocks noChangeAspect="1"/>
          </p:cNvPicPr>
          <p:nvPr/>
        </p:nvPicPr>
        <p:blipFill>
          <a:blip r:embed="rId3"/>
          <a:srcRect t="14000" b="4505"/>
          <a:stretch>
            <a:fillRect/>
          </a:stretch>
        </p:blipFill>
        <p:spPr>
          <a:xfrm>
            <a:off x="4572000" y="0"/>
            <a:ext cx="4585073" cy="2486749"/>
          </a:xfrm>
          <a:prstGeom prst="rect">
            <a:avLst/>
          </a:prstGeom>
          <a:ln>
            <a:noFill/>
          </a:ln>
          <a:effectLst>
            <a:outerShdw blurRad="190500" algn="tl" rotWithShape="0">
              <a:srgbClr val="000000">
                <a:alpha val="70000"/>
              </a:srgbClr>
            </a:outerShdw>
          </a:effectLst>
        </p:spPr>
      </p:pic>
      <p:pic>
        <p:nvPicPr>
          <p:cNvPr id="366" name="Google Shape;265;p20" descr="Google Shape;265;p20"/>
          <p:cNvPicPr>
            <a:picLocks noChangeAspect="1"/>
          </p:cNvPicPr>
          <p:nvPr/>
        </p:nvPicPr>
        <p:blipFill>
          <a:blip r:embed="rId4"/>
          <a:srcRect l="5736" r="5734"/>
          <a:stretch>
            <a:fillRect/>
          </a:stretch>
        </p:blipFill>
        <p:spPr>
          <a:xfrm>
            <a:off x="183725" y="3459924"/>
            <a:ext cx="2035918" cy="1548727"/>
          </a:xfrm>
          <a:prstGeom prst="rect">
            <a:avLst/>
          </a:prstGeom>
          <a:ln>
            <a:noFill/>
          </a:ln>
          <a:effectLst>
            <a:outerShdw blurRad="190500" algn="tl" rotWithShape="0">
              <a:srgbClr val="000000">
                <a:alpha val="70000"/>
              </a:srgbClr>
            </a:outerShdw>
          </a:effectLst>
        </p:spPr>
      </p:pic>
      <p:pic>
        <p:nvPicPr>
          <p:cNvPr id="367" name="Google Shape;266;p20" descr="Google Shape;266;p20"/>
          <p:cNvPicPr>
            <a:picLocks noChangeAspect="1"/>
          </p:cNvPicPr>
          <p:nvPr/>
        </p:nvPicPr>
        <p:blipFill>
          <a:blip r:embed="rId5"/>
          <a:srcRect t="9317" b="9308"/>
          <a:stretch>
            <a:fillRect/>
          </a:stretch>
        </p:blipFill>
        <p:spPr>
          <a:xfrm>
            <a:off x="4572000" y="2656750"/>
            <a:ext cx="4585073" cy="2486751"/>
          </a:xfrm>
          <a:prstGeom prst="rect">
            <a:avLst/>
          </a:prstGeom>
          <a:ln>
            <a:noFill/>
          </a:ln>
          <a:effectLst>
            <a:outerShdw blurRad="190500" algn="tl" rotWithShape="0">
              <a:srgbClr val="000000">
                <a:alpha val="70000"/>
              </a:srgbClr>
            </a:outerShdw>
          </a:effectLst>
        </p:spPr>
      </p:pic>
      <p:sp>
        <p:nvSpPr>
          <p:cNvPr id="368" name="Google Shape;267;p20"/>
          <p:cNvSpPr txBox="1">
            <a:spLocks noGrp="1"/>
          </p:cNvSpPr>
          <p:nvPr>
            <p:ph type="body" sz="half" idx="1"/>
          </p:nvPr>
        </p:nvSpPr>
        <p:spPr>
          <a:xfrm>
            <a:off x="183724" y="279159"/>
            <a:ext cx="4194302" cy="3098663"/>
          </a:xfrm>
          <a:prstGeom prst="rect">
            <a:avLst/>
          </a:prstGeom>
        </p:spPr>
        <p:txBody>
          <a:bodyPr anchor="ctr"/>
          <a:lstStyle/>
          <a:p>
            <a:pPr marL="0" indent="0" algn="ctr" defTabSz="877823">
              <a:buClr>
                <a:schemeClr val="accent1"/>
              </a:buClr>
              <a:buSzTx/>
              <a:buNone/>
              <a:defRPr sz="1440" u="sng">
                <a:latin typeface="Avenir"/>
                <a:ea typeface="Avenir"/>
                <a:cs typeface="Avenir"/>
                <a:sym typeface="Avenir Roman"/>
              </a:defRPr>
            </a:pPr>
            <a:r>
              <a:rPr lang="en-CA" sz="1440" b="1" u="sng" dirty="0">
                <a:solidFill>
                  <a:srgbClr val="F28E00"/>
                </a:solidFill>
                <a:latin typeface="Georgia" panose="02040502050405020303" pitchFamily="18" charset="0"/>
                <a:ea typeface="Avenir"/>
                <a:cs typeface="Avenir"/>
              </a:rPr>
              <a:t>Key convictions for a </a:t>
            </a:r>
            <a:r>
              <a:rPr lang="en-CA" sz="1440" b="1" u="sng" dirty="0" err="1">
                <a:solidFill>
                  <a:srgbClr val="F28E00"/>
                </a:solidFill>
                <a:latin typeface="Georgia" panose="02040502050405020303" pitchFamily="18" charset="0"/>
                <a:ea typeface="Avenir"/>
                <a:cs typeface="Avenir"/>
              </a:rPr>
              <a:t>Synodal</a:t>
            </a:r>
            <a:r>
              <a:rPr lang="en-CA" sz="1440" b="1" u="sng" dirty="0">
                <a:solidFill>
                  <a:srgbClr val="F28E00"/>
                </a:solidFill>
                <a:latin typeface="Georgia" panose="02040502050405020303" pitchFamily="18" charset="0"/>
                <a:ea typeface="Avenir"/>
                <a:cs typeface="Avenir"/>
              </a:rPr>
              <a:t> Church</a:t>
            </a:r>
          </a:p>
          <a:p>
            <a:pPr marL="0" indent="0" algn="ctr" defTabSz="877823">
              <a:buSzTx/>
              <a:buNone/>
              <a:defRPr sz="1440" u="sng">
                <a:latin typeface="Avenir"/>
                <a:ea typeface="Avenir"/>
                <a:cs typeface="Avenir"/>
                <a:sym typeface="Avenir Roman"/>
              </a:defRPr>
            </a:pPr>
            <a:endParaRPr lang="it-IT" sz="768" dirty="0">
              <a:latin typeface="Georgia" panose="02040502050405020303" pitchFamily="18" charset="0"/>
            </a:endParaRPr>
          </a:p>
          <a:p>
            <a:pPr marL="0" indent="0" algn="ctr" defTabSz="877823">
              <a:buSzTx/>
              <a:buNone/>
              <a:defRPr sz="1440" u="sng">
                <a:latin typeface="Avenir"/>
                <a:ea typeface="Avenir"/>
                <a:cs typeface="Avenir"/>
                <a:sym typeface="Avenir Roman"/>
              </a:defRPr>
            </a:pPr>
            <a:endParaRPr sz="768" dirty="0">
              <a:latin typeface="Georgia" panose="02040502050405020303" pitchFamily="18" charset="0"/>
            </a:endParaRPr>
          </a:p>
          <a:p>
            <a:pPr marL="164592" lvl="0" indent="-164592" defTabSz="877823">
              <a:buClr>
                <a:srgbClr val="000000"/>
              </a:buClr>
              <a:buSzPts val="1400"/>
              <a:defRPr sz="1440">
                <a:latin typeface="Avenir"/>
                <a:ea typeface="Avenir"/>
                <a:cs typeface="Avenir"/>
                <a:sym typeface="Avenir Roman"/>
              </a:defRPr>
            </a:pPr>
            <a:r>
              <a:rPr lang="en-CA" sz="1440" dirty="0">
                <a:latin typeface="Georgia" panose="02040502050405020303" pitchFamily="18" charset="0"/>
                <a:ea typeface="Avenir"/>
                <a:cs typeface="Avenir"/>
              </a:rPr>
              <a:t>Listen to one another in order to listen to the Holy Spirit </a:t>
            </a:r>
          </a:p>
          <a:p>
            <a:pPr marL="164592" lvl="0" indent="-164592" defTabSz="877823">
              <a:buClr>
                <a:srgbClr val="000000"/>
              </a:buClr>
              <a:buSzPts val="1400"/>
              <a:defRPr sz="1440">
                <a:latin typeface="Avenir"/>
                <a:ea typeface="Avenir"/>
                <a:cs typeface="Avenir"/>
                <a:sym typeface="Avenir Roman"/>
              </a:defRPr>
            </a:pPr>
            <a:r>
              <a:rPr lang="en-CA" sz="1440" dirty="0">
                <a:latin typeface="Georgia" panose="02040502050405020303" pitchFamily="18" charset="0"/>
                <a:ea typeface="Avenir"/>
                <a:cs typeface="Avenir"/>
              </a:rPr>
              <a:t>In a spirit of prayer, grounded in the liturgy and the Word of God</a:t>
            </a:r>
          </a:p>
          <a:p>
            <a:pPr marL="164592" lvl="0" indent="-164592" defTabSz="877823">
              <a:buClr>
                <a:srgbClr val="000000"/>
              </a:buClr>
              <a:buSzPts val="1400"/>
              <a:defRPr sz="1440">
                <a:latin typeface="Avenir"/>
                <a:ea typeface="Avenir"/>
                <a:cs typeface="Avenir"/>
                <a:sym typeface="Avenir Roman"/>
              </a:defRPr>
            </a:pPr>
            <a:r>
              <a:rPr lang="en-CA" sz="1440" dirty="0">
                <a:latin typeface="Georgia" panose="02040502050405020303" pitchFamily="18" charset="0"/>
                <a:ea typeface="Avenir"/>
                <a:cs typeface="Avenir"/>
              </a:rPr>
              <a:t>An experience shared with one another, not just filling out a questionnaire</a:t>
            </a:r>
          </a:p>
          <a:p>
            <a:pPr marL="164592" lvl="0" indent="-164592" defTabSz="877823">
              <a:buClr>
                <a:srgbClr val="000000"/>
              </a:buClr>
              <a:buSzPts val="1400"/>
              <a:defRPr sz="1440">
                <a:latin typeface="Avenir"/>
                <a:ea typeface="Avenir"/>
                <a:cs typeface="Avenir"/>
                <a:sym typeface="Avenir Roman"/>
              </a:defRPr>
            </a:pPr>
            <a:r>
              <a:rPr lang="en-CA" sz="1440" dirty="0">
                <a:latin typeface="Georgia" panose="02040502050405020303" pitchFamily="18" charset="0"/>
                <a:ea typeface="Avenir"/>
                <a:cs typeface="Avenir"/>
              </a:rPr>
              <a:t>A process, not a one-time event</a:t>
            </a:r>
          </a:p>
          <a:p>
            <a:pPr marL="164592" lvl="0" indent="-164592" defTabSz="877823">
              <a:buClr>
                <a:srgbClr val="000000"/>
              </a:buClr>
              <a:buSzPts val="1400"/>
              <a:defRPr sz="1440">
                <a:latin typeface="Avenir"/>
                <a:ea typeface="Avenir"/>
                <a:cs typeface="Avenir"/>
                <a:sym typeface="Avenir Roman"/>
              </a:defRPr>
            </a:pPr>
            <a:r>
              <a:rPr lang="en-CA" sz="1440" dirty="0">
                <a:latin typeface="Georgia" panose="02040502050405020303" pitchFamily="18" charset="0"/>
                <a:ea typeface="Avenir"/>
                <a:cs typeface="Avenir"/>
              </a:rPr>
              <a:t>Discerning together so that the decisions made are for the good of all</a:t>
            </a:r>
          </a:p>
        </p:txBody>
      </p:sp>
      <p:sp>
        <p:nvSpPr>
          <p:cNvPr id="369" name="Google Shape;268;p20"/>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Google Shape;273;p21" descr="Google Shape;273;p21"/>
          <p:cNvPicPr>
            <a:picLocks noChangeAspect="1"/>
          </p:cNvPicPr>
          <p:nvPr/>
        </p:nvPicPr>
        <p:blipFill>
          <a:blip r:embed="rId2"/>
          <a:srcRect t="8151" b="8150"/>
          <a:stretch>
            <a:fillRect/>
          </a:stretch>
        </p:blipFill>
        <p:spPr>
          <a:xfrm>
            <a:off x="-76251" y="0"/>
            <a:ext cx="9220252" cy="5143502"/>
          </a:xfrm>
          <a:prstGeom prst="rect">
            <a:avLst/>
          </a:prstGeom>
          <a:ln w="12700">
            <a:miter lim="400000"/>
          </a:ln>
        </p:spPr>
      </p:pic>
      <p:sp>
        <p:nvSpPr>
          <p:cNvPr id="372" name="Google Shape;274;p21"/>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Google Shape;279;p22"/>
          <p:cNvSpPr txBox="1">
            <a:spLocks noGrp="1"/>
          </p:cNvSpPr>
          <p:nvPr>
            <p:ph type="body" sz="half" idx="1"/>
          </p:nvPr>
        </p:nvSpPr>
        <p:spPr>
          <a:xfrm>
            <a:off x="4805916" y="1567696"/>
            <a:ext cx="4142433" cy="3131149"/>
          </a:xfrm>
          <a:prstGeom prst="rect">
            <a:avLst/>
          </a:prstGeom>
        </p:spPr>
        <p:txBody>
          <a:bodyPr anchor="ctr"/>
          <a:lstStyle/>
          <a:p>
            <a:pPr marL="342900" lvl="0" indent="-342900" defTabSz="795527">
              <a:buClr>
                <a:schemeClr val="dk1"/>
              </a:buClr>
              <a:buSzPts val="1100"/>
              <a:buAutoNum type="arabicPeriod"/>
            </a:pPr>
            <a:r>
              <a:rPr lang="en-CA" sz="1218" dirty="0">
                <a:solidFill>
                  <a:srgbClr val="000000"/>
                </a:solidFill>
                <a:latin typeface="Georgia" panose="02040502050405020303" pitchFamily="18" charset="0"/>
                <a:ea typeface="Avenir"/>
                <a:cs typeface="Avenir"/>
              </a:rPr>
              <a:t>The global tragedy of the COVID-19 pandemic</a:t>
            </a:r>
          </a:p>
          <a:p>
            <a:pPr marL="0" lvl="0" indent="0" defTabSz="795527">
              <a:buClr>
                <a:schemeClr val="dk1"/>
              </a:buClr>
              <a:buSzPts val="1100"/>
            </a:pPr>
            <a:endParaRPr lang="en-CA" sz="1218" dirty="0">
              <a:solidFill>
                <a:srgbClr val="000000"/>
              </a:solidFill>
              <a:latin typeface="Georgia" panose="02040502050405020303" pitchFamily="18" charset="0"/>
              <a:ea typeface="Avenir"/>
              <a:cs typeface="Avenir"/>
            </a:endParaRPr>
          </a:p>
          <a:p>
            <a:pPr marL="342900" lvl="0" indent="-342900" defTabSz="795527">
              <a:buClr>
                <a:schemeClr val="dk1"/>
              </a:buClr>
              <a:buSzPts val="1100"/>
              <a:buAutoNum type="arabicPeriod"/>
            </a:pPr>
            <a:r>
              <a:rPr lang="en-CA" sz="1218" dirty="0">
                <a:solidFill>
                  <a:srgbClr val="000000"/>
                </a:solidFill>
                <a:latin typeface="Georgia" panose="02040502050405020303" pitchFamily="18" charset="0"/>
                <a:ea typeface="Avenir"/>
                <a:cs typeface="Avenir"/>
              </a:rPr>
              <a:t>Inequalities and injustices: </a:t>
            </a:r>
            <a:r>
              <a:rPr lang="en-CA" sz="1218" dirty="0" err="1">
                <a:solidFill>
                  <a:srgbClr val="000000"/>
                </a:solidFill>
                <a:latin typeface="Georgia" panose="02040502050405020303" pitchFamily="18" charset="0"/>
                <a:ea typeface="Avenir"/>
                <a:cs typeface="Avenir"/>
              </a:rPr>
              <a:t>massification</a:t>
            </a:r>
            <a:r>
              <a:rPr lang="en-CA" sz="1218" dirty="0">
                <a:solidFill>
                  <a:srgbClr val="000000"/>
                </a:solidFill>
                <a:latin typeface="Georgia" panose="02040502050405020303" pitchFamily="18" charset="0"/>
                <a:ea typeface="Avenir"/>
                <a:cs typeface="Avenir"/>
              </a:rPr>
              <a:t>, fragmentation, the conditions faced by migrants, divisions across the family of humanity</a:t>
            </a:r>
          </a:p>
          <a:p>
            <a:pPr marL="342900" lvl="0" indent="-342900" defTabSz="795527">
              <a:buClr>
                <a:schemeClr val="dk1"/>
              </a:buClr>
              <a:buSzPts val="1100"/>
              <a:buFont typeface="+mj-lt"/>
              <a:buAutoNum type="arabicPeriod"/>
            </a:pPr>
            <a:endParaRPr lang="en-CA" sz="1218" dirty="0">
              <a:solidFill>
                <a:srgbClr val="000000"/>
              </a:solidFill>
              <a:latin typeface="Georgia" panose="02040502050405020303" pitchFamily="18" charset="0"/>
              <a:ea typeface="Avenir"/>
              <a:cs typeface="Avenir"/>
            </a:endParaRPr>
          </a:p>
          <a:p>
            <a:pPr marL="342900" lvl="0" indent="-342900" defTabSz="795527">
              <a:buClr>
                <a:schemeClr val="dk1"/>
              </a:buClr>
              <a:buSzPts val="1100"/>
              <a:buAutoNum type="arabicPeriod"/>
            </a:pPr>
            <a:r>
              <a:rPr lang="en-CA" sz="1218" dirty="0">
                <a:solidFill>
                  <a:srgbClr val="000000"/>
                </a:solidFill>
                <a:latin typeface="Georgia" panose="02040502050405020303" pitchFamily="18" charset="0"/>
                <a:ea typeface="Avenir"/>
                <a:cs typeface="Avenir"/>
              </a:rPr>
              <a:t>The cry of the poor and the cry of the earth</a:t>
            </a:r>
          </a:p>
          <a:p>
            <a:pPr marL="342900" lvl="0" indent="-342900" defTabSz="795527">
              <a:buClr>
                <a:schemeClr val="dk1"/>
              </a:buClr>
              <a:buSzPts val="1100"/>
              <a:buAutoNum type="arabicPeriod"/>
            </a:pPr>
            <a:endParaRPr lang="en-CA" sz="1218" dirty="0">
              <a:solidFill>
                <a:srgbClr val="000000"/>
              </a:solidFill>
              <a:latin typeface="Georgia" panose="02040502050405020303" pitchFamily="18" charset="0"/>
              <a:ea typeface="Avenir"/>
              <a:cs typeface="Avenir"/>
            </a:endParaRPr>
          </a:p>
          <a:p>
            <a:pPr marL="0" indent="0" defTabSz="795527">
              <a:buClr>
                <a:schemeClr val="dk1"/>
              </a:buClr>
              <a:buSzPts val="1100"/>
            </a:pPr>
            <a:r>
              <a:rPr lang="en-CA" sz="1218" dirty="0">
                <a:solidFill>
                  <a:srgbClr val="000000"/>
                </a:solidFill>
                <a:latin typeface="Georgia" panose="02040502050405020303" pitchFamily="18" charset="0"/>
                <a:ea typeface="Avenir"/>
                <a:cs typeface="Avenir"/>
              </a:rPr>
              <a:t>We are all in the same boat…We are one human family living in our common home.</a:t>
            </a:r>
          </a:p>
          <a:p>
            <a:pPr marL="0" indent="0" algn="r">
              <a:buClr>
                <a:schemeClr val="dk1"/>
              </a:buClr>
              <a:buSzPts val="1100"/>
            </a:pPr>
            <a:r>
              <a:rPr lang="en-CA" sz="1218" dirty="0">
                <a:solidFill>
                  <a:srgbClr val="F28E00"/>
                </a:solidFill>
                <a:latin typeface="Georgia" panose="02040502050405020303" pitchFamily="18" charset="0"/>
                <a:ea typeface="Avenir"/>
                <a:cs typeface="Avenir"/>
              </a:rPr>
              <a:t>(</a:t>
            </a:r>
            <a:r>
              <a:rPr lang="en-CA" sz="1218" dirty="0" err="1">
                <a:solidFill>
                  <a:srgbClr val="F28E00"/>
                </a:solidFill>
                <a:latin typeface="Georgia" panose="02040502050405020303" pitchFamily="18" charset="0"/>
                <a:ea typeface="Avenir"/>
                <a:cs typeface="Avenir"/>
              </a:rPr>
              <a:t>Laudato</a:t>
            </a:r>
            <a:r>
              <a:rPr lang="en-CA" sz="1218" dirty="0">
                <a:solidFill>
                  <a:srgbClr val="F28E00"/>
                </a:solidFill>
                <a:latin typeface="Georgia" panose="02040502050405020303" pitchFamily="18" charset="0"/>
                <a:ea typeface="Avenir"/>
                <a:cs typeface="Avenir"/>
              </a:rPr>
              <a:t> Si’ and </a:t>
            </a:r>
            <a:r>
              <a:rPr lang="en-CA" sz="1218" dirty="0" err="1">
                <a:solidFill>
                  <a:srgbClr val="F28E00"/>
                </a:solidFill>
                <a:latin typeface="Georgia" panose="02040502050405020303" pitchFamily="18" charset="0"/>
                <a:ea typeface="Avenir"/>
                <a:cs typeface="Avenir"/>
              </a:rPr>
              <a:t>Fratelli</a:t>
            </a:r>
            <a:r>
              <a:rPr lang="en-CA" sz="1218" dirty="0">
                <a:solidFill>
                  <a:srgbClr val="F28E00"/>
                </a:solidFill>
                <a:latin typeface="Georgia" panose="02040502050405020303" pitchFamily="18" charset="0"/>
                <a:ea typeface="Avenir"/>
                <a:cs typeface="Avenir"/>
              </a:rPr>
              <a:t> </a:t>
            </a:r>
            <a:r>
              <a:rPr lang="en-CA" sz="1218" dirty="0" err="1">
                <a:solidFill>
                  <a:srgbClr val="F28E00"/>
                </a:solidFill>
                <a:latin typeface="Georgia" panose="02040502050405020303" pitchFamily="18" charset="0"/>
                <a:ea typeface="Avenir"/>
                <a:cs typeface="Avenir"/>
              </a:rPr>
              <a:t>Tutti</a:t>
            </a:r>
            <a:r>
              <a:rPr lang="en-CA" sz="1218" dirty="0">
                <a:solidFill>
                  <a:srgbClr val="F28E00"/>
                </a:solidFill>
                <a:latin typeface="Georgia" panose="02040502050405020303" pitchFamily="18" charset="0"/>
                <a:ea typeface="Avenir"/>
                <a:cs typeface="Avenir"/>
              </a:rPr>
              <a:t>)</a:t>
            </a:r>
            <a:endParaRPr dirty="0">
              <a:solidFill>
                <a:srgbClr val="F28E00"/>
              </a:solidFill>
              <a:latin typeface="Georgia" panose="02040502050405020303" pitchFamily="18" charset="0"/>
            </a:endParaRPr>
          </a:p>
        </p:txBody>
      </p:sp>
      <p:sp>
        <p:nvSpPr>
          <p:cNvPr id="375" name="Google Shape;280;p22"/>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lang="en-CA" dirty="0">
                <a:solidFill>
                  <a:srgbClr val="F28E00"/>
                </a:solidFill>
                <a:latin typeface="Georgia" panose="02040502050405020303" pitchFamily="18" charset="0"/>
              </a:rPr>
              <a:t>Discerning the signs of the times in the light of the Gospel</a:t>
            </a:r>
            <a:endParaRPr dirty="0">
              <a:solidFill>
                <a:srgbClr val="F28E00"/>
              </a:solidFill>
              <a:latin typeface="Georgia" panose="02040502050405020303" pitchFamily="18" charset="0"/>
            </a:endParaRPr>
          </a:p>
        </p:txBody>
      </p:sp>
      <p:sp>
        <p:nvSpPr>
          <p:cNvPr id="376" name="Google Shape;281;p22"/>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377" name="Google Shape;282;p22"/>
          <p:cNvSpPr/>
          <p:nvPr/>
        </p:nvSpPr>
        <p:spPr>
          <a:xfrm>
            <a:off x="3490791" y="4537137"/>
            <a:ext cx="2186402" cy="1"/>
          </a:xfrm>
          <a:prstGeom prst="line">
            <a:avLst/>
          </a:prstGeom>
          <a:ln w="28575">
            <a:solidFill>
              <a:schemeClr val="accent1"/>
            </a:solidFill>
            <a:prstDash val="dot"/>
          </a:ln>
        </p:spPr>
        <p:txBody>
          <a:bodyPr lIns="45719" rIns="45719"/>
          <a:lstStyle/>
          <a:p>
            <a:endParaRPr/>
          </a:p>
        </p:txBody>
      </p:sp>
      <p:sp>
        <p:nvSpPr>
          <p:cNvPr id="378" name="Google Shape;283;p22"/>
          <p:cNvSpPr txBox="1">
            <a:spLocks noGrp="1"/>
          </p:cNvSpPr>
          <p:nvPr>
            <p:ph type="body" idx="21"/>
          </p:nvPr>
        </p:nvSpPr>
        <p:spPr>
          <a:xfrm>
            <a:off x="575883" y="1048639"/>
            <a:ext cx="3790554" cy="302008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p>
            <a:pPr marL="0" indent="152400" algn="just">
              <a:lnSpc>
                <a:spcPct val="103500"/>
              </a:lnSpc>
              <a:buClr>
                <a:schemeClr val="accent1"/>
              </a:buClr>
              <a:buSzTx/>
              <a:buNone/>
              <a:defRPr sz="1500">
                <a:latin typeface="+mn-lt"/>
                <a:ea typeface="+mn-ea"/>
                <a:cs typeface="+mn-cs"/>
                <a:sym typeface="Arial"/>
              </a:defRPr>
            </a:pPr>
            <a:r>
              <a:rPr lang="en-US" sz="1500" i="1" dirty="0">
                <a:latin typeface="Georgia" panose="02040502050405020303" pitchFamily="18" charset="0"/>
                <a:sym typeface="Arial"/>
              </a:rPr>
              <a:t>“The </a:t>
            </a:r>
            <a:r>
              <a:rPr lang="en-US" sz="1500" i="1" dirty="0" err="1">
                <a:latin typeface="Georgia" panose="02040502050405020303" pitchFamily="18" charset="0"/>
                <a:sym typeface="Arial"/>
              </a:rPr>
              <a:t>synodal</a:t>
            </a:r>
            <a:r>
              <a:rPr lang="en-US" sz="1500" i="1" dirty="0">
                <a:latin typeface="Georgia" panose="02040502050405020303" pitchFamily="18" charset="0"/>
                <a:sym typeface="Arial"/>
              </a:rPr>
              <a:t> journey unfolds within a historical context marked by epochal changes in society and by a crucial transition in the life of the Church, which cannot be ignored: it is within the folds of the complexity of this context, in its tensions and contradictions, that we are called to ‘scrutinize the signs of the times and interpret them in the light of the Gospel’ (GS, 4).” </a:t>
            </a:r>
          </a:p>
          <a:p>
            <a:pPr marL="0" indent="152400" algn="r">
              <a:lnSpc>
                <a:spcPct val="103500"/>
              </a:lnSpc>
              <a:buClr>
                <a:schemeClr val="accent1"/>
              </a:buClr>
              <a:buSzTx/>
              <a:buNone/>
              <a:defRPr sz="1500">
                <a:latin typeface="+mn-lt"/>
                <a:ea typeface="+mn-ea"/>
                <a:cs typeface="+mn-cs"/>
                <a:sym typeface="Arial"/>
              </a:defRPr>
            </a:pPr>
            <a:r>
              <a:rPr lang="en-US" sz="1500" i="1" dirty="0">
                <a:latin typeface="Georgia" panose="02040502050405020303" pitchFamily="18" charset="0"/>
                <a:sym typeface="Arial"/>
              </a:rPr>
              <a:t>(PD, 4)</a:t>
            </a:r>
            <a:endParaRPr lang="en-CA" sz="1500" i="1" dirty="0">
              <a:latin typeface="Georgia" panose="02040502050405020303" pitchFamily="18" charset="0"/>
              <a:sym typeface="Arial"/>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Google Shape;288;p23"/>
          <p:cNvSpPr txBox="1">
            <a:spLocks noGrp="1"/>
          </p:cNvSpPr>
          <p:nvPr>
            <p:ph type="title"/>
          </p:nvPr>
        </p:nvSpPr>
        <p:spPr>
          <a:xfrm>
            <a:off x="218484" y="574535"/>
            <a:ext cx="8569467" cy="1666958"/>
          </a:xfrm>
          <a:prstGeom prst="rect">
            <a:avLst/>
          </a:prstGeom>
        </p:spPr>
        <p:txBody>
          <a:bodyPr anchor="ctr"/>
          <a:lstStyle/>
          <a:p>
            <a:pPr algn="just">
              <a:defRPr b="0">
                <a:latin typeface="Avenir"/>
                <a:ea typeface="Avenir"/>
                <a:cs typeface="Avenir"/>
                <a:sym typeface="Avenir Roman"/>
              </a:defRPr>
            </a:pPr>
            <a:r>
              <a:rPr lang="en-CA" b="0" dirty="0">
                <a:solidFill>
                  <a:srgbClr val="F28E00"/>
                </a:solidFill>
                <a:latin typeface="Georgia" panose="02040502050405020303" pitchFamily="18" charset="0"/>
                <a:ea typeface="Avenir"/>
                <a:cs typeface="Avenir"/>
              </a:rPr>
              <a:t>“Within this context, </a:t>
            </a:r>
            <a:r>
              <a:rPr lang="en-CA" b="0" dirty="0" err="1">
                <a:solidFill>
                  <a:srgbClr val="F28E00"/>
                </a:solidFill>
                <a:latin typeface="Georgia" panose="02040502050405020303" pitchFamily="18" charset="0"/>
                <a:ea typeface="Avenir"/>
                <a:cs typeface="Avenir"/>
              </a:rPr>
              <a:t>synodality</a:t>
            </a:r>
            <a:r>
              <a:rPr lang="en-CA" b="0" dirty="0">
                <a:solidFill>
                  <a:srgbClr val="F28E00"/>
                </a:solidFill>
                <a:latin typeface="Georgia" panose="02040502050405020303" pitchFamily="18" charset="0"/>
                <a:ea typeface="Avenir"/>
                <a:cs typeface="Avenir"/>
              </a:rPr>
              <a:t> represents the main road for the Church</a:t>
            </a:r>
            <a:r>
              <a:rPr lang="en-CA" b="0" dirty="0" smtClean="0">
                <a:solidFill>
                  <a:srgbClr val="F28E00"/>
                </a:solidFill>
                <a:latin typeface="Georgia" panose="02040502050405020303" pitchFamily="18" charset="0"/>
                <a:ea typeface="Avenir"/>
                <a:cs typeface="Avenir"/>
              </a:rPr>
              <a:t>, called </a:t>
            </a:r>
            <a:r>
              <a:rPr lang="en-CA" b="0" dirty="0">
                <a:solidFill>
                  <a:srgbClr val="F28E00"/>
                </a:solidFill>
                <a:latin typeface="Georgia" panose="02040502050405020303" pitchFamily="18" charset="0"/>
                <a:ea typeface="Avenir"/>
                <a:cs typeface="Avenir"/>
              </a:rPr>
              <a:t>to renew herself under the action of the Spirit and by listening to the Word.” </a:t>
            </a:r>
            <a:br>
              <a:rPr lang="en-CA" b="0" dirty="0">
                <a:solidFill>
                  <a:srgbClr val="F28E00"/>
                </a:solidFill>
                <a:latin typeface="Georgia" panose="02040502050405020303" pitchFamily="18" charset="0"/>
                <a:ea typeface="Avenir"/>
                <a:cs typeface="Avenir"/>
              </a:rPr>
            </a:br>
            <a:r>
              <a:rPr lang="en-CA" sz="1500" b="0" dirty="0">
                <a:solidFill>
                  <a:srgbClr val="F28E00"/>
                </a:solidFill>
                <a:latin typeface="Georgia" panose="02040502050405020303" pitchFamily="18" charset="0"/>
                <a:ea typeface="Avenir"/>
                <a:cs typeface="Avenir"/>
              </a:rPr>
              <a:t>(PD, 9</a:t>
            </a:r>
            <a:r>
              <a:rPr lang="en-CA" sz="1500" b="0" dirty="0" smtClean="0">
                <a:solidFill>
                  <a:srgbClr val="F28E00"/>
                </a:solidFill>
                <a:latin typeface="Georgia" panose="02040502050405020303" pitchFamily="18" charset="0"/>
                <a:ea typeface="Avenir"/>
                <a:cs typeface="Avenir"/>
              </a:rPr>
              <a:t>)</a:t>
            </a:r>
            <a:endParaRPr sz="1500" dirty="0">
              <a:solidFill>
                <a:srgbClr val="F28E00"/>
              </a:solidFill>
              <a:latin typeface="Georgia" panose="02040502050405020303" pitchFamily="18" charset="0"/>
            </a:endParaRPr>
          </a:p>
        </p:txBody>
      </p:sp>
      <p:sp>
        <p:nvSpPr>
          <p:cNvPr id="381" name="Google Shape;289;p23"/>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382" name="Google Shape;290;p23"/>
          <p:cNvSpPr txBox="1">
            <a:spLocks noGrp="1"/>
          </p:cNvSpPr>
          <p:nvPr>
            <p:ph type="body" sz="half" idx="1"/>
          </p:nvPr>
        </p:nvSpPr>
        <p:spPr>
          <a:xfrm>
            <a:off x="589084" y="2723950"/>
            <a:ext cx="7853817" cy="1395510"/>
          </a:xfrm>
          <a:prstGeom prst="rect">
            <a:avLst/>
          </a:prstGeom>
        </p:spPr>
        <p:txBody>
          <a:bodyPr/>
          <a:lstStyle/>
          <a:p>
            <a:pPr marL="457200" lvl="0" indent="-304800">
              <a:buClr>
                <a:srgbClr val="DE8F32"/>
              </a:buClr>
              <a:buSzPts val="2000"/>
              <a:buFont typeface="Helvetica Neue"/>
              <a:buChar char="●"/>
              <a:defRPr sz="2000">
                <a:solidFill>
                  <a:srgbClr val="000000"/>
                </a:solidFill>
                <a:latin typeface="Avenir"/>
                <a:ea typeface="Avenir"/>
                <a:cs typeface="Avenir"/>
                <a:sym typeface="Avenir Roman"/>
              </a:defRPr>
            </a:pPr>
            <a:r>
              <a:rPr lang="en-CA" sz="2000" dirty="0">
                <a:solidFill>
                  <a:srgbClr val="000000"/>
                </a:solidFill>
                <a:latin typeface="Georgia" panose="02040502050405020303" pitchFamily="18" charset="0"/>
                <a:ea typeface="Avenir"/>
                <a:cs typeface="Avenir"/>
              </a:rPr>
              <a:t>Imagining a different future for the Church</a:t>
            </a:r>
          </a:p>
          <a:p>
            <a:pPr marL="457200" lvl="0" indent="-304800">
              <a:buClr>
                <a:srgbClr val="DE8F32"/>
              </a:buClr>
              <a:buSzPts val="2000"/>
              <a:buFont typeface="Helvetica Neue"/>
              <a:buChar char="●"/>
              <a:defRPr sz="2000">
                <a:solidFill>
                  <a:srgbClr val="000000"/>
                </a:solidFill>
                <a:latin typeface="Avenir"/>
                <a:ea typeface="Avenir"/>
                <a:cs typeface="Avenir"/>
                <a:sym typeface="Avenir Roman"/>
              </a:defRPr>
            </a:pPr>
            <a:r>
              <a:rPr lang="en-CA" sz="2000" dirty="0">
                <a:solidFill>
                  <a:srgbClr val="000000"/>
                </a:solidFill>
                <a:latin typeface="Georgia" panose="02040502050405020303" pitchFamily="18" charset="0"/>
                <a:ea typeface="Avenir"/>
                <a:cs typeface="Avenir"/>
              </a:rPr>
              <a:t>Being a prophetic witness to the human family, which needs to be united around a common goal</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Google Shape;295;p24"/>
          <p:cNvSpPr txBox="1">
            <a:spLocks noGrp="1"/>
          </p:cNvSpPr>
          <p:nvPr>
            <p:ph type="body" idx="1"/>
          </p:nvPr>
        </p:nvSpPr>
        <p:spPr>
          <a:xfrm>
            <a:off x="4710434" y="147696"/>
            <a:ext cx="4296979" cy="4582151"/>
          </a:xfrm>
          <a:prstGeom prst="rect">
            <a:avLst/>
          </a:prstGeom>
        </p:spPr>
        <p:txBody>
          <a:bodyPr anchor="ctr"/>
          <a:lstStyle/>
          <a:p>
            <a:pPr marL="0" lvl="0" indent="0" algn="ctr">
              <a:buClr>
                <a:schemeClr val="accent1"/>
              </a:buClr>
              <a:buSzTx/>
              <a:buNone/>
              <a:defRPr sz="1700">
                <a:latin typeface="Avenir"/>
                <a:ea typeface="Avenir"/>
                <a:cs typeface="Avenir"/>
                <a:sym typeface="Avenir Roman"/>
              </a:defRPr>
            </a:pPr>
            <a:r>
              <a:rPr lang="en-CA" sz="1800" b="1" dirty="0">
                <a:solidFill>
                  <a:srgbClr val="F28E00"/>
                </a:solidFill>
                <a:latin typeface="Georgia" panose="02040502050405020303" pitchFamily="18" charset="0"/>
                <a:ea typeface="Avenir"/>
                <a:cs typeface="Avenir"/>
              </a:rPr>
              <a:t>Listening to the Scriptures</a:t>
            </a:r>
          </a:p>
          <a:p>
            <a:pPr marL="0" indent="0" algn="ctr">
              <a:buSzTx/>
              <a:buNone/>
              <a:defRPr>
                <a:latin typeface="Avenir"/>
                <a:ea typeface="Avenir"/>
                <a:cs typeface="Avenir"/>
                <a:sym typeface="Avenir Roman"/>
              </a:defRPr>
            </a:pPr>
            <a:endParaRPr dirty="0">
              <a:latin typeface="Georgia" panose="02040502050405020303" pitchFamily="18" charset="0"/>
            </a:endParaRPr>
          </a:p>
          <a:p>
            <a:pPr marL="0" lvl="0" indent="0" algn="ctr">
              <a:buClr>
                <a:schemeClr val="accent1"/>
              </a:buClr>
              <a:buSzTx/>
              <a:buNone/>
              <a:defRPr sz="1500">
                <a:latin typeface="Avenir"/>
                <a:ea typeface="Avenir"/>
                <a:cs typeface="Avenir"/>
                <a:sym typeface="Avenir Roman"/>
              </a:defRPr>
            </a:pPr>
            <a:r>
              <a:rPr lang="en-CA" sz="1500" dirty="0">
                <a:solidFill>
                  <a:srgbClr val="F28E00"/>
                </a:solidFill>
                <a:latin typeface="Georgia" panose="02040502050405020303" pitchFamily="18" charset="0"/>
                <a:ea typeface="Avenir"/>
                <a:cs typeface="Avenir"/>
              </a:rPr>
              <a:t>Jesus, the Crowd, and the Apostles</a:t>
            </a:r>
          </a:p>
          <a:p>
            <a:pPr marL="0" lvl="0" indent="0" algn="just">
              <a:buClr>
                <a:srgbClr val="DE8F32"/>
              </a:buClr>
              <a:buSzTx/>
              <a:buNone/>
            </a:pPr>
            <a:r>
              <a:rPr lang="en-CA" dirty="0" smtClean="0">
                <a:latin typeface="Georgia" panose="02040502050405020303" pitchFamily="18" charset="0"/>
                <a:ea typeface="Avenir"/>
                <a:cs typeface="Avenir"/>
              </a:rPr>
              <a:t>“</a:t>
            </a:r>
            <a:r>
              <a:rPr lang="en-US" dirty="0">
                <a:latin typeface="Georgia" panose="02040502050405020303" pitchFamily="18" charset="0"/>
                <a:ea typeface="Avenir"/>
                <a:cs typeface="Avenir"/>
              </a:rPr>
              <a:t>The work of evangelization and the message of salvation would not be comprehensible without Jesus’ constant openness to the widest possible audience, which the Gospels refer to as the crowd, that is, all the people who follow him along the path, and at times even pursue him in the hope of a sign and a word of salvation: this is the second actor on the scene of Revelation. The proclamation of the Gospel is not addressed only to an enlightened or chosen few.</a:t>
            </a:r>
            <a:r>
              <a:rPr lang="en-CA" dirty="0">
                <a:latin typeface="Georgia" panose="02040502050405020303" pitchFamily="18" charset="0"/>
                <a:ea typeface="Avenir"/>
                <a:cs typeface="Avenir"/>
              </a:rPr>
              <a:t>” (PD, 18) </a:t>
            </a:r>
          </a:p>
          <a:p>
            <a:pPr marL="0" lvl="0" indent="0" algn="just">
              <a:buClr>
                <a:srgbClr val="DE8F32"/>
              </a:buClr>
              <a:buSzTx/>
              <a:buNone/>
            </a:pPr>
            <a:endParaRPr lang="en-CA" dirty="0">
              <a:latin typeface="Georgia" panose="02040502050405020303" pitchFamily="18" charset="0"/>
              <a:ea typeface="Avenir"/>
              <a:cs typeface="Avenir"/>
              <a:sym typeface="Wingdings"/>
            </a:endParaRPr>
          </a:p>
          <a:p>
            <a:pPr marL="285750" lvl="0" indent="-285750">
              <a:buClr>
                <a:srgbClr val="DE8F32"/>
              </a:buClr>
              <a:buSzTx/>
              <a:buFont typeface="Wingdings" panose="05000000000000000000" pitchFamily="2" charset="2"/>
              <a:buChar char="Ø"/>
              <a:defRPr sz="1300">
                <a:latin typeface="Avenir"/>
                <a:ea typeface="Avenir"/>
                <a:cs typeface="Avenir"/>
                <a:sym typeface="Avenir Roman"/>
              </a:defRPr>
            </a:pPr>
            <a:r>
              <a:rPr lang="en-CA" sz="1300" dirty="0">
                <a:latin typeface="Georgia" panose="02040502050405020303" pitchFamily="18" charset="0"/>
                <a:ea typeface="Avenir"/>
                <a:cs typeface="Avenir"/>
                <a:sym typeface="Wingdings"/>
              </a:rPr>
              <a:t> In order for the Church to be herself, and for her mission to bear fruit, all three must always be present: Jesus, the crowd, and the apostles!</a:t>
            </a:r>
          </a:p>
        </p:txBody>
      </p:sp>
      <p:sp>
        <p:nvSpPr>
          <p:cNvPr id="385" name="Google Shape;296;p24"/>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pic>
        <p:nvPicPr>
          <p:cNvPr id="386" name="Google Shape;297;p24" descr="Google Shape;297;p24"/>
          <p:cNvPicPr>
            <a:picLocks noChangeAspect="1"/>
          </p:cNvPicPr>
          <p:nvPr/>
        </p:nvPicPr>
        <p:blipFill>
          <a:blip r:embed="rId2"/>
          <a:srcRect t="17140" b="7880"/>
          <a:stretch>
            <a:fillRect/>
          </a:stretch>
        </p:blipFill>
        <p:spPr>
          <a:xfrm>
            <a:off x="0" y="0"/>
            <a:ext cx="4571999" cy="5143502"/>
          </a:xfrm>
          <a:prstGeom prst="rect">
            <a:avLst/>
          </a:prstGeom>
          <a:ln w="12700">
            <a:miter lim="400000"/>
          </a:ln>
        </p:spPr>
      </p:pic>
      <p:sp>
        <p:nvSpPr>
          <p:cNvPr id="387" name="Google Shape;298;p24"/>
          <p:cNvSpPr/>
          <p:nvPr/>
        </p:nvSpPr>
        <p:spPr>
          <a:xfrm>
            <a:off x="5886841" y="4852594"/>
            <a:ext cx="1685701" cy="1"/>
          </a:xfrm>
          <a:prstGeom prst="line">
            <a:avLst/>
          </a:prstGeom>
          <a:ln w="28575">
            <a:solidFill>
              <a:schemeClr val="accent1"/>
            </a:solidFill>
            <a:prstDash val="dot"/>
          </a:ln>
        </p:spPr>
        <p:txBody>
          <a:bodyPr lIns="45719" rIns="45719"/>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Google Shape;303;p25"/>
          <p:cNvSpPr txBox="1">
            <a:spLocks noGrp="1"/>
          </p:cNvSpPr>
          <p:nvPr>
            <p:ph type="body" idx="1"/>
          </p:nvPr>
        </p:nvSpPr>
        <p:spPr>
          <a:xfrm>
            <a:off x="4710434" y="147696"/>
            <a:ext cx="4296979" cy="4582151"/>
          </a:xfrm>
          <a:prstGeom prst="rect">
            <a:avLst/>
          </a:prstGeom>
        </p:spPr>
        <p:txBody>
          <a:bodyPr anchor="ctr"/>
          <a:lstStyle/>
          <a:p>
            <a:pPr marL="0" lvl="0" indent="0" algn="ctr">
              <a:buClr>
                <a:schemeClr val="accent1"/>
              </a:buClr>
              <a:buSzTx/>
              <a:buNone/>
              <a:defRPr sz="1700">
                <a:latin typeface="Avenir"/>
                <a:ea typeface="Avenir"/>
                <a:cs typeface="Avenir"/>
                <a:sym typeface="Avenir Roman"/>
              </a:defRPr>
            </a:pPr>
            <a:r>
              <a:rPr lang="en-CA" sz="1600" b="1" dirty="0">
                <a:solidFill>
                  <a:srgbClr val="F28E00"/>
                </a:solidFill>
                <a:latin typeface="Georgia" panose="02040502050405020303" pitchFamily="18" charset="0"/>
                <a:ea typeface="Avenir"/>
                <a:cs typeface="Avenir"/>
              </a:rPr>
              <a:t>Listening to the Scriptures</a:t>
            </a:r>
          </a:p>
          <a:p>
            <a:pPr marL="0" indent="0">
              <a:buSzTx/>
              <a:buNone/>
              <a:defRPr sz="1300">
                <a:latin typeface="Avenir"/>
                <a:ea typeface="Avenir"/>
                <a:cs typeface="Avenir"/>
                <a:sym typeface="Avenir Roman"/>
              </a:defRPr>
            </a:pPr>
            <a:r>
              <a:rPr dirty="0">
                <a:latin typeface="Georgia" panose="02040502050405020303" pitchFamily="18" charset="0"/>
              </a:rPr>
              <a:t/>
            </a:r>
            <a:br>
              <a:rPr dirty="0">
                <a:latin typeface="Georgia" panose="02040502050405020303" pitchFamily="18" charset="0"/>
              </a:rPr>
            </a:br>
            <a:endParaRPr dirty="0">
              <a:latin typeface="Georgia" panose="02040502050405020303" pitchFamily="18" charset="0"/>
            </a:endParaRPr>
          </a:p>
          <a:p>
            <a:pPr marL="0" lvl="0" indent="0" algn="ctr">
              <a:buClr>
                <a:schemeClr val="accent1"/>
              </a:buClr>
              <a:buSzTx/>
              <a:buNone/>
              <a:defRPr sz="1500">
                <a:latin typeface="Avenir"/>
                <a:ea typeface="Avenir"/>
                <a:cs typeface="Avenir"/>
                <a:sym typeface="Avenir Roman"/>
              </a:defRPr>
            </a:pPr>
            <a:r>
              <a:rPr lang="en-CA" sz="1500" dirty="0">
                <a:solidFill>
                  <a:srgbClr val="F28E00"/>
                </a:solidFill>
                <a:latin typeface="Georgia" panose="02040502050405020303" pitchFamily="18" charset="0"/>
                <a:ea typeface="Avenir"/>
                <a:cs typeface="Avenir"/>
              </a:rPr>
              <a:t>A Double Dynamic of Conversion:</a:t>
            </a:r>
          </a:p>
          <a:p>
            <a:pPr marL="0" lvl="0" indent="0" algn="ctr">
              <a:buClr>
                <a:schemeClr val="accent1"/>
              </a:buClr>
              <a:buSzTx/>
              <a:buNone/>
              <a:defRPr sz="1500">
                <a:latin typeface="Avenir"/>
                <a:ea typeface="Avenir"/>
                <a:cs typeface="Avenir"/>
                <a:sym typeface="Avenir Roman"/>
              </a:defRPr>
            </a:pPr>
            <a:r>
              <a:rPr lang="en-CA" sz="1500" dirty="0">
                <a:solidFill>
                  <a:srgbClr val="F28E00"/>
                </a:solidFill>
                <a:latin typeface="Georgia" panose="02040502050405020303" pitchFamily="18" charset="0"/>
                <a:ea typeface="Avenir"/>
                <a:cs typeface="Avenir"/>
              </a:rPr>
              <a:t>Peter and Cornelius (Acts 10)</a:t>
            </a:r>
          </a:p>
          <a:p>
            <a:pPr marL="0" lvl="0" indent="0" algn="ctr">
              <a:buClr>
                <a:schemeClr val="accent1"/>
              </a:buClr>
              <a:buSzTx/>
              <a:buNone/>
              <a:defRPr sz="1500">
                <a:latin typeface="Avenir"/>
                <a:ea typeface="Avenir"/>
                <a:cs typeface="Avenir"/>
                <a:sym typeface="Avenir Roman"/>
              </a:defRPr>
            </a:pPr>
            <a:endParaRPr lang="en-CA" sz="1500" dirty="0">
              <a:solidFill>
                <a:srgbClr val="F28E00"/>
              </a:solidFill>
              <a:latin typeface="Georgia" panose="02040502050405020303" pitchFamily="18" charset="0"/>
              <a:ea typeface="Avenir"/>
              <a:cs typeface="Avenir"/>
            </a:endParaRPr>
          </a:p>
          <a:p>
            <a:pPr marL="0" indent="0">
              <a:buSzTx/>
              <a:buNone/>
              <a:defRPr sz="1500">
                <a:latin typeface="Avenir"/>
                <a:ea typeface="Avenir"/>
                <a:cs typeface="Avenir"/>
                <a:sym typeface="Avenir Roman"/>
              </a:defRPr>
            </a:pPr>
            <a:endParaRPr dirty="0">
              <a:latin typeface="Georgia" panose="02040502050405020303" pitchFamily="18" charset="0"/>
            </a:endParaRPr>
          </a:p>
          <a:p>
            <a:pPr marL="0" lvl="0" indent="0" algn="just">
              <a:buClr>
                <a:schemeClr val="accent1"/>
              </a:buClr>
              <a:buSzTx/>
              <a:buNone/>
              <a:defRPr>
                <a:latin typeface="Avenir"/>
                <a:ea typeface="Avenir"/>
                <a:cs typeface="Avenir"/>
                <a:sym typeface="Avenir Roman"/>
              </a:defRPr>
            </a:pPr>
            <a:r>
              <a:rPr lang="en-CA" dirty="0">
                <a:latin typeface="Georgia" panose="02040502050405020303" pitchFamily="18" charset="0"/>
                <a:ea typeface="Avenir"/>
                <a:cs typeface="Avenir"/>
              </a:rPr>
              <a:t>“</a:t>
            </a:r>
            <a:r>
              <a:rPr lang="en-US" dirty="0">
                <a:latin typeface="Georgia" panose="02040502050405020303" pitchFamily="18" charset="0"/>
                <a:ea typeface="Avenir"/>
                <a:cs typeface="Avenir"/>
              </a:rPr>
              <a:t>It is in the encounter with people, welcoming them, journeying with them, and entering their homes, that he realizes the meaning of his vision: no human being is unworthy in the eyes of God, and the difference established by election does not imply exclusive preference but service and witnessing of a universal breadth.” </a:t>
            </a:r>
            <a:r>
              <a:rPr lang="en-CA" dirty="0">
                <a:latin typeface="Georgia" panose="02040502050405020303" pitchFamily="18" charset="0"/>
                <a:ea typeface="Avenir"/>
                <a:cs typeface="Avenir"/>
              </a:rPr>
              <a:t>(PD, 23)</a:t>
            </a:r>
          </a:p>
        </p:txBody>
      </p:sp>
      <p:sp>
        <p:nvSpPr>
          <p:cNvPr id="390" name="Google Shape;304;p25"/>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392" name="Google Shape;306;p25"/>
          <p:cNvSpPr/>
          <p:nvPr/>
        </p:nvSpPr>
        <p:spPr>
          <a:xfrm>
            <a:off x="5911117" y="4884961"/>
            <a:ext cx="1685701" cy="1"/>
          </a:xfrm>
          <a:prstGeom prst="line">
            <a:avLst/>
          </a:prstGeom>
          <a:ln w="28575">
            <a:solidFill>
              <a:schemeClr val="accent1"/>
            </a:solidFill>
            <a:prstDash val="dot"/>
          </a:ln>
        </p:spPr>
        <p:txBody>
          <a:bodyPr lIns="45719" rIns="45719"/>
          <a:lstStyle/>
          <a:p>
            <a:endParaRP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20143" r="16513"/>
          <a:stretch/>
        </p:blipFill>
        <p:spPr>
          <a:xfrm>
            <a:off x="-322351" y="-18312"/>
            <a:ext cx="4904510" cy="5161812"/>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Google Shape;312;p26"/>
          <p:cNvSpPr txBox="1">
            <a:spLocks noGrp="1"/>
          </p:cNvSpPr>
          <p:nvPr>
            <p:ph type="title"/>
          </p:nvPr>
        </p:nvSpPr>
        <p:spPr>
          <a:xfrm>
            <a:off x="311699" y="445025"/>
            <a:ext cx="8088022" cy="914438"/>
          </a:xfrm>
          <a:prstGeom prst="rect">
            <a:avLst/>
          </a:prstGeom>
        </p:spPr>
        <p:txBody>
          <a:bodyPr>
            <a:normAutofit/>
          </a:bodyPr>
          <a:lstStyle>
            <a:lvl1pPr defTabSz="813816">
              <a:defRPr sz="2046" b="0">
                <a:latin typeface="Avenir"/>
                <a:ea typeface="Avenir"/>
                <a:cs typeface="Avenir"/>
                <a:sym typeface="Avenir Roman"/>
              </a:defRPr>
            </a:lvl1pPr>
          </a:lstStyle>
          <a:p>
            <a:r>
              <a:rPr lang="en-CA" sz="1800" b="1" dirty="0" err="1">
                <a:solidFill>
                  <a:srgbClr val="F28E00"/>
                </a:solidFill>
                <a:latin typeface="Georgia" panose="02040502050405020303" pitchFamily="18" charset="0"/>
                <a:sym typeface="Helvetica Neue"/>
              </a:rPr>
              <a:t>Synodality</a:t>
            </a:r>
            <a:r>
              <a:rPr lang="en-CA" sz="1800" b="1" dirty="0">
                <a:solidFill>
                  <a:srgbClr val="F28E00"/>
                </a:solidFill>
                <a:latin typeface="Georgia" panose="02040502050405020303" pitchFamily="18" charset="0"/>
                <a:sym typeface="Helvetica Neue"/>
              </a:rPr>
              <a:t> in action: pathways for consulting the People of God (PD, 26)</a:t>
            </a:r>
            <a:endParaRPr b="1" dirty="0">
              <a:solidFill>
                <a:srgbClr val="F28E00"/>
              </a:solidFill>
              <a:latin typeface="Georgia" panose="02040502050405020303" pitchFamily="18" charset="0"/>
            </a:endParaRPr>
          </a:p>
        </p:txBody>
      </p:sp>
      <p:sp>
        <p:nvSpPr>
          <p:cNvPr id="395" name="Google Shape;313;p26"/>
          <p:cNvSpPr txBox="1">
            <a:spLocks noGrp="1"/>
          </p:cNvSpPr>
          <p:nvPr>
            <p:ph type="body" idx="1"/>
          </p:nvPr>
        </p:nvSpPr>
        <p:spPr>
          <a:xfrm>
            <a:off x="311699" y="1592316"/>
            <a:ext cx="8520602" cy="2976559"/>
          </a:xfrm>
          <a:prstGeom prst="rect">
            <a:avLst/>
          </a:prstGeom>
        </p:spPr>
        <p:txBody>
          <a:bodyPr anchor="ctr"/>
          <a:lstStyle/>
          <a:p>
            <a:pPr lvl="0">
              <a:buClr>
                <a:srgbClr val="DE8F32"/>
              </a:buClr>
              <a:buSzPts val="1400"/>
              <a:defRPr sz="1400">
                <a:latin typeface="Avenir"/>
                <a:ea typeface="Avenir"/>
                <a:cs typeface="Avenir"/>
                <a:sym typeface="Avenir Roman"/>
              </a:defRPr>
            </a:pPr>
            <a:r>
              <a:rPr lang="en-US" sz="1400" dirty="0">
                <a:latin typeface="Georgia" panose="02040502050405020303" pitchFamily="18" charset="0"/>
                <a:ea typeface="Avenir"/>
                <a:cs typeface="Avenir"/>
              </a:rPr>
              <a:t>In order to respond, you are invited to:</a:t>
            </a:r>
          </a:p>
          <a:p>
            <a:pPr lvl="1">
              <a:buClr>
                <a:srgbClr val="DE8F32"/>
              </a:buClr>
              <a:buSzPts val="1400"/>
              <a:defRPr sz="1400">
                <a:latin typeface="Avenir"/>
                <a:ea typeface="Avenir"/>
                <a:cs typeface="Avenir"/>
                <a:sym typeface="Avenir Roman"/>
              </a:defRPr>
            </a:pPr>
            <a:r>
              <a:rPr lang="en-US" sz="1400" dirty="0">
                <a:latin typeface="Georgia" panose="02040502050405020303" pitchFamily="18" charset="0"/>
                <a:ea typeface="Avenir"/>
                <a:cs typeface="Avenir"/>
              </a:rPr>
              <a:t>a) ask yourselves what experiences in your particular Church the fundamental question calls to mind; </a:t>
            </a:r>
            <a:endParaRPr lang="en-CA" sz="1400" dirty="0">
              <a:latin typeface="Georgia" panose="02040502050405020303" pitchFamily="18" charset="0"/>
              <a:ea typeface="Avenir"/>
              <a:cs typeface="Avenir"/>
            </a:endParaRPr>
          </a:p>
          <a:p>
            <a:pPr lvl="1">
              <a:buClr>
                <a:srgbClr val="DE8F32"/>
              </a:buClr>
              <a:buSzPts val="1400"/>
              <a:defRPr sz="1400">
                <a:latin typeface="Avenir"/>
                <a:ea typeface="Avenir"/>
                <a:cs typeface="Avenir"/>
                <a:sym typeface="Avenir Roman"/>
              </a:defRPr>
            </a:pPr>
            <a:r>
              <a:rPr lang="en-US" sz="1400" dirty="0">
                <a:latin typeface="Georgia" panose="02040502050405020303" pitchFamily="18" charset="0"/>
                <a:ea typeface="Avenir"/>
                <a:cs typeface="Avenir"/>
              </a:rPr>
              <a:t>b) reread these experiences of “journeying together” in greater depth: What joys did they provoke? What difficulties and obstacles have they encountered? What wounds have they brought to light? What insights have they elicited? </a:t>
            </a:r>
            <a:endParaRPr lang="en-CA" sz="1400" dirty="0">
              <a:latin typeface="Georgia" panose="02040502050405020303" pitchFamily="18" charset="0"/>
              <a:ea typeface="Avenir"/>
              <a:cs typeface="Avenir"/>
            </a:endParaRPr>
          </a:p>
          <a:p>
            <a:pPr lvl="1">
              <a:buClr>
                <a:srgbClr val="DE8F32"/>
              </a:buClr>
              <a:buSzPts val="1400"/>
              <a:defRPr sz="1400">
                <a:latin typeface="Avenir"/>
                <a:ea typeface="Avenir"/>
                <a:cs typeface="Avenir"/>
                <a:sym typeface="Avenir Roman"/>
              </a:defRPr>
            </a:pPr>
            <a:r>
              <a:rPr lang="en-US" sz="1400" dirty="0">
                <a:latin typeface="Georgia" panose="02040502050405020303" pitchFamily="18" charset="0"/>
                <a:ea typeface="Avenir"/>
                <a:cs typeface="Avenir"/>
              </a:rPr>
              <a:t>c) gather the fruits to share: Where, in these experiences, does the voice of the Spirit resound? What is he asking of us? What are the points to be confirmed, the prospects for change, the steps to be taken? Where do we register a consensus? What paths are opening up for our particular Church? </a:t>
            </a:r>
            <a:endParaRPr lang="en-US" altLang="en-US" sz="1400" dirty="0">
              <a:latin typeface="Georgia" panose="02040502050405020303" pitchFamily="18" charset="0"/>
              <a:ea typeface="Avenir"/>
              <a:cs typeface="Aveni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9;p27"/>
          <p:cNvSpPr txBox="1">
            <a:spLocks/>
          </p:cNvSpPr>
          <p:nvPr/>
        </p:nvSpPr>
        <p:spPr>
          <a:xfrm>
            <a:off x="203777" y="313567"/>
            <a:ext cx="4408198" cy="711477"/>
          </a:xfrm>
          <a:prstGeom prst="rect">
            <a:avLst/>
          </a:prstGeom>
        </p:spPr>
        <p:txBody>
          <a:bodyPr anchor="t"/>
          <a:lst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9pPr>
          </a:lstStyle>
          <a:p>
            <a:pPr algn="ctr" defTabSz="804672" hangingPunct="1">
              <a:defRPr sz="1496" b="0">
                <a:latin typeface="Avenir"/>
                <a:ea typeface="Avenir"/>
                <a:cs typeface="Avenir"/>
                <a:sym typeface="Avenir Roman"/>
              </a:defRPr>
            </a:pPr>
            <a:r>
              <a:rPr lang="en-GB" sz="1496" b="0" dirty="0">
                <a:solidFill>
                  <a:srgbClr val="F28E00"/>
                </a:solidFill>
                <a:latin typeface="Georgia" panose="02040502050405020303" pitchFamily="18" charset="0"/>
                <a:ea typeface="Avenir"/>
                <a:cs typeface="Avenir"/>
              </a:rPr>
              <a:t>Basic Question of the </a:t>
            </a:r>
            <a:r>
              <a:rPr lang="en-GB" sz="1496" b="0" dirty="0" err="1">
                <a:solidFill>
                  <a:srgbClr val="F28E00"/>
                </a:solidFill>
                <a:latin typeface="Georgia" panose="02040502050405020303" pitchFamily="18" charset="0"/>
                <a:ea typeface="Avenir"/>
                <a:cs typeface="Avenir"/>
              </a:rPr>
              <a:t>Synodal</a:t>
            </a:r>
            <a:r>
              <a:rPr lang="en-GB" sz="1496" b="0" dirty="0">
                <a:solidFill>
                  <a:srgbClr val="F28E00"/>
                </a:solidFill>
                <a:latin typeface="Georgia" panose="02040502050405020303" pitchFamily="18" charset="0"/>
                <a:ea typeface="Avenir"/>
                <a:cs typeface="Avenir"/>
              </a:rPr>
              <a:t> Process</a:t>
            </a:r>
            <a:endParaRPr lang="pt-BR" sz="1496" dirty="0">
              <a:solidFill>
                <a:srgbClr val="F28E00"/>
              </a:solidFill>
              <a:latin typeface="Georgia" panose="02040502050405020303" pitchFamily="18" charset="0"/>
              <a:ea typeface="Avenir"/>
              <a:cs typeface="Avenir"/>
              <a:sym typeface="Avenir Roman"/>
            </a:endParaRPr>
          </a:p>
        </p:txBody>
      </p:sp>
      <p:sp>
        <p:nvSpPr>
          <p:cNvPr id="4" name="Google Shape;320;p27"/>
          <p:cNvSpPr txBox="1">
            <a:spLocks/>
          </p:cNvSpPr>
          <p:nvPr/>
        </p:nvSpPr>
        <p:spPr>
          <a:xfrm>
            <a:off x="148856" y="778845"/>
            <a:ext cx="4463119" cy="155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t">
            <a:normAutofit fontScale="92500"/>
          </a:bodyPr>
          <a:lstStyle>
            <a:lvl1pPr marL="22860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13208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2pPr>
            <a:lvl3pPr marL="17780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3pPr>
            <a:lvl4pPr marL="22352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4pPr>
            <a:lvl5pPr marL="26924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a:lstStyle>
          <a:p>
            <a:pPr marL="0" lvl="0" algn="just" hangingPunct="1">
              <a:lnSpc>
                <a:spcPct val="110000"/>
              </a:lnSpc>
              <a:defRPr sz="1300">
                <a:solidFill>
                  <a:srgbClr val="000000"/>
                </a:solidFill>
                <a:latin typeface="+mn-lt"/>
                <a:ea typeface="+mn-ea"/>
                <a:cs typeface="+mn-cs"/>
                <a:sym typeface="Arial"/>
              </a:defRPr>
            </a:pPr>
            <a:r>
              <a:rPr lang="en-US" sz="1300" b="0" dirty="0" smtClean="0">
                <a:latin typeface="Georgia" panose="02040502050405020303" pitchFamily="18" charset="0"/>
                <a:ea typeface="+mn-ea"/>
                <a:cs typeface="+mn-cs"/>
                <a:sym typeface="Arial"/>
              </a:rPr>
              <a:t>A basic question prompts and guides us: How does this “journeying together,” which takes place today on different levels (from the local level to the universal one), allow the Church to proclaim the Gospel in accordance with the mission entrusted to her; and what steps does the Spirit invite us to take in order to grow as a </a:t>
            </a:r>
            <a:r>
              <a:rPr lang="en-US" sz="1300" b="0" dirty="0" err="1" smtClean="0">
                <a:latin typeface="Georgia" panose="02040502050405020303" pitchFamily="18" charset="0"/>
                <a:ea typeface="+mn-ea"/>
                <a:cs typeface="+mn-cs"/>
                <a:sym typeface="Arial"/>
              </a:rPr>
              <a:t>synodal</a:t>
            </a:r>
            <a:r>
              <a:rPr lang="en-US" sz="1300" b="0" dirty="0" smtClean="0">
                <a:latin typeface="Georgia" panose="02040502050405020303" pitchFamily="18" charset="0"/>
                <a:ea typeface="+mn-ea"/>
                <a:cs typeface="+mn-cs"/>
                <a:sym typeface="Arial"/>
              </a:rPr>
              <a:t> Church? </a:t>
            </a:r>
            <a:r>
              <a:rPr lang="fr-FR" sz="1300" b="0" dirty="0" smtClean="0">
                <a:latin typeface="Georgia" panose="02040502050405020303" pitchFamily="18" charset="0"/>
                <a:ea typeface="+mn-ea"/>
                <a:cs typeface="+mn-cs"/>
                <a:sym typeface="Arial"/>
              </a:rPr>
              <a:t>(PD, 2)</a:t>
            </a:r>
            <a:endParaRPr lang="fr-FR" sz="1300" b="0" dirty="0">
              <a:latin typeface="Georgia" panose="02040502050405020303" pitchFamily="18" charset="0"/>
              <a:ea typeface="+mn-ea"/>
              <a:cs typeface="+mn-cs"/>
              <a:sym typeface="Arial"/>
            </a:endParaRPr>
          </a:p>
        </p:txBody>
      </p:sp>
      <p:sp>
        <p:nvSpPr>
          <p:cNvPr id="5" name="Google Shape;322;p27"/>
          <p:cNvSpPr txBox="1"/>
          <p:nvPr/>
        </p:nvSpPr>
        <p:spPr>
          <a:xfrm>
            <a:off x="203894" y="2207331"/>
            <a:ext cx="4466719" cy="707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nchor="t">
            <a:spAutoFit/>
          </a:bodyPr>
          <a:lstStyle/>
          <a:p>
            <a:pPr algn="ctr">
              <a:defRPr sz="1700">
                <a:latin typeface="Avenir"/>
                <a:ea typeface="Avenir"/>
                <a:cs typeface="Avenir"/>
                <a:sym typeface="Avenir Roman"/>
              </a:defRPr>
            </a:pPr>
            <a:r>
              <a:rPr lang="en-CA" sz="1700" b="1" dirty="0">
                <a:solidFill>
                  <a:srgbClr val="F28E00"/>
                </a:solidFill>
                <a:latin typeface="Georgia" panose="02040502050405020303" pitchFamily="18" charset="0"/>
                <a:ea typeface="Avenir"/>
                <a:cs typeface="Avenir"/>
                <a:sym typeface="Helvetica Neue"/>
              </a:rPr>
              <a:t>The fundamental question for the consultation of the People of God</a:t>
            </a:r>
          </a:p>
        </p:txBody>
      </p:sp>
      <p:sp>
        <p:nvSpPr>
          <p:cNvPr id="6" name="Google Shape;323;p27"/>
          <p:cNvSpPr txBox="1"/>
          <p:nvPr/>
        </p:nvSpPr>
        <p:spPr>
          <a:xfrm>
            <a:off x="203368" y="2915185"/>
            <a:ext cx="4467245" cy="1478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t">
            <a:normAutofit/>
          </a:bodyPr>
          <a:lstStyle>
            <a:lvl1pPr indent="152400">
              <a:lnSpc>
                <a:spcPct val="115000"/>
              </a:lnSpc>
              <a:defRPr sz="1300" i="1"/>
            </a:lvl1pPr>
          </a:lstStyle>
          <a:p>
            <a:pPr indent="0" algn="just"/>
            <a:r>
              <a:rPr lang="en-US" dirty="0">
                <a:latin typeface="Georgia" panose="02040502050405020303" pitchFamily="18" charset="0"/>
              </a:rPr>
              <a:t>A </a:t>
            </a:r>
            <a:r>
              <a:rPr lang="en-US" dirty="0" err="1">
                <a:latin typeface="Georgia" panose="02040502050405020303" pitchFamily="18" charset="0"/>
              </a:rPr>
              <a:t>synodal</a:t>
            </a:r>
            <a:r>
              <a:rPr lang="en-US" dirty="0">
                <a:latin typeface="Georgia" panose="02040502050405020303" pitchFamily="18" charset="0"/>
              </a:rPr>
              <a:t> Church, in announcing the Gospel, “journeys together:” How is this “journeying together” happening today in your local Church? What steps does the Spirit invite us to take in order to grow in our “journeying together”?  </a:t>
            </a:r>
            <a:r>
              <a:rPr lang="fr-FR" dirty="0">
                <a:latin typeface="Georgia" panose="02040502050405020303" pitchFamily="18" charset="0"/>
              </a:rPr>
              <a:t>(PD, 26)</a:t>
            </a:r>
          </a:p>
        </p:txBody>
      </p:sp>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t="18605" r="6038" b="12489"/>
          <a:stretch/>
        </p:blipFill>
        <p:spPr>
          <a:xfrm>
            <a:off x="4918282" y="805332"/>
            <a:ext cx="3823602" cy="28039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183005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Google Shape;328;p28"/>
          <p:cNvSpPr txBox="1">
            <a:spLocks noGrp="1"/>
          </p:cNvSpPr>
          <p:nvPr>
            <p:ph type="title"/>
          </p:nvPr>
        </p:nvSpPr>
        <p:spPr>
          <a:xfrm>
            <a:off x="668075" y="176534"/>
            <a:ext cx="7774800" cy="637201"/>
          </a:xfrm>
          <a:prstGeom prst="rect">
            <a:avLst/>
          </a:prstGeom>
        </p:spPr>
        <p:txBody>
          <a:bodyPr/>
          <a:lstStyle>
            <a:lvl1pPr algn="ctr"/>
          </a:lstStyle>
          <a:p>
            <a:r>
              <a:rPr lang="it-IT" dirty="0" err="1">
                <a:solidFill>
                  <a:srgbClr val="F28E00"/>
                </a:solidFill>
                <a:latin typeface="Georgia" panose="02040502050405020303" pitchFamily="18" charset="0"/>
              </a:rPr>
              <a:t>Ten</a:t>
            </a:r>
            <a:r>
              <a:rPr lang="it-IT" dirty="0">
                <a:solidFill>
                  <a:srgbClr val="F28E00"/>
                </a:solidFill>
                <a:latin typeface="Georgia" panose="02040502050405020303" pitchFamily="18" charset="0"/>
              </a:rPr>
              <a:t> </a:t>
            </a:r>
            <a:r>
              <a:rPr lang="it-IT" dirty="0" err="1">
                <a:solidFill>
                  <a:srgbClr val="F28E00"/>
                </a:solidFill>
                <a:latin typeface="Georgia" panose="02040502050405020303" pitchFamily="18" charset="0"/>
              </a:rPr>
              <a:t>Themes</a:t>
            </a:r>
            <a:r>
              <a:rPr lang="it-IT" dirty="0">
                <a:solidFill>
                  <a:srgbClr val="F28E00"/>
                </a:solidFill>
                <a:latin typeface="Georgia" panose="02040502050405020303" pitchFamily="18" charset="0"/>
              </a:rPr>
              <a:t> to </a:t>
            </a:r>
            <a:r>
              <a:rPr lang="it-IT" dirty="0" err="1">
                <a:solidFill>
                  <a:srgbClr val="F28E00"/>
                </a:solidFill>
                <a:latin typeface="Georgia" panose="02040502050405020303" pitchFamily="18" charset="0"/>
              </a:rPr>
              <a:t>Explore</a:t>
            </a:r>
            <a:endParaRPr dirty="0">
              <a:solidFill>
                <a:srgbClr val="F28E00"/>
              </a:solidFill>
              <a:latin typeface="Georgia" panose="02040502050405020303" pitchFamily="18" charset="0"/>
            </a:endParaRPr>
          </a:p>
        </p:txBody>
      </p:sp>
      <p:sp>
        <p:nvSpPr>
          <p:cNvPr id="407" name="Google Shape;329;p28"/>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408" name="Google Shape;330;p28"/>
          <p:cNvSpPr txBox="1">
            <a:spLocks noGrp="1"/>
          </p:cNvSpPr>
          <p:nvPr>
            <p:ph type="body" sz="half" idx="1"/>
          </p:nvPr>
        </p:nvSpPr>
        <p:spPr>
          <a:xfrm>
            <a:off x="668075" y="1084522"/>
            <a:ext cx="3626400" cy="3509028"/>
          </a:xfrm>
          <a:prstGeom prst="rect">
            <a:avLst/>
          </a:prstGeom>
        </p:spPr>
        <p:txBody>
          <a:bodyPr anchor="ctr">
            <a:normAutofit/>
          </a:bodyPr>
          <a:lstStyle/>
          <a:p>
            <a:pPr marL="457200" indent="-304800" algn="just">
              <a:buClr>
                <a:schemeClr val="accent1"/>
              </a:buClr>
              <a:buSzPct val="108107"/>
              <a:buFontTx/>
              <a:buAutoNum type="romanUcPeriod"/>
              <a:defRPr b="1">
                <a:solidFill>
                  <a:srgbClr val="000000"/>
                </a:solidFill>
                <a:latin typeface="+mn-lt"/>
                <a:ea typeface="+mn-ea"/>
                <a:cs typeface="+mn-cs"/>
                <a:sym typeface="Arial"/>
              </a:defRPr>
            </a:pPr>
            <a:r>
              <a:rPr lang="en-US" b="1" dirty="0" smtClean="0">
                <a:solidFill>
                  <a:srgbClr val="000000"/>
                </a:solidFill>
                <a:latin typeface="Georgia" panose="02040502050405020303" pitchFamily="18" charset="0"/>
                <a:ea typeface="+mn-ea"/>
                <a:cs typeface="+mn-cs"/>
              </a:rPr>
              <a:t>Companions in the journey</a:t>
            </a:r>
            <a:r>
              <a:rPr b="1" dirty="0" smtClean="0">
                <a:solidFill>
                  <a:srgbClr val="000000"/>
                </a:solidFill>
                <a:latin typeface="Georgia" panose="02040502050405020303" pitchFamily="18" charset="0"/>
                <a:ea typeface="+mn-ea"/>
                <a:cs typeface="+mn-cs"/>
              </a:rPr>
              <a:t>:</a:t>
            </a:r>
            <a:r>
              <a:rPr lang="it-IT" b="1" dirty="0">
                <a:solidFill>
                  <a:srgbClr val="000000"/>
                </a:solidFill>
                <a:latin typeface="Georgia" panose="02040502050405020303" pitchFamily="18" charset="0"/>
                <a:ea typeface="+mn-ea"/>
                <a:cs typeface="+mn-cs"/>
              </a:rPr>
              <a:t> </a:t>
            </a:r>
            <a:r>
              <a:rPr lang="it-IT" b="0" dirty="0" smtClean="0">
                <a:latin typeface="Georgia" panose="02040502050405020303" pitchFamily="18" charset="0"/>
              </a:rPr>
              <a:t>In the </a:t>
            </a:r>
            <a:r>
              <a:rPr lang="it-IT" b="0" dirty="0" err="1" smtClean="0">
                <a:latin typeface="Georgia" panose="02040502050405020303" pitchFamily="18" charset="0"/>
              </a:rPr>
              <a:t>church</a:t>
            </a:r>
            <a:r>
              <a:rPr lang="it-IT" b="0" dirty="0" smtClean="0">
                <a:latin typeface="Georgia" panose="02040502050405020303" pitchFamily="18" charset="0"/>
              </a:rPr>
              <a:t> and in society, </a:t>
            </a:r>
            <a:r>
              <a:rPr lang="it-IT" b="0" dirty="0" err="1" smtClean="0">
                <a:latin typeface="Georgia" panose="02040502050405020303" pitchFamily="18" charset="0"/>
              </a:rPr>
              <a:t>we</a:t>
            </a:r>
            <a:r>
              <a:rPr lang="it-IT" b="0" dirty="0" smtClean="0">
                <a:latin typeface="Georgia" panose="02040502050405020303" pitchFamily="18" charset="0"/>
              </a:rPr>
              <a:t> are side by side on the </a:t>
            </a:r>
            <a:r>
              <a:rPr lang="it-IT" b="0" dirty="0" err="1" smtClean="0">
                <a:latin typeface="Georgia" panose="02040502050405020303" pitchFamily="18" charset="0"/>
              </a:rPr>
              <a:t>same</a:t>
            </a:r>
            <a:r>
              <a:rPr lang="it-IT" b="0" dirty="0" smtClean="0">
                <a:latin typeface="Georgia" panose="02040502050405020303" pitchFamily="18" charset="0"/>
              </a:rPr>
              <a:t> road. </a:t>
            </a:r>
            <a:r>
              <a:rPr b="0" dirty="0" smtClean="0">
                <a:latin typeface="Georgia" panose="02040502050405020303" pitchFamily="18" charset="0"/>
              </a:rPr>
              <a:t> </a:t>
            </a:r>
            <a:endParaRPr dirty="0" smtClean="0">
              <a:latin typeface="Georgia" panose="02040502050405020303" pitchFamily="18" charset="0"/>
              <a:ea typeface="Helvetica Neue"/>
              <a:cs typeface="Helvetica Neue"/>
              <a:sym typeface="Helvetica Neue"/>
            </a:endParaRPr>
          </a:p>
          <a:p>
            <a:pPr marL="457200" indent="-304800" algn="just">
              <a:buClr>
                <a:schemeClr val="accent1"/>
              </a:buClr>
              <a:buSzPct val="108107"/>
              <a:buFontTx/>
              <a:buAutoNum type="romanUcPeriod"/>
              <a:defRPr b="1">
                <a:solidFill>
                  <a:srgbClr val="000000"/>
                </a:solidFill>
                <a:latin typeface="+mn-lt"/>
                <a:ea typeface="+mn-ea"/>
                <a:cs typeface="+mn-cs"/>
                <a:sym typeface="Arial"/>
              </a:defRPr>
            </a:pPr>
            <a:r>
              <a:rPr lang="it-IT" b="1" dirty="0" err="1" smtClean="0">
                <a:latin typeface="Georgia" panose="02040502050405020303" pitchFamily="18" charset="0"/>
              </a:rPr>
              <a:t>Listening</a:t>
            </a:r>
            <a:r>
              <a:rPr b="0" dirty="0" smtClean="0">
                <a:latin typeface="Georgia" panose="02040502050405020303" pitchFamily="18" charset="0"/>
              </a:rPr>
              <a:t>: </a:t>
            </a:r>
            <a:r>
              <a:rPr lang="it-IT" b="0" dirty="0" err="1" smtClean="0">
                <a:latin typeface="Georgia" panose="02040502050405020303" pitchFamily="18" charset="0"/>
              </a:rPr>
              <a:t>Listening</a:t>
            </a:r>
            <a:r>
              <a:rPr lang="it-IT" b="0" dirty="0" smtClean="0">
                <a:latin typeface="Georgia" panose="02040502050405020303" pitchFamily="18" charset="0"/>
              </a:rPr>
              <a:t> </a:t>
            </a:r>
            <a:r>
              <a:rPr lang="it-IT" b="0" dirty="0" err="1" smtClean="0">
                <a:latin typeface="Georgia" panose="02040502050405020303" pitchFamily="18" charset="0"/>
              </a:rPr>
              <a:t>is</a:t>
            </a:r>
            <a:r>
              <a:rPr lang="it-IT" b="0" dirty="0" smtClean="0">
                <a:latin typeface="Georgia" panose="02040502050405020303" pitchFamily="18" charset="0"/>
              </a:rPr>
              <a:t> the first </a:t>
            </a:r>
            <a:r>
              <a:rPr lang="it-IT" b="0" dirty="0" err="1" smtClean="0">
                <a:latin typeface="Georgia" panose="02040502050405020303" pitchFamily="18" charset="0"/>
              </a:rPr>
              <a:t>step</a:t>
            </a:r>
            <a:r>
              <a:rPr lang="it-IT" b="0" dirty="0" smtClean="0">
                <a:latin typeface="Georgia" panose="02040502050405020303" pitchFamily="18" charset="0"/>
              </a:rPr>
              <a:t>, </a:t>
            </a:r>
            <a:r>
              <a:rPr lang="it-IT" b="0" dirty="0" err="1" smtClean="0">
                <a:latin typeface="Georgia" panose="02040502050405020303" pitchFamily="18" charset="0"/>
              </a:rPr>
              <a:t>but</a:t>
            </a:r>
            <a:r>
              <a:rPr lang="it-IT" b="0" dirty="0" smtClean="0">
                <a:latin typeface="Georgia" panose="02040502050405020303" pitchFamily="18" charset="0"/>
              </a:rPr>
              <a:t> </a:t>
            </a:r>
            <a:r>
              <a:rPr lang="it-IT" b="0" dirty="0" err="1" smtClean="0">
                <a:latin typeface="Georgia" panose="02040502050405020303" pitchFamily="18" charset="0"/>
              </a:rPr>
              <a:t>it</a:t>
            </a:r>
            <a:r>
              <a:rPr lang="it-IT" b="0" dirty="0" smtClean="0">
                <a:latin typeface="Georgia" panose="02040502050405020303" pitchFamily="18" charset="0"/>
              </a:rPr>
              <a:t> </a:t>
            </a:r>
            <a:r>
              <a:rPr lang="it-IT" b="0" dirty="0" err="1" smtClean="0">
                <a:latin typeface="Georgia" panose="02040502050405020303" pitchFamily="18" charset="0"/>
              </a:rPr>
              <a:t>requires</a:t>
            </a:r>
            <a:r>
              <a:rPr lang="it-IT" b="0" dirty="0" smtClean="0">
                <a:latin typeface="Georgia" panose="02040502050405020303" pitchFamily="18" charset="0"/>
              </a:rPr>
              <a:t> </a:t>
            </a:r>
            <a:r>
              <a:rPr lang="it-IT" b="0" dirty="0" err="1" smtClean="0">
                <a:latin typeface="Georgia" panose="02040502050405020303" pitchFamily="18" charset="0"/>
              </a:rPr>
              <a:t>having</a:t>
            </a:r>
            <a:r>
              <a:rPr lang="it-IT" b="0" dirty="0" smtClean="0">
                <a:latin typeface="Georgia" panose="02040502050405020303" pitchFamily="18" charset="0"/>
              </a:rPr>
              <a:t> an open </a:t>
            </a:r>
            <a:r>
              <a:rPr lang="it-IT" b="0" dirty="0" err="1" smtClean="0">
                <a:latin typeface="Georgia" panose="02040502050405020303" pitchFamily="18" charset="0"/>
              </a:rPr>
              <a:t>mind</a:t>
            </a:r>
            <a:r>
              <a:rPr lang="it-IT" b="0" dirty="0" smtClean="0">
                <a:latin typeface="Georgia" panose="02040502050405020303" pitchFamily="18" charset="0"/>
              </a:rPr>
              <a:t> and </a:t>
            </a:r>
            <a:r>
              <a:rPr lang="it-IT" b="0" dirty="0" err="1" smtClean="0">
                <a:latin typeface="Georgia" panose="02040502050405020303" pitchFamily="18" charset="0"/>
              </a:rPr>
              <a:t>heart</a:t>
            </a:r>
            <a:r>
              <a:rPr lang="it-IT" b="0" dirty="0" smtClean="0">
                <a:latin typeface="Georgia" panose="02040502050405020303" pitchFamily="18" charset="0"/>
              </a:rPr>
              <a:t>, </a:t>
            </a:r>
            <a:r>
              <a:rPr lang="it-IT" b="0" dirty="0" err="1" smtClean="0">
                <a:latin typeface="Georgia" panose="02040502050405020303" pitchFamily="18" charset="0"/>
              </a:rPr>
              <a:t>without</a:t>
            </a:r>
            <a:r>
              <a:rPr lang="it-IT" b="0" dirty="0" smtClean="0">
                <a:latin typeface="Georgia" panose="02040502050405020303" pitchFamily="18" charset="0"/>
              </a:rPr>
              <a:t> </a:t>
            </a:r>
            <a:r>
              <a:rPr lang="it-IT" b="0" dirty="0" err="1" smtClean="0">
                <a:latin typeface="Georgia" panose="02040502050405020303" pitchFamily="18" charset="0"/>
              </a:rPr>
              <a:t>prejudice</a:t>
            </a:r>
            <a:endParaRPr dirty="0" smtClean="0">
              <a:latin typeface="Georgia" panose="02040502050405020303" pitchFamily="18" charset="0"/>
              <a:ea typeface="Helvetica Neue"/>
              <a:cs typeface="Helvetica Neue"/>
              <a:sym typeface="Helvetica Neue"/>
            </a:endParaRPr>
          </a:p>
          <a:p>
            <a:pPr marL="457200" lvl="0" indent="-304800">
              <a:buClr>
                <a:srgbClr val="DE8F32"/>
              </a:buClr>
              <a:buSzPts val="1200"/>
              <a:buFont typeface="+mj-lt"/>
              <a:buAutoNum type="romanUcPeriod"/>
            </a:pPr>
            <a:r>
              <a:rPr lang="it-IT" b="1" dirty="0" err="1">
                <a:solidFill>
                  <a:srgbClr val="000000"/>
                </a:solidFill>
                <a:latin typeface="Georgia" panose="02040502050405020303" pitchFamily="18" charset="0"/>
                <a:ea typeface="+mn-ea"/>
                <a:cs typeface="+mn-cs"/>
              </a:rPr>
              <a:t>Speaking</a:t>
            </a:r>
            <a:r>
              <a:rPr lang="it-IT" b="1" dirty="0">
                <a:solidFill>
                  <a:srgbClr val="000000"/>
                </a:solidFill>
                <a:latin typeface="Georgia" panose="02040502050405020303" pitchFamily="18" charset="0"/>
                <a:ea typeface="+mn-ea"/>
                <a:cs typeface="+mn-cs"/>
              </a:rPr>
              <a:t> out</a:t>
            </a:r>
            <a:r>
              <a:rPr b="1" dirty="0">
                <a:solidFill>
                  <a:srgbClr val="000000"/>
                </a:solidFill>
                <a:latin typeface="Georgia" panose="02040502050405020303" pitchFamily="18" charset="0"/>
                <a:ea typeface="+mn-ea"/>
                <a:cs typeface="+mn-cs"/>
              </a:rPr>
              <a:t>: </a:t>
            </a:r>
            <a:r>
              <a:rPr lang="en-US" dirty="0">
                <a:solidFill>
                  <a:srgbClr val="000000"/>
                </a:solidFill>
                <a:latin typeface="Georgia" panose="02040502050405020303" pitchFamily="18" charset="0"/>
                <a:ea typeface="+mn-ea"/>
                <a:cs typeface="+mn-cs"/>
              </a:rPr>
              <a:t>All are invited to speak with courage and </a:t>
            </a:r>
            <a:r>
              <a:rPr lang="en-US" dirty="0" err="1">
                <a:solidFill>
                  <a:srgbClr val="000000"/>
                </a:solidFill>
                <a:latin typeface="Georgia" panose="02040502050405020303" pitchFamily="18" charset="0"/>
                <a:ea typeface="+mn-ea"/>
                <a:cs typeface="+mn-cs"/>
              </a:rPr>
              <a:t>parrhesia</a:t>
            </a:r>
            <a:r>
              <a:rPr lang="en-US" dirty="0">
                <a:solidFill>
                  <a:srgbClr val="000000"/>
                </a:solidFill>
                <a:latin typeface="Georgia" panose="02040502050405020303" pitchFamily="18" charset="0"/>
                <a:ea typeface="+mn-ea"/>
                <a:cs typeface="+mn-cs"/>
              </a:rPr>
              <a:t>, that is, integrating freedom, truth, and charity. </a:t>
            </a:r>
          </a:p>
          <a:p>
            <a:pPr marL="457200" lvl="0" indent="-304800">
              <a:buClr>
                <a:srgbClr val="DE8F32"/>
              </a:buClr>
              <a:buSzPts val="1200"/>
              <a:buFont typeface="+mj-lt"/>
              <a:buAutoNum type="romanUcPeriod"/>
            </a:pPr>
            <a:r>
              <a:rPr b="1" dirty="0" err="1">
                <a:solidFill>
                  <a:srgbClr val="000000"/>
                </a:solidFill>
                <a:latin typeface="Georgia" panose="02040502050405020303" pitchFamily="18" charset="0"/>
                <a:ea typeface="+mn-ea"/>
                <a:cs typeface="+mn-cs"/>
              </a:rPr>
              <a:t>Celebra</a:t>
            </a:r>
            <a:r>
              <a:rPr lang="it-IT" b="1" dirty="0" err="1">
                <a:solidFill>
                  <a:srgbClr val="000000"/>
                </a:solidFill>
                <a:latin typeface="Georgia" panose="02040502050405020303" pitchFamily="18" charset="0"/>
                <a:ea typeface="+mn-ea"/>
                <a:cs typeface="+mn-cs"/>
              </a:rPr>
              <a:t>tion</a:t>
            </a:r>
            <a:r>
              <a:rPr b="1" dirty="0" smtClean="0">
                <a:solidFill>
                  <a:srgbClr val="000000"/>
                </a:solidFill>
                <a:latin typeface="Georgia" panose="02040502050405020303" pitchFamily="18" charset="0"/>
                <a:ea typeface="+mn-ea"/>
                <a:cs typeface="+mn-cs"/>
              </a:rPr>
              <a:t>: </a:t>
            </a:r>
            <a:r>
              <a:rPr lang="en-US" i="1" dirty="0" smtClean="0">
                <a:solidFill>
                  <a:srgbClr val="000000"/>
                </a:solidFill>
                <a:latin typeface="Helvetica Neue"/>
                <a:sym typeface="Helvetica Neue"/>
              </a:rPr>
              <a:t>“</a:t>
            </a:r>
            <a:r>
              <a:rPr lang="en-US" dirty="0">
                <a:solidFill>
                  <a:srgbClr val="000000"/>
                </a:solidFill>
                <a:latin typeface="Georgia" panose="02040502050405020303" pitchFamily="18" charset="0"/>
                <a:ea typeface="+mn-ea"/>
                <a:cs typeface="+mn-cs"/>
              </a:rPr>
              <a:t>Journeying together” is only possible if it is based on communal listening to the Word and the celebration of the Eucharist. </a:t>
            </a:r>
          </a:p>
          <a:p>
            <a:pPr marL="457200" lvl="0" indent="-304800">
              <a:buClr>
                <a:srgbClr val="DE8F32"/>
              </a:buClr>
              <a:buSzPts val="1200"/>
              <a:buFont typeface="+mj-lt"/>
              <a:buAutoNum type="romanUcPeriod"/>
            </a:pPr>
            <a:r>
              <a:rPr lang="en-US" b="1" dirty="0" smtClean="0">
                <a:solidFill>
                  <a:srgbClr val="000000"/>
                </a:solidFill>
                <a:latin typeface="Georgia" panose="02040502050405020303" pitchFamily="18" charset="0"/>
                <a:ea typeface="+mn-ea"/>
                <a:cs typeface="+mn-cs"/>
              </a:rPr>
              <a:t>Sharing responsibility for our common mission: </a:t>
            </a:r>
            <a:r>
              <a:rPr lang="en-US" dirty="0" err="1" smtClean="0">
                <a:solidFill>
                  <a:srgbClr val="000000"/>
                </a:solidFill>
                <a:latin typeface="Georgia" panose="02040502050405020303" pitchFamily="18" charset="0"/>
                <a:ea typeface="+mn-ea"/>
                <a:cs typeface="+mn-cs"/>
              </a:rPr>
              <a:t>Synodality</a:t>
            </a:r>
            <a:r>
              <a:rPr lang="en-US" dirty="0" smtClean="0">
                <a:solidFill>
                  <a:srgbClr val="000000"/>
                </a:solidFill>
                <a:latin typeface="Georgia" panose="02040502050405020303" pitchFamily="18" charset="0"/>
                <a:ea typeface="+mn-ea"/>
                <a:cs typeface="+mn-cs"/>
              </a:rPr>
              <a:t> </a:t>
            </a:r>
            <a:r>
              <a:rPr lang="en-US" dirty="0">
                <a:solidFill>
                  <a:srgbClr val="000000"/>
                </a:solidFill>
                <a:latin typeface="Georgia" panose="02040502050405020303" pitchFamily="18" charset="0"/>
                <a:ea typeface="+mn-ea"/>
                <a:cs typeface="+mn-cs"/>
              </a:rPr>
              <a:t>is at the service of the mission of the Church, in which all members are called to participate. </a:t>
            </a:r>
            <a:endParaRPr lang="it-IT" dirty="0">
              <a:solidFill>
                <a:srgbClr val="000000"/>
              </a:solidFill>
              <a:latin typeface="Georgia" panose="02040502050405020303" pitchFamily="18" charset="0"/>
              <a:ea typeface="+mn-ea"/>
              <a:cs typeface="+mn-cs"/>
            </a:endParaRPr>
          </a:p>
          <a:p>
            <a:pPr marL="457200" indent="-304800" algn="just">
              <a:buClr>
                <a:schemeClr val="accent1"/>
              </a:buClr>
              <a:buSzPct val="108107"/>
              <a:buAutoNum type="romanUcPeriod"/>
              <a:defRPr b="1">
                <a:solidFill>
                  <a:srgbClr val="000000"/>
                </a:solidFill>
                <a:latin typeface="+mn-lt"/>
                <a:ea typeface="+mn-ea"/>
                <a:cs typeface="+mn-cs"/>
                <a:sym typeface="Arial"/>
              </a:defRPr>
            </a:pPr>
            <a:endParaRPr b="0" dirty="0">
              <a:latin typeface="Georgia" panose="02040502050405020303" pitchFamily="18" charset="0"/>
            </a:endParaRPr>
          </a:p>
        </p:txBody>
      </p:sp>
      <p:sp>
        <p:nvSpPr>
          <p:cNvPr id="409" name="Google Shape;331;p28"/>
          <p:cNvSpPr txBox="1">
            <a:spLocks noGrp="1"/>
          </p:cNvSpPr>
          <p:nvPr>
            <p:ph type="body" idx="22"/>
          </p:nvPr>
        </p:nvSpPr>
        <p:spPr>
          <a:xfrm>
            <a:off x="4572000" y="1010378"/>
            <a:ext cx="4423144" cy="358317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normAutofit/>
          </a:bodyPr>
          <a:lstStyle/>
          <a:p>
            <a:pPr lvl="0">
              <a:buClr>
                <a:srgbClr val="DE8F32"/>
              </a:buClr>
              <a:buFont typeface="+mj-lt"/>
              <a:buAutoNum type="romanUcPeriod" startAt="6"/>
            </a:pPr>
            <a:r>
              <a:rPr lang="en-US" sz="1100" b="1" dirty="0" smtClean="0">
                <a:latin typeface="Georgia" panose="02040502050405020303" pitchFamily="18" charset="0"/>
                <a:sym typeface="Arial"/>
              </a:rPr>
              <a:t>Dialogue in church and society</a:t>
            </a:r>
            <a:r>
              <a:rPr b="0" dirty="0" smtClean="0">
                <a:latin typeface="Georgia" panose="02040502050405020303" pitchFamily="18" charset="0"/>
              </a:rPr>
              <a:t>: </a:t>
            </a:r>
            <a:r>
              <a:rPr lang="en-US" sz="1100" dirty="0">
                <a:latin typeface="Georgia" panose="02040502050405020303" pitchFamily="18" charset="0"/>
                <a:ea typeface="+mn-ea"/>
                <a:cs typeface="+mn-cs"/>
              </a:rPr>
              <a:t>Dialogue is a path of perseverance that also includes silences and sufferings, but which is capable of gathering the experience of persons and peoples. </a:t>
            </a:r>
          </a:p>
          <a:p>
            <a:pPr lvl="0">
              <a:buClr>
                <a:srgbClr val="DE8F32"/>
              </a:buClr>
              <a:buFont typeface="+mj-lt"/>
              <a:buAutoNum type="romanUcPeriod" startAt="6"/>
            </a:pPr>
            <a:r>
              <a:rPr lang="en-US" sz="1100" b="1" dirty="0" smtClean="0">
                <a:latin typeface="Georgia" panose="02040502050405020303" pitchFamily="18" charset="0"/>
                <a:sym typeface="Arial"/>
              </a:rPr>
              <a:t> </a:t>
            </a:r>
            <a:r>
              <a:rPr lang="en-US" sz="1100" b="1" dirty="0" err="1" smtClean="0">
                <a:latin typeface="Georgia" panose="02040502050405020303" pitchFamily="18" charset="0"/>
                <a:sym typeface="Arial"/>
              </a:rPr>
              <a:t>Ecuenism</a:t>
            </a:r>
            <a:r>
              <a:rPr dirty="0" smtClean="0">
                <a:latin typeface="Georgia" panose="02040502050405020303" pitchFamily="18" charset="0"/>
              </a:rPr>
              <a:t>:</a:t>
            </a:r>
            <a:r>
              <a:rPr lang="it-IT" dirty="0" smtClean="0">
                <a:latin typeface="Georgia" panose="02040502050405020303" pitchFamily="18" charset="0"/>
              </a:rPr>
              <a:t> </a:t>
            </a:r>
            <a:r>
              <a:rPr lang="en-US" sz="1100" dirty="0" smtClean="0">
                <a:latin typeface="Georgia" panose="02040502050405020303" pitchFamily="18" charset="0"/>
                <a:ea typeface="+mn-ea"/>
                <a:cs typeface="+mn-cs"/>
              </a:rPr>
              <a:t>The </a:t>
            </a:r>
            <a:r>
              <a:rPr lang="en-US" sz="1100" dirty="0">
                <a:latin typeface="Georgia" panose="02040502050405020303" pitchFamily="18" charset="0"/>
                <a:ea typeface="+mn-ea"/>
                <a:cs typeface="+mn-cs"/>
              </a:rPr>
              <a:t>dialogue between Christians of different </a:t>
            </a:r>
            <a:r>
              <a:rPr lang="en-US" sz="1100" dirty="0" smtClean="0">
                <a:latin typeface="Georgia" panose="02040502050405020303" pitchFamily="18" charset="0"/>
                <a:ea typeface="+mn-ea"/>
                <a:cs typeface="+mn-cs"/>
              </a:rPr>
              <a:t>  confessions</a:t>
            </a:r>
            <a:r>
              <a:rPr lang="en-US" sz="1100" dirty="0">
                <a:latin typeface="Georgia" panose="02040502050405020303" pitchFamily="18" charset="0"/>
                <a:ea typeface="+mn-ea"/>
                <a:cs typeface="+mn-cs"/>
              </a:rPr>
              <a:t>, united by one baptism, has a special place in the </a:t>
            </a:r>
            <a:r>
              <a:rPr lang="en-US" sz="1100" dirty="0" err="1">
                <a:latin typeface="Georgia" panose="02040502050405020303" pitchFamily="18" charset="0"/>
                <a:ea typeface="+mn-ea"/>
                <a:cs typeface="+mn-cs"/>
              </a:rPr>
              <a:t>synodal</a:t>
            </a:r>
            <a:r>
              <a:rPr lang="en-US" sz="1100" dirty="0">
                <a:latin typeface="Georgia" panose="02040502050405020303" pitchFamily="18" charset="0"/>
                <a:ea typeface="+mn-ea"/>
                <a:cs typeface="+mn-cs"/>
              </a:rPr>
              <a:t> journey. </a:t>
            </a:r>
          </a:p>
          <a:p>
            <a:pPr lvl="0">
              <a:buClr>
                <a:srgbClr val="DE8F32"/>
              </a:buClr>
              <a:buFont typeface="+mj-lt"/>
              <a:buAutoNum type="romanUcPeriod" startAt="6"/>
            </a:pPr>
            <a:r>
              <a:rPr lang="en-US" sz="1100" b="1" dirty="0" smtClean="0">
                <a:latin typeface="Georgia" panose="02040502050405020303" pitchFamily="18" charset="0"/>
                <a:sym typeface="Arial"/>
              </a:rPr>
              <a:t> Authority and participation </a:t>
            </a:r>
            <a:r>
              <a:rPr b="0" dirty="0" smtClean="0">
                <a:latin typeface="Georgia" panose="02040502050405020303" pitchFamily="18" charset="0"/>
              </a:rPr>
              <a:t>: </a:t>
            </a:r>
            <a:r>
              <a:rPr lang="en-US" sz="1100" dirty="0">
                <a:latin typeface="Georgia" panose="02040502050405020303" pitchFamily="18" charset="0"/>
                <a:ea typeface="+mn-ea"/>
                <a:cs typeface="+mn-cs"/>
              </a:rPr>
              <a:t>A </a:t>
            </a:r>
            <a:r>
              <a:rPr lang="en-US" sz="1100" dirty="0" err="1">
                <a:latin typeface="Georgia" panose="02040502050405020303" pitchFamily="18" charset="0"/>
                <a:ea typeface="+mn-ea"/>
                <a:cs typeface="+mn-cs"/>
              </a:rPr>
              <a:t>synodal</a:t>
            </a:r>
            <a:r>
              <a:rPr lang="en-US" sz="1100" dirty="0">
                <a:latin typeface="Georgia" panose="02040502050405020303" pitchFamily="18" charset="0"/>
                <a:ea typeface="+mn-ea"/>
                <a:cs typeface="+mn-cs"/>
              </a:rPr>
              <a:t> Church        </a:t>
            </a:r>
            <a:r>
              <a:rPr lang="en-US" sz="1100" dirty="0" smtClean="0">
                <a:latin typeface="Georgia" panose="02040502050405020303" pitchFamily="18" charset="0"/>
                <a:ea typeface="+mn-ea"/>
                <a:cs typeface="+mn-cs"/>
              </a:rPr>
              <a:t> is </a:t>
            </a:r>
            <a:r>
              <a:rPr lang="en-US" sz="1100" dirty="0">
                <a:latin typeface="Georgia" panose="02040502050405020303" pitchFamily="18" charset="0"/>
                <a:ea typeface="+mn-ea"/>
                <a:cs typeface="+mn-cs"/>
              </a:rPr>
              <a:t>a participatory and co-responsible Church. </a:t>
            </a:r>
            <a:endParaRPr sz="1100" dirty="0">
              <a:latin typeface="Georgia" panose="02040502050405020303" pitchFamily="18" charset="0"/>
              <a:ea typeface="+mn-ea"/>
              <a:cs typeface="+mn-cs"/>
            </a:endParaRPr>
          </a:p>
          <a:p>
            <a:pPr lvl="0">
              <a:buClr>
                <a:srgbClr val="DE8F32"/>
              </a:buClr>
              <a:buFont typeface="+mj-lt"/>
              <a:buAutoNum type="romanUcPeriod" startAt="6"/>
            </a:pPr>
            <a:r>
              <a:rPr lang="en-US" sz="1100" b="1" dirty="0">
                <a:latin typeface="Georgia" panose="02040502050405020303" pitchFamily="18" charset="0"/>
                <a:sym typeface="Arial"/>
              </a:rPr>
              <a:t>Discerning and deciding </a:t>
            </a:r>
            <a:r>
              <a:rPr b="0" dirty="0" smtClean="0">
                <a:latin typeface="Georgia" panose="02040502050405020303" pitchFamily="18" charset="0"/>
              </a:rPr>
              <a:t>: </a:t>
            </a:r>
            <a:r>
              <a:rPr lang="en-US" sz="1100" dirty="0">
                <a:latin typeface="Georgia" panose="02040502050405020303" pitchFamily="18" charset="0"/>
                <a:ea typeface="+mn-ea"/>
                <a:cs typeface="+mn-cs"/>
              </a:rPr>
              <a:t>In a </a:t>
            </a:r>
            <a:r>
              <a:rPr lang="en-US" sz="1100" dirty="0" err="1">
                <a:latin typeface="Georgia" panose="02040502050405020303" pitchFamily="18" charset="0"/>
                <a:ea typeface="+mn-ea"/>
                <a:cs typeface="+mn-cs"/>
              </a:rPr>
              <a:t>synodal</a:t>
            </a:r>
            <a:r>
              <a:rPr lang="en-US" sz="1100" dirty="0">
                <a:latin typeface="Georgia" panose="02040502050405020303" pitchFamily="18" charset="0"/>
                <a:ea typeface="+mn-ea"/>
                <a:cs typeface="+mn-cs"/>
              </a:rPr>
              <a:t> style, decisions are made through discernment, based on a consensus that flows from the common obedience to the Spirit. </a:t>
            </a:r>
          </a:p>
          <a:p>
            <a:pPr lvl="0">
              <a:buClr>
                <a:srgbClr val="DE8F32"/>
              </a:buClr>
              <a:buFont typeface="+mj-lt"/>
              <a:buAutoNum type="romanUcPeriod" startAt="6"/>
            </a:pPr>
            <a:r>
              <a:rPr lang="en-US" sz="1100" b="1" dirty="0">
                <a:latin typeface="Georgia" panose="02040502050405020303" pitchFamily="18" charset="0"/>
                <a:ea typeface="+mn-ea"/>
                <a:cs typeface="+mn-cs"/>
              </a:rPr>
              <a:t>Forming ourselves in </a:t>
            </a:r>
            <a:r>
              <a:rPr lang="en-US" sz="1100" b="1" dirty="0" err="1">
                <a:latin typeface="Georgia" panose="02040502050405020303" pitchFamily="18" charset="0"/>
                <a:ea typeface="+mn-ea"/>
                <a:cs typeface="+mn-cs"/>
              </a:rPr>
              <a:t>synodality</a:t>
            </a:r>
            <a:r>
              <a:rPr lang="en-US" sz="1100" dirty="0">
                <a:latin typeface="Georgia" panose="02040502050405020303" pitchFamily="18" charset="0"/>
              </a:rPr>
              <a:t>: </a:t>
            </a:r>
            <a:r>
              <a:rPr lang="en-US" sz="1100" dirty="0">
                <a:latin typeface="Georgia" panose="02040502050405020303" pitchFamily="18" charset="0"/>
                <a:ea typeface="+mn-ea"/>
                <a:cs typeface="+mn-cs"/>
              </a:rPr>
              <a:t>The spirituality of journeying together is called to become an educational principle for the formation of the human person and of the Christian, of the families, and of the communities. </a:t>
            </a:r>
            <a:endParaRPr lang="it-IT" sz="1100" dirty="0">
              <a:latin typeface="Georgia" panose="02040502050405020303" pitchFamily="18" charset="0"/>
              <a:ea typeface="+mn-ea"/>
              <a:cs typeface="+mn-cs"/>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Google Shape;337;p29"/>
          <p:cNvSpPr txBox="1">
            <a:spLocks noGrp="1"/>
          </p:cNvSpPr>
          <p:nvPr>
            <p:ph type="title"/>
          </p:nvPr>
        </p:nvSpPr>
        <p:spPr>
          <a:xfrm>
            <a:off x="441172" y="428841"/>
            <a:ext cx="8520602" cy="572701"/>
          </a:xfrm>
          <a:prstGeom prst="rect">
            <a:avLst/>
          </a:prstGeom>
        </p:spPr>
        <p:txBody>
          <a:bodyPr/>
          <a:lstStyle>
            <a:lvl1pPr defTabSz="813816">
              <a:defRPr sz="2225" b="0">
                <a:latin typeface="Avenir"/>
                <a:ea typeface="Avenir"/>
                <a:cs typeface="Avenir"/>
                <a:sym typeface="Avenir Roman"/>
              </a:defRPr>
            </a:lvl1pPr>
          </a:lstStyle>
          <a:p>
            <a:r>
              <a:rPr lang="en-CA" dirty="0">
                <a:solidFill>
                  <a:srgbClr val="F28E00"/>
                </a:solidFill>
                <a:latin typeface="Georgia" panose="02040502050405020303" pitchFamily="18" charset="0"/>
              </a:rPr>
              <a:t>Reinvigorating Collegial Bodies</a:t>
            </a:r>
            <a:endParaRPr dirty="0">
              <a:solidFill>
                <a:srgbClr val="F28E00"/>
              </a:solidFill>
              <a:latin typeface="Georgia" panose="02040502050405020303" pitchFamily="18" charset="0"/>
            </a:endParaRPr>
          </a:p>
        </p:txBody>
      </p:sp>
      <p:sp>
        <p:nvSpPr>
          <p:cNvPr id="412" name="Google Shape;338;p29"/>
          <p:cNvSpPr txBox="1">
            <a:spLocks noGrp="1"/>
          </p:cNvSpPr>
          <p:nvPr>
            <p:ph type="body" idx="1"/>
          </p:nvPr>
        </p:nvSpPr>
        <p:spPr>
          <a:xfrm>
            <a:off x="311699" y="1005701"/>
            <a:ext cx="8520602" cy="3416400"/>
          </a:xfrm>
          <a:prstGeom prst="rect">
            <a:avLst/>
          </a:prstGeom>
        </p:spPr>
        <p:txBody>
          <a:bodyPr anchor="ctr"/>
          <a:lstStyle/>
          <a:p>
            <a:pPr>
              <a:buSzPts val="1400"/>
              <a:defRPr sz="1400">
                <a:latin typeface="Avenir"/>
                <a:ea typeface="Avenir"/>
                <a:cs typeface="Avenir"/>
                <a:sym typeface="Avenir Roman"/>
              </a:defRPr>
            </a:pPr>
            <a:r>
              <a:rPr lang="en-CA" altLang="en-US" sz="1400" dirty="0" err="1">
                <a:latin typeface="Georgia" panose="02040502050405020303" pitchFamily="18" charset="0"/>
                <a:ea typeface="Avenir"/>
                <a:cs typeface="Avenir"/>
              </a:rPr>
              <a:t>Episcopalis</a:t>
            </a:r>
            <a:r>
              <a:rPr lang="en-CA" altLang="en-US" sz="1400" dirty="0">
                <a:latin typeface="Georgia" panose="02040502050405020303" pitchFamily="18" charset="0"/>
                <a:ea typeface="Avenir"/>
                <a:cs typeface="Avenir"/>
              </a:rPr>
              <a:t> </a:t>
            </a:r>
            <a:r>
              <a:rPr lang="en-CA" altLang="en-US" sz="1400" dirty="0" err="1">
                <a:latin typeface="Georgia" panose="02040502050405020303" pitchFamily="18" charset="0"/>
                <a:ea typeface="Avenir"/>
                <a:cs typeface="Avenir"/>
              </a:rPr>
              <a:t>Communio</a:t>
            </a:r>
            <a:r>
              <a:rPr lang="en-CA" altLang="en-US" sz="1400" dirty="0">
                <a:latin typeface="Georgia" panose="02040502050405020303" pitchFamily="18" charset="0"/>
                <a:ea typeface="Avenir"/>
                <a:cs typeface="Avenir"/>
              </a:rPr>
              <a:t>, 7. “</a:t>
            </a:r>
            <a:r>
              <a:rPr lang="en-CA" sz="1400" dirty="0">
                <a:latin typeface="Georgia" panose="02040502050405020303" pitchFamily="18" charset="0"/>
                <a:ea typeface="Avenir"/>
                <a:cs typeface="Avenir"/>
              </a:rPr>
              <a:t>In the Church the purpose of any collegial body, whether consultative or deliberative, is always the search for truth or the good of the Church. When it is therefore a question involving the faith itself, the consensus ecclesiae is not determined by the tallying of votes, but is the outcome of the working of the Spirit, the soul of the one Church of Christ.”</a:t>
            </a:r>
          </a:p>
          <a:p>
            <a:pPr marL="0" indent="152400">
              <a:buSzTx/>
              <a:buNone/>
            </a:pPr>
            <a:endParaRPr sz="1400" dirty="0">
              <a:latin typeface="Georgia" panose="02040502050405020303" pitchFamily="18" charset="0"/>
            </a:endParaRPr>
          </a:p>
          <a:p>
            <a:pPr marL="0" indent="152400">
              <a:buClr>
                <a:schemeClr val="accent1"/>
              </a:buClr>
              <a:buSzTx/>
              <a:buNone/>
              <a:defRPr sz="2400">
                <a:latin typeface="Avenir"/>
                <a:ea typeface="Avenir"/>
                <a:cs typeface="Avenir"/>
                <a:sym typeface="Avenir Roman"/>
              </a:defRPr>
            </a:pPr>
            <a:r>
              <a:rPr lang="en-CA" sz="2400" dirty="0">
                <a:solidFill>
                  <a:srgbClr val="F28E00"/>
                </a:solidFill>
                <a:latin typeface="Georgia" panose="02040502050405020303" pitchFamily="18" charset="0"/>
                <a:ea typeface="Avenir"/>
                <a:cs typeface="Avenir"/>
              </a:rPr>
              <a:t>Giving New Life to </a:t>
            </a:r>
            <a:r>
              <a:rPr lang="en-CA" sz="2400" dirty="0" err="1">
                <a:solidFill>
                  <a:srgbClr val="F28E00"/>
                </a:solidFill>
                <a:latin typeface="Georgia" panose="02040502050405020303" pitchFamily="18" charset="0"/>
                <a:ea typeface="Avenir"/>
                <a:cs typeface="Avenir"/>
              </a:rPr>
              <a:t>Synodal</a:t>
            </a:r>
            <a:r>
              <a:rPr lang="en-CA" sz="2400" dirty="0">
                <a:solidFill>
                  <a:srgbClr val="F28E00"/>
                </a:solidFill>
                <a:latin typeface="Georgia" panose="02040502050405020303" pitchFamily="18" charset="0"/>
                <a:ea typeface="Avenir"/>
                <a:cs typeface="Avenir"/>
              </a:rPr>
              <a:t> Institutions</a:t>
            </a:r>
          </a:p>
          <a:p>
            <a:pPr marL="228600" indent="0">
              <a:buSzTx/>
              <a:buNone/>
            </a:pPr>
            <a:endParaRPr dirty="0">
              <a:latin typeface="Georgia" panose="02040502050405020303" pitchFamily="18" charset="0"/>
            </a:endParaRPr>
          </a:p>
          <a:p>
            <a:pPr>
              <a:buSzPts val="1400"/>
              <a:defRPr sz="1400">
                <a:latin typeface="Avenir"/>
                <a:ea typeface="Avenir"/>
                <a:cs typeface="Avenir"/>
                <a:sym typeface="Avenir Roman"/>
              </a:defRPr>
            </a:pPr>
            <a:r>
              <a:rPr lang="en-CA" sz="1400" dirty="0">
                <a:latin typeface="Georgia" panose="02040502050405020303" pitchFamily="18" charset="0"/>
                <a:ea typeface="Avenir"/>
                <a:cs typeface="Avenir"/>
              </a:rPr>
              <a:t>The Synod of Bishops and Diocesan Synods</a:t>
            </a:r>
          </a:p>
          <a:p>
            <a:pPr>
              <a:buSzPts val="1400"/>
              <a:defRPr sz="1400">
                <a:latin typeface="Avenir"/>
                <a:ea typeface="Avenir"/>
                <a:cs typeface="Avenir"/>
                <a:sym typeface="Avenir Roman"/>
              </a:defRPr>
            </a:pPr>
            <a:r>
              <a:rPr lang="en-CA" sz="1400" dirty="0">
                <a:latin typeface="Georgia" panose="02040502050405020303" pitchFamily="18" charset="0"/>
                <a:ea typeface="Avenir"/>
                <a:cs typeface="Avenir"/>
              </a:rPr>
              <a:t>Pastoral Councils, on the Diocesan and Parish levels, and the </a:t>
            </a:r>
            <a:r>
              <a:rPr lang="en-CA" sz="1400" dirty="0" err="1">
                <a:latin typeface="Georgia" panose="02040502050405020303" pitchFamily="18" charset="0"/>
                <a:ea typeface="Avenir"/>
                <a:cs typeface="Avenir"/>
              </a:rPr>
              <a:t>Presbyteral</a:t>
            </a:r>
            <a:r>
              <a:rPr lang="en-CA" sz="1400" dirty="0">
                <a:latin typeface="Georgia" panose="02040502050405020303" pitchFamily="18" charset="0"/>
                <a:ea typeface="Avenir"/>
                <a:cs typeface="Avenir"/>
              </a:rPr>
              <a:t> Council </a:t>
            </a:r>
          </a:p>
          <a:p>
            <a:pPr>
              <a:buSzPts val="1400"/>
              <a:defRPr sz="1400">
                <a:latin typeface="Avenir"/>
                <a:ea typeface="Avenir"/>
                <a:cs typeface="Avenir"/>
                <a:sym typeface="Avenir Roman"/>
              </a:defRPr>
            </a:pPr>
            <a:r>
              <a:rPr lang="en-CA" sz="1400" dirty="0">
                <a:latin typeface="Georgia" panose="02040502050405020303" pitchFamily="18" charset="0"/>
                <a:ea typeface="Avenir"/>
                <a:cs typeface="Avenir"/>
              </a:rPr>
              <a:t>A Local, Provincial, or General Chapter for Religious Communities</a:t>
            </a:r>
          </a:p>
          <a:p>
            <a:pPr>
              <a:buSzPts val="1400"/>
              <a:defRPr sz="1400">
                <a:latin typeface="Avenir"/>
                <a:ea typeface="Avenir"/>
                <a:cs typeface="Avenir"/>
                <a:sym typeface="Avenir Roman"/>
              </a:defRPr>
            </a:pPr>
            <a:r>
              <a:rPr lang="en-CA" sz="1400" dirty="0">
                <a:latin typeface="Georgia" panose="02040502050405020303" pitchFamily="18" charset="0"/>
                <a:ea typeface="Avenir"/>
                <a:cs typeface="Avenir"/>
              </a:rPr>
              <a:t>General Assemblies and Councils of Movements in the Church</a:t>
            </a:r>
            <a:endParaRPr lang="en-CA" altLang="en-US" sz="1400" dirty="0">
              <a:latin typeface="Georgia" panose="02040502050405020303" pitchFamily="18" charset="0"/>
              <a:ea typeface="Avenir"/>
              <a:cs typeface="Aveni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Google Shape;134;p3"/>
          <p:cNvSpPr txBox="1">
            <a:spLocks noGrp="1"/>
          </p:cNvSpPr>
          <p:nvPr>
            <p:ph type="body" sz="half" idx="1"/>
          </p:nvPr>
        </p:nvSpPr>
        <p:spPr>
          <a:xfrm>
            <a:off x="4822852" y="672245"/>
            <a:ext cx="4253048" cy="3484758"/>
          </a:xfrm>
          <a:prstGeom prst="rect">
            <a:avLst/>
          </a:prstGeom>
        </p:spPr>
        <p:txBody>
          <a:bodyPr anchor="ctr">
            <a:normAutofit fontScale="92500"/>
          </a:bodyPr>
          <a:lstStyle/>
          <a:p>
            <a:pPr marL="152400" indent="0">
              <a:buNone/>
            </a:pPr>
            <a:r>
              <a:rPr lang="en-GB" sz="2400" b="1" i="1" dirty="0">
                <a:latin typeface="Georgia" panose="02040502050405020303" pitchFamily="18" charset="0"/>
                <a:cs typeface="Avenir Black"/>
              </a:rPr>
              <a:t>“</a:t>
            </a:r>
            <a:r>
              <a:rPr lang="en-GB" sz="2400" b="1" i="1" dirty="0" err="1">
                <a:latin typeface="Georgia" panose="02040502050405020303" pitchFamily="18" charset="0"/>
                <a:cs typeface="Avenir Black"/>
              </a:rPr>
              <a:t>Synodality</a:t>
            </a:r>
            <a:r>
              <a:rPr lang="en-GB" sz="2400" b="1" i="1" dirty="0">
                <a:latin typeface="Georgia" panose="02040502050405020303" pitchFamily="18" charset="0"/>
                <a:cs typeface="Avenir Black"/>
              </a:rPr>
              <a:t> is the way of being the Church today according to the will of God, in a dynamic of discerning and listening together to the voice of the Holy Spirit.” </a:t>
            </a:r>
          </a:p>
          <a:p>
            <a:pPr marL="152400" indent="0" algn="r">
              <a:buNone/>
            </a:pPr>
            <a:r>
              <a:rPr lang="en-GB" sz="1800" i="1" dirty="0">
                <a:latin typeface="Georgia" panose="02040502050405020303" pitchFamily="18" charset="0"/>
                <a:cs typeface="Avenir Black"/>
              </a:rPr>
              <a:t>Pope Francis</a:t>
            </a:r>
          </a:p>
        </p:txBody>
      </p:sp>
      <p:sp>
        <p:nvSpPr>
          <p:cNvPr id="277" name="Google Shape;135;p3"/>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pic>
        <p:nvPicPr>
          <p:cNvPr id="5" name="Google Shape;141;p4" descr="Google Shape;141;p4"/>
          <p:cNvPicPr>
            <a:picLocks noChangeAspect="1"/>
          </p:cNvPicPr>
          <p:nvPr/>
        </p:nvPicPr>
        <p:blipFill>
          <a:blip r:embed="rId2"/>
          <a:srcRect l="20979" r="29187"/>
          <a:stretch>
            <a:fillRect/>
          </a:stretch>
        </p:blipFill>
        <p:spPr>
          <a:xfrm>
            <a:off x="0" y="0"/>
            <a:ext cx="4572000" cy="611502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Google Shape;343;p30"/>
          <p:cNvSpPr txBox="1">
            <a:spLocks noGrp="1"/>
          </p:cNvSpPr>
          <p:nvPr>
            <p:ph type="title"/>
          </p:nvPr>
        </p:nvSpPr>
        <p:spPr>
          <a:xfrm>
            <a:off x="265499" y="217502"/>
            <a:ext cx="4129291" cy="4296915"/>
          </a:xfrm>
          <a:prstGeom prst="rect">
            <a:avLst/>
          </a:prstGeom>
        </p:spPr>
        <p:txBody>
          <a:bodyPr anchor="ctr"/>
          <a:lstStyle>
            <a:lvl1pPr defTabSz="886968">
              <a:defRPr sz="3686" b="0">
                <a:latin typeface="Avenir"/>
                <a:ea typeface="Avenir"/>
                <a:cs typeface="Avenir"/>
                <a:sym typeface="Avenir Roman"/>
              </a:defRPr>
            </a:lvl1pPr>
          </a:lstStyle>
          <a:p>
            <a:r>
              <a:rPr lang="en-CA" dirty="0">
                <a:solidFill>
                  <a:srgbClr val="F28E00"/>
                </a:solidFill>
                <a:latin typeface="Georgia" panose="02040502050405020303" pitchFamily="18" charset="0"/>
              </a:rPr>
              <a:t>A key objective of the </a:t>
            </a:r>
            <a:r>
              <a:rPr lang="en-CA" dirty="0" err="1">
                <a:solidFill>
                  <a:srgbClr val="F28E00"/>
                </a:solidFill>
                <a:latin typeface="Georgia" panose="02040502050405020303" pitchFamily="18" charset="0"/>
              </a:rPr>
              <a:t>Vademecum</a:t>
            </a:r>
            <a:r>
              <a:rPr lang="en-CA" dirty="0">
                <a:solidFill>
                  <a:srgbClr val="F28E00"/>
                </a:solidFill>
                <a:latin typeface="Georgia" panose="02040502050405020303" pitchFamily="18" charset="0"/>
              </a:rPr>
              <a:t>:</a:t>
            </a:r>
            <a:br>
              <a:rPr lang="en-CA" dirty="0">
                <a:solidFill>
                  <a:srgbClr val="F28E00"/>
                </a:solidFill>
                <a:latin typeface="Georgia" panose="02040502050405020303" pitchFamily="18" charset="0"/>
              </a:rPr>
            </a:br>
            <a:r>
              <a:rPr lang="en-CA" dirty="0">
                <a:solidFill>
                  <a:srgbClr val="F28E00"/>
                </a:solidFill>
                <a:latin typeface="Georgia" panose="02040502050405020303" pitchFamily="18" charset="0"/>
              </a:rPr>
              <a:t>promoting adaptation to the local context</a:t>
            </a:r>
            <a:endParaRPr dirty="0">
              <a:solidFill>
                <a:srgbClr val="F28E00"/>
              </a:solidFill>
              <a:latin typeface="Georgia" panose="02040502050405020303" pitchFamily="18" charset="0"/>
            </a:endParaRPr>
          </a:p>
        </p:txBody>
      </p:sp>
      <p:sp>
        <p:nvSpPr>
          <p:cNvPr id="417" name="Google Shape;344;p30"/>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418" name="Google Shape;345;p30"/>
          <p:cNvSpPr/>
          <p:nvPr/>
        </p:nvSpPr>
        <p:spPr>
          <a:xfrm>
            <a:off x="6001558" y="4857477"/>
            <a:ext cx="1637401" cy="1"/>
          </a:xfrm>
          <a:prstGeom prst="line">
            <a:avLst/>
          </a:prstGeom>
          <a:ln w="28575">
            <a:solidFill>
              <a:schemeClr val="accent1"/>
            </a:solidFill>
            <a:prstDash val="dot"/>
          </a:ln>
        </p:spPr>
        <p:txBody>
          <a:bodyPr lIns="45719" rIns="45719"/>
          <a:lstStyle/>
          <a:p>
            <a:endParaRPr/>
          </a:p>
        </p:txBody>
      </p:sp>
      <p:sp>
        <p:nvSpPr>
          <p:cNvPr id="419" name="Google Shape;346;p30"/>
          <p:cNvSpPr txBox="1"/>
          <p:nvPr/>
        </p:nvSpPr>
        <p:spPr>
          <a:xfrm>
            <a:off x="4678725" y="436420"/>
            <a:ext cx="4351451" cy="3970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a:latin typeface="Avenir"/>
                <a:ea typeface="Avenir"/>
                <a:cs typeface="Avenir"/>
                <a:sym typeface="Avenir Roman"/>
              </a:defRPr>
            </a:lvl1pPr>
          </a:lstStyle>
          <a:p>
            <a:r>
              <a:rPr lang="en-CA" dirty="0">
                <a:latin typeface="Georgia" panose="02040502050405020303" pitchFamily="18" charset="0"/>
              </a:rPr>
              <a:t>The </a:t>
            </a:r>
            <a:r>
              <a:rPr lang="en-CA" dirty="0" err="1">
                <a:latin typeface="Georgia" panose="02040502050405020303" pitchFamily="18" charset="0"/>
              </a:rPr>
              <a:t>Vademecum</a:t>
            </a:r>
            <a:r>
              <a:rPr lang="en-CA" dirty="0">
                <a:latin typeface="Georgia" panose="02040502050405020303" pitchFamily="18" charset="0"/>
              </a:rPr>
              <a:t> handbook is offered as a guide to support each local Church’s efforts, not as a rulebook. Those who are responsible for organizing the process of listening and dialogue at the local level are encouraged to be sensitive to their own culture and context, resources, and constraints, and to discern how to implement this diocesan </a:t>
            </a:r>
            <a:r>
              <a:rPr lang="en-CA" dirty="0" err="1">
                <a:latin typeface="Georgia" panose="02040502050405020303" pitchFamily="18" charset="0"/>
              </a:rPr>
              <a:t>synodal</a:t>
            </a:r>
            <a:r>
              <a:rPr lang="en-CA" dirty="0">
                <a:latin typeface="Georgia" panose="02040502050405020303" pitchFamily="18" charset="0"/>
              </a:rPr>
              <a:t> phase, guided by their diocesan Bishop. We encourage you to take useful ideas from this guide, but also to have your own local circumstances as your starting point. New and creative pathways may be found for working together among parishes and dioceses in order to bring this </a:t>
            </a:r>
            <a:r>
              <a:rPr lang="en-CA" dirty="0" err="1">
                <a:latin typeface="Georgia" panose="02040502050405020303" pitchFamily="18" charset="0"/>
              </a:rPr>
              <a:t>Synodal</a:t>
            </a:r>
            <a:r>
              <a:rPr lang="en-CA" dirty="0">
                <a:latin typeface="Georgia" panose="02040502050405020303" pitchFamily="18" charset="0"/>
              </a:rPr>
              <a:t> Process to fruition. This </a:t>
            </a:r>
            <a:r>
              <a:rPr lang="en-CA" dirty="0" err="1">
                <a:latin typeface="Georgia" panose="02040502050405020303" pitchFamily="18" charset="0"/>
              </a:rPr>
              <a:t>Synodal</a:t>
            </a:r>
            <a:r>
              <a:rPr lang="en-CA" dirty="0">
                <a:latin typeface="Georgia" panose="02040502050405020303" pitchFamily="18" charset="0"/>
              </a:rPr>
              <a:t> Process need not be seen as an overwhelming burden that competes with local pastoral care. Rather, it is an opportunity to foster the </a:t>
            </a:r>
            <a:r>
              <a:rPr lang="en-CA" dirty="0" err="1">
                <a:latin typeface="Georgia" panose="02040502050405020303" pitchFamily="18" charset="0"/>
              </a:rPr>
              <a:t>synodal</a:t>
            </a:r>
            <a:r>
              <a:rPr lang="en-CA" dirty="0">
                <a:latin typeface="Georgia" panose="02040502050405020303" pitchFamily="18" charset="0"/>
              </a:rPr>
              <a:t> and pastoral conversion of each local Church so as to be more fruitful in mission.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Google Shape;351;p31" descr="Google Shape;351;p31"/>
          <p:cNvPicPr>
            <a:picLocks noChangeAspect="1"/>
          </p:cNvPicPr>
          <p:nvPr/>
        </p:nvPicPr>
        <p:blipFill>
          <a:blip r:embed="rId2"/>
          <a:srcRect t="14643" b="10377"/>
          <a:stretch>
            <a:fillRect/>
          </a:stretch>
        </p:blipFill>
        <p:spPr>
          <a:xfrm>
            <a:off x="4572001" y="-2"/>
            <a:ext cx="4571999" cy="5143503"/>
          </a:xfrm>
          <a:prstGeom prst="rect">
            <a:avLst/>
          </a:prstGeom>
          <a:ln w="12700">
            <a:miter lim="400000"/>
          </a:ln>
        </p:spPr>
      </p:pic>
      <p:sp>
        <p:nvSpPr>
          <p:cNvPr id="422" name="Google Shape;352;p31"/>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423" name="Google Shape;353;p31"/>
          <p:cNvSpPr/>
          <p:nvPr/>
        </p:nvSpPr>
        <p:spPr>
          <a:xfrm>
            <a:off x="1642996" y="4575914"/>
            <a:ext cx="2186401" cy="1"/>
          </a:xfrm>
          <a:prstGeom prst="line">
            <a:avLst/>
          </a:prstGeom>
          <a:ln w="28575">
            <a:solidFill>
              <a:schemeClr val="accent1"/>
            </a:solidFill>
            <a:prstDash val="dot"/>
          </a:ln>
        </p:spPr>
        <p:txBody>
          <a:bodyPr lIns="45719" rIns="45719"/>
          <a:lstStyle/>
          <a:p>
            <a:endParaRPr/>
          </a:p>
        </p:txBody>
      </p:sp>
      <p:sp>
        <p:nvSpPr>
          <p:cNvPr id="424" name="Google Shape;354;p31"/>
          <p:cNvSpPr txBox="1">
            <a:spLocks noGrp="1"/>
          </p:cNvSpPr>
          <p:nvPr>
            <p:ph type="body" sz="half" idx="1"/>
          </p:nvPr>
        </p:nvSpPr>
        <p:spPr>
          <a:xfrm>
            <a:off x="236260" y="183847"/>
            <a:ext cx="4223147" cy="4132972"/>
          </a:xfrm>
          <a:prstGeom prst="rect">
            <a:avLst/>
          </a:prstGeom>
        </p:spPr>
        <p:txBody>
          <a:bodyPr>
            <a:normAutofit lnSpcReduction="10000"/>
          </a:bodyPr>
          <a:lstStyle/>
          <a:p>
            <a:pPr marL="82550" indent="0" algn="ctr">
              <a:spcBef>
                <a:spcPts val="1200"/>
              </a:spcBef>
            </a:pPr>
            <a:r>
              <a:rPr lang="en-CA" sz="1600" dirty="0">
                <a:solidFill>
                  <a:srgbClr val="F28E00"/>
                </a:solidFill>
                <a:latin typeface="Georgia" panose="02040502050405020303" pitchFamily="18" charset="0"/>
                <a:ea typeface="Avenir"/>
                <a:cs typeface="Avenir"/>
              </a:rPr>
              <a:t>FOSTERING WIDE PARTICIPATION IN THE SYNODAL PROCESS</a:t>
            </a:r>
          </a:p>
          <a:p>
            <a:pPr marL="0" indent="82550" algn="ctr">
              <a:lnSpc>
                <a:spcPct val="103500"/>
              </a:lnSpc>
              <a:spcBef>
                <a:spcPts val="1200"/>
              </a:spcBef>
              <a:defRPr sz="1600">
                <a:solidFill>
                  <a:srgbClr val="000000"/>
                </a:solidFill>
                <a:latin typeface="Avenir"/>
                <a:ea typeface="Avenir"/>
                <a:cs typeface="Avenir"/>
                <a:sym typeface="Avenir Roman"/>
              </a:defRPr>
            </a:pPr>
            <a:endParaRPr dirty="0" smtClean="0">
              <a:latin typeface="Georgia" panose="02040502050405020303" pitchFamily="18" charset="0"/>
              <a:ea typeface="Helvetica Neue"/>
              <a:cs typeface="Helvetica Neue"/>
              <a:sym typeface="Helvetica Neue"/>
            </a:endParaRPr>
          </a:p>
          <a:p>
            <a:pPr marL="254000" lvl="0" indent="-171450">
              <a:lnSpc>
                <a:spcPct val="113500"/>
              </a:lnSpc>
              <a:spcBef>
                <a:spcPts val="1200"/>
              </a:spcBef>
              <a:buClr>
                <a:srgbClr val="DE8F32"/>
              </a:buClr>
              <a:buSzPct val="99792"/>
              <a:buFont typeface="Helvetica Neue"/>
              <a:buChar char="●"/>
              <a:defRPr sz="1200">
                <a:solidFill>
                  <a:srgbClr val="000000"/>
                </a:solidFill>
                <a:latin typeface="Avenir"/>
                <a:ea typeface="Avenir"/>
                <a:cs typeface="Avenir"/>
                <a:sym typeface="Avenir Roman"/>
              </a:defRPr>
            </a:pPr>
            <a:r>
              <a:rPr lang="en-CA" sz="1200" dirty="0" smtClean="0">
                <a:solidFill>
                  <a:srgbClr val="000000"/>
                </a:solidFill>
                <a:latin typeface="Georgia" panose="02040502050405020303" pitchFamily="18" charset="0"/>
              </a:rPr>
              <a:t>The </a:t>
            </a:r>
            <a:r>
              <a:rPr lang="en-CA" sz="1200" dirty="0">
                <a:solidFill>
                  <a:srgbClr val="000000"/>
                </a:solidFill>
                <a:latin typeface="Georgia" panose="02040502050405020303" pitchFamily="18" charset="0"/>
              </a:rPr>
              <a:t>goal is to ensure the participation of the greatest number possible, in order to listen to the living voice of the entire People of God. </a:t>
            </a:r>
          </a:p>
          <a:p>
            <a:pPr marL="254000" lvl="0" indent="-171450">
              <a:lnSpc>
                <a:spcPct val="113500"/>
              </a:lnSpc>
              <a:spcBef>
                <a:spcPts val="1200"/>
              </a:spcBef>
              <a:buClr>
                <a:srgbClr val="DE8F32"/>
              </a:buClr>
              <a:buSzPct val="99792"/>
              <a:buFont typeface="Helvetica Neue"/>
              <a:buChar char="●"/>
              <a:defRPr sz="1200">
                <a:solidFill>
                  <a:srgbClr val="000000"/>
                </a:solidFill>
                <a:latin typeface="Avenir"/>
                <a:ea typeface="Avenir"/>
                <a:cs typeface="Avenir"/>
                <a:sym typeface="Avenir Roman"/>
              </a:defRPr>
            </a:pPr>
            <a:r>
              <a:rPr lang="en-CA" sz="1200" dirty="0">
                <a:solidFill>
                  <a:srgbClr val="000000"/>
                </a:solidFill>
                <a:latin typeface="Georgia" panose="02040502050405020303" pitchFamily="18" charset="0"/>
              </a:rPr>
              <a:t>This is not possible unless we make special efforts to actively reach out to people where they’re at, especially those who are often excluded or who are not involved in the life of the Church. </a:t>
            </a:r>
          </a:p>
          <a:p>
            <a:pPr marL="254000" lvl="0" indent="-171450">
              <a:lnSpc>
                <a:spcPct val="113500"/>
              </a:lnSpc>
              <a:spcBef>
                <a:spcPts val="1200"/>
              </a:spcBef>
              <a:buClr>
                <a:srgbClr val="DE8F32"/>
              </a:buClr>
              <a:buSzPct val="99792"/>
              <a:buFont typeface="Helvetica Neue"/>
              <a:buChar char="●"/>
              <a:defRPr sz="1200">
                <a:solidFill>
                  <a:srgbClr val="000000"/>
                </a:solidFill>
                <a:latin typeface="Avenir"/>
                <a:ea typeface="Avenir"/>
                <a:cs typeface="Avenir"/>
                <a:sym typeface="Avenir Roman"/>
              </a:defRPr>
            </a:pPr>
            <a:r>
              <a:rPr lang="en-CA" sz="1200" dirty="0">
                <a:solidFill>
                  <a:srgbClr val="000000"/>
                </a:solidFill>
                <a:latin typeface="Georgia" panose="02040502050405020303" pitchFamily="18" charset="0"/>
              </a:rPr>
              <a:t>There must be a clear focus on the participation of the poor, marginalized, vulnerable, and excluded, in order to listen to their voices and experiences. </a:t>
            </a:r>
          </a:p>
          <a:p>
            <a:pPr marL="254000" lvl="0" indent="-171450">
              <a:lnSpc>
                <a:spcPct val="113500"/>
              </a:lnSpc>
              <a:spcBef>
                <a:spcPts val="1200"/>
              </a:spcBef>
              <a:buClr>
                <a:srgbClr val="DE8F32"/>
              </a:buClr>
              <a:buSzPct val="99792"/>
              <a:buFont typeface="Helvetica Neue"/>
              <a:buChar char="●"/>
              <a:defRPr sz="1200">
                <a:solidFill>
                  <a:srgbClr val="000000"/>
                </a:solidFill>
                <a:latin typeface="Avenir"/>
                <a:ea typeface="Avenir"/>
                <a:cs typeface="Avenir"/>
                <a:sym typeface="Avenir Roman"/>
              </a:defRPr>
            </a:pPr>
            <a:r>
              <a:rPr lang="en-CA" sz="1200" dirty="0">
                <a:solidFill>
                  <a:srgbClr val="000000"/>
                </a:solidFill>
                <a:latin typeface="Georgia" panose="02040502050405020303" pitchFamily="18" charset="0"/>
              </a:rPr>
              <a:t>The </a:t>
            </a:r>
            <a:r>
              <a:rPr lang="en-CA" sz="1200" dirty="0" err="1">
                <a:solidFill>
                  <a:srgbClr val="000000"/>
                </a:solidFill>
                <a:latin typeface="Georgia" panose="02040502050405020303" pitchFamily="18" charset="0"/>
              </a:rPr>
              <a:t>Synodal</a:t>
            </a:r>
            <a:r>
              <a:rPr lang="en-CA" sz="1200" dirty="0">
                <a:solidFill>
                  <a:srgbClr val="000000"/>
                </a:solidFill>
                <a:latin typeface="Georgia" panose="02040502050405020303" pitchFamily="18" charset="0"/>
              </a:rPr>
              <a:t> Process must be simple, accessible, and welcoming for all.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Google Shape;359;p32"/>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427" name="Google Shape;360;p32"/>
          <p:cNvSpPr/>
          <p:nvPr/>
        </p:nvSpPr>
        <p:spPr>
          <a:xfrm>
            <a:off x="3461579" y="4397771"/>
            <a:ext cx="2278801" cy="1"/>
          </a:xfrm>
          <a:prstGeom prst="line">
            <a:avLst/>
          </a:prstGeom>
          <a:ln w="28575">
            <a:solidFill>
              <a:schemeClr val="accent1"/>
            </a:solidFill>
            <a:prstDash val="dot"/>
          </a:ln>
        </p:spPr>
        <p:txBody>
          <a:bodyPr lIns="45719" rIns="45719"/>
          <a:lstStyle/>
          <a:p>
            <a:endParaRPr/>
          </a:p>
        </p:txBody>
      </p:sp>
      <p:pic>
        <p:nvPicPr>
          <p:cNvPr id="428" name="Google Shape;361;p32" descr="Google Shape;361;p32"/>
          <p:cNvPicPr>
            <a:picLocks noChangeAspect="1"/>
          </p:cNvPicPr>
          <p:nvPr/>
        </p:nvPicPr>
        <p:blipFill>
          <a:blip r:embed="rId2"/>
          <a:stretch>
            <a:fillRect/>
          </a:stretch>
        </p:blipFill>
        <p:spPr>
          <a:xfrm>
            <a:off x="730162" y="465827"/>
            <a:ext cx="2870277" cy="35887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29" name="Google Shape;362;p32"/>
          <p:cNvSpPr txBox="1"/>
          <p:nvPr/>
        </p:nvSpPr>
        <p:spPr>
          <a:xfrm>
            <a:off x="3691561" y="568250"/>
            <a:ext cx="4946992" cy="3760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pPr indent="82550" algn="ctr">
              <a:lnSpc>
                <a:spcPct val="92000"/>
              </a:lnSpc>
              <a:spcBef>
                <a:spcPts val="1200"/>
              </a:spcBef>
              <a:defRPr sz="1600">
                <a:latin typeface="Avenir"/>
                <a:ea typeface="Avenir"/>
                <a:cs typeface="Avenir"/>
                <a:sym typeface="Avenir Roman"/>
              </a:defRPr>
            </a:pPr>
            <a:r>
              <a:rPr lang="en-CA" sz="1600" b="1" dirty="0">
                <a:solidFill>
                  <a:srgbClr val="F28E00"/>
                </a:solidFill>
                <a:latin typeface="Georgia" panose="02040502050405020303" pitchFamily="18" charset="0"/>
                <a:ea typeface="Avenir"/>
                <a:cs typeface="Avenir"/>
              </a:rPr>
              <a:t>CREATING A SYNODAL EXPERIENCE AND GATHERING THE FRUITS</a:t>
            </a:r>
          </a:p>
          <a:p>
            <a:pPr indent="82550" algn="ctr">
              <a:lnSpc>
                <a:spcPct val="92000"/>
              </a:lnSpc>
              <a:spcBef>
                <a:spcPts val="1200"/>
              </a:spcBef>
              <a:defRPr sz="1600">
                <a:latin typeface="Avenir"/>
                <a:ea typeface="Avenir"/>
                <a:cs typeface="Avenir"/>
                <a:sym typeface="Avenir Roman"/>
              </a:defRPr>
            </a:pPr>
            <a:endParaRPr sz="1200" b="1" dirty="0">
              <a:solidFill>
                <a:srgbClr val="F28E00"/>
              </a:solidFill>
              <a:latin typeface="Georgia" panose="02040502050405020303" pitchFamily="18" charset="0"/>
            </a:endParaRPr>
          </a:p>
          <a:p>
            <a:pPr marL="254000" indent="-171450">
              <a:lnSpc>
                <a:spcPct val="92000"/>
              </a:lnSpc>
              <a:spcBef>
                <a:spcPts val="1200"/>
              </a:spcBef>
              <a:buSzPct val="84942"/>
              <a:buFont typeface="Wingdings" panose="05000000000000000000" pitchFamily="2" charset="2"/>
              <a:buChar char="§"/>
              <a:defRPr sz="1200">
                <a:latin typeface="Avenir"/>
                <a:ea typeface="Avenir"/>
                <a:cs typeface="Avenir"/>
                <a:sym typeface="Avenir Roman"/>
              </a:defRPr>
            </a:pPr>
            <a:r>
              <a:rPr lang="en-CA" sz="1200" dirty="0">
                <a:latin typeface="Georgia" panose="02040502050405020303" pitchFamily="18" charset="0"/>
                <a:ea typeface="Avenir"/>
                <a:cs typeface="Avenir"/>
              </a:rPr>
              <a:t>The </a:t>
            </a:r>
            <a:r>
              <a:rPr lang="en-CA" sz="1200" dirty="0" err="1">
                <a:latin typeface="Georgia" panose="02040502050405020303" pitchFamily="18" charset="0"/>
                <a:ea typeface="Avenir"/>
                <a:cs typeface="Avenir"/>
              </a:rPr>
              <a:t>Vademecum</a:t>
            </a:r>
            <a:r>
              <a:rPr lang="en-CA" sz="1200" dirty="0">
                <a:latin typeface="Georgia" panose="02040502050405020303" pitchFamily="18" charset="0"/>
                <a:ea typeface="Avenir"/>
                <a:cs typeface="Avenir"/>
              </a:rPr>
              <a:t> aims to promote the practice of </a:t>
            </a:r>
            <a:r>
              <a:rPr lang="en-CA" sz="1200" dirty="0" err="1">
                <a:latin typeface="Georgia" panose="02040502050405020303" pitchFamily="18" charset="0"/>
                <a:ea typeface="Avenir"/>
                <a:cs typeface="Avenir"/>
              </a:rPr>
              <a:t>synodality</a:t>
            </a:r>
            <a:r>
              <a:rPr lang="en-CA" sz="1200" dirty="0">
                <a:latin typeface="Georgia" panose="02040502050405020303" pitchFamily="18" charset="0"/>
                <a:ea typeface="Avenir"/>
                <a:cs typeface="Avenir"/>
              </a:rPr>
              <a:t> on the local level: the goal is not simply to provide responses to pre-determined questions, but to open a space for sharing a </a:t>
            </a:r>
            <a:r>
              <a:rPr lang="en-CA" sz="1200" dirty="0" err="1">
                <a:latin typeface="Georgia" panose="02040502050405020303" pitchFamily="18" charset="0"/>
                <a:ea typeface="Avenir"/>
                <a:cs typeface="Avenir"/>
              </a:rPr>
              <a:t>synodal</a:t>
            </a:r>
            <a:r>
              <a:rPr lang="en-CA" sz="1200" dirty="0">
                <a:latin typeface="Georgia" panose="02040502050405020303" pitchFamily="18" charset="0"/>
                <a:ea typeface="Avenir"/>
                <a:cs typeface="Avenir"/>
              </a:rPr>
              <a:t> experience with one another at the local level. </a:t>
            </a:r>
          </a:p>
          <a:p>
            <a:pPr marL="254000" indent="-171450">
              <a:lnSpc>
                <a:spcPct val="92000"/>
              </a:lnSpc>
              <a:spcBef>
                <a:spcPts val="1200"/>
              </a:spcBef>
              <a:buSzPct val="84942"/>
              <a:buFont typeface="Wingdings" panose="05000000000000000000" pitchFamily="2" charset="2"/>
              <a:buChar char="§"/>
              <a:defRPr sz="1200">
                <a:latin typeface="Avenir"/>
                <a:ea typeface="Avenir"/>
                <a:cs typeface="Avenir"/>
                <a:sym typeface="Avenir Roman"/>
              </a:defRPr>
            </a:pPr>
            <a:r>
              <a:rPr lang="en-CA" sz="1200" dirty="0">
                <a:latin typeface="Georgia" panose="02040502050405020303" pitchFamily="18" charset="0"/>
                <a:ea typeface="Avenir"/>
                <a:cs typeface="Avenir"/>
              </a:rPr>
              <a:t>To foster a </a:t>
            </a:r>
            <a:r>
              <a:rPr lang="en-CA" sz="1200" dirty="0" err="1">
                <a:latin typeface="Georgia" panose="02040502050405020303" pitchFamily="18" charset="0"/>
                <a:ea typeface="Avenir"/>
                <a:cs typeface="Avenir"/>
              </a:rPr>
              <a:t>synodal</a:t>
            </a:r>
            <a:r>
              <a:rPr lang="en-CA" sz="1200" dirty="0">
                <a:latin typeface="Georgia" panose="02040502050405020303" pitchFamily="18" charset="0"/>
                <a:ea typeface="Avenir"/>
                <a:cs typeface="Avenir"/>
              </a:rPr>
              <a:t> experience, the </a:t>
            </a:r>
            <a:r>
              <a:rPr lang="en-CA" sz="1200" dirty="0" err="1">
                <a:latin typeface="Georgia" panose="02040502050405020303" pitchFamily="18" charset="0"/>
                <a:ea typeface="Avenir"/>
                <a:cs typeface="Avenir"/>
              </a:rPr>
              <a:t>Vademecum</a:t>
            </a:r>
            <a:r>
              <a:rPr lang="en-CA" sz="1200" dirty="0">
                <a:latin typeface="Georgia" panose="02040502050405020303" pitchFamily="18" charset="0"/>
                <a:ea typeface="Avenir"/>
                <a:cs typeface="Avenir"/>
              </a:rPr>
              <a:t> proposes diverse methodologies and tools that can be adapted locally. </a:t>
            </a:r>
          </a:p>
          <a:p>
            <a:pPr marL="254000" indent="-171450">
              <a:lnSpc>
                <a:spcPct val="92000"/>
              </a:lnSpc>
              <a:spcBef>
                <a:spcPts val="1200"/>
              </a:spcBef>
              <a:buSzPct val="84942"/>
              <a:buFont typeface="Wingdings" panose="05000000000000000000" pitchFamily="2" charset="2"/>
              <a:buChar char="§"/>
              <a:defRPr sz="1200">
                <a:latin typeface="Avenir"/>
                <a:ea typeface="Avenir"/>
                <a:cs typeface="Avenir"/>
                <a:sym typeface="Avenir Roman"/>
              </a:defRPr>
            </a:pPr>
            <a:r>
              <a:rPr lang="en-CA" sz="1200" dirty="0">
                <a:latin typeface="Georgia" panose="02040502050405020303" pitchFamily="18" charset="0"/>
                <a:ea typeface="Avenir"/>
                <a:cs typeface="Avenir"/>
              </a:rPr>
              <a:t>The diocesan synthesis should collect the fruits and honest feedback of participants from the local </a:t>
            </a:r>
            <a:r>
              <a:rPr lang="en-CA" sz="1200" dirty="0" err="1">
                <a:latin typeface="Georgia" panose="02040502050405020303" pitchFamily="18" charset="0"/>
                <a:ea typeface="Avenir"/>
                <a:cs typeface="Avenir"/>
              </a:rPr>
              <a:t>synodal</a:t>
            </a:r>
            <a:r>
              <a:rPr lang="en-CA" sz="1200" dirty="0">
                <a:latin typeface="Georgia" panose="02040502050405020303" pitchFamily="18" charset="0"/>
                <a:ea typeface="Avenir"/>
                <a:cs typeface="Avenir"/>
              </a:rPr>
              <a:t> experience, rather than transmitting generic summaries.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Google Shape;367;p33"/>
          <p:cNvSpPr txBox="1">
            <a:spLocks noGrp="1"/>
          </p:cNvSpPr>
          <p:nvPr>
            <p:ph type="title"/>
          </p:nvPr>
        </p:nvSpPr>
        <p:spPr>
          <a:xfrm>
            <a:off x="398688" y="404829"/>
            <a:ext cx="8298634" cy="637202"/>
          </a:xfrm>
          <a:prstGeom prst="rect">
            <a:avLst/>
          </a:prstGeom>
        </p:spPr>
        <p:txBody>
          <a:bodyPr/>
          <a:lstStyle>
            <a:lvl1pPr indent="82550" algn="ctr">
              <a:lnSpc>
                <a:spcPct val="104999"/>
              </a:lnSpc>
              <a:spcBef>
                <a:spcPts val="1200"/>
              </a:spcBef>
              <a:defRPr b="0">
                <a:latin typeface="Avenir"/>
                <a:ea typeface="Avenir"/>
                <a:cs typeface="Avenir"/>
                <a:sym typeface="Avenir Roman"/>
              </a:defRPr>
            </a:lvl1pPr>
          </a:lstStyle>
          <a:p>
            <a:r>
              <a:rPr lang="it-IT" dirty="0">
                <a:solidFill>
                  <a:srgbClr val="F28E00"/>
                </a:solidFill>
                <a:latin typeface="Georgia" panose="02040502050405020303" pitchFamily="18" charset="0"/>
              </a:rPr>
              <a:t>The </a:t>
            </a:r>
            <a:r>
              <a:rPr lang="it-IT" dirty="0" err="1">
                <a:solidFill>
                  <a:srgbClr val="F28E00"/>
                </a:solidFill>
                <a:latin typeface="Georgia" panose="02040502050405020303" pitchFamily="18" charset="0"/>
              </a:rPr>
              <a:t>Diocesan</a:t>
            </a:r>
            <a:r>
              <a:rPr lang="it-IT" dirty="0">
                <a:solidFill>
                  <a:srgbClr val="F28E00"/>
                </a:solidFill>
                <a:latin typeface="Georgia" panose="02040502050405020303" pitchFamily="18" charset="0"/>
              </a:rPr>
              <a:t> </a:t>
            </a:r>
            <a:r>
              <a:rPr lang="it-IT" dirty="0" err="1">
                <a:solidFill>
                  <a:srgbClr val="F28E00"/>
                </a:solidFill>
                <a:latin typeface="Georgia" panose="02040502050405020303" pitchFamily="18" charset="0"/>
              </a:rPr>
              <a:t>Phase</a:t>
            </a:r>
            <a:r>
              <a:rPr lang="it-IT" dirty="0">
                <a:solidFill>
                  <a:srgbClr val="F28E00"/>
                </a:solidFill>
                <a:latin typeface="Georgia" panose="02040502050405020303" pitchFamily="18" charset="0"/>
              </a:rPr>
              <a:t> of the </a:t>
            </a:r>
            <a:r>
              <a:rPr lang="it-IT" dirty="0" err="1">
                <a:solidFill>
                  <a:srgbClr val="F28E00"/>
                </a:solidFill>
                <a:latin typeface="Georgia" panose="02040502050405020303" pitchFamily="18" charset="0"/>
              </a:rPr>
              <a:t>Synod</a:t>
            </a:r>
            <a:endParaRPr dirty="0">
              <a:solidFill>
                <a:srgbClr val="F28E00"/>
              </a:solidFill>
              <a:latin typeface="Georgia" panose="02040502050405020303" pitchFamily="18" charset="0"/>
            </a:endParaRPr>
          </a:p>
        </p:txBody>
      </p:sp>
      <p:sp>
        <p:nvSpPr>
          <p:cNvPr id="432" name="Google Shape;368;p33"/>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433" name="Google Shape;369;p33"/>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434" name="Google Shape;370;p33"/>
          <p:cNvSpPr txBox="1">
            <a:spLocks noGrp="1"/>
          </p:cNvSpPr>
          <p:nvPr>
            <p:ph type="body" idx="1"/>
          </p:nvPr>
        </p:nvSpPr>
        <p:spPr>
          <a:xfrm>
            <a:off x="496859" y="1105084"/>
            <a:ext cx="8268000" cy="3392576"/>
          </a:xfrm>
          <a:prstGeom prst="rect">
            <a:avLst/>
          </a:prstGeom>
        </p:spPr>
        <p:txBody>
          <a:bodyPr anchor="ctr"/>
          <a:lstStyle/>
          <a:p>
            <a:pPr marL="457200" lvl="0" indent="-304800">
              <a:buClr>
                <a:srgbClr val="DE8F32"/>
              </a:buClr>
              <a:buSzPts val="1200"/>
              <a:buFont typeface="Helvetica Neue"/>
              <a:buChar char="●"/>
            </a:pPr>
            <a:r>
              <a:rPr lang="es-ES" sz="1500" b="1" dirty="0">
                <a:solidFill>
                  <a:srgbClr val="000000"/>
                </a:solidFill>
                <a:latin typeface="Georgia" panose="02040502050405020303" pitchFamily="18" charset="0"/>
                <a:cs typeface="Avenir Black"/>
                <a:sym typeface="Helvetica Neue"/>
              </a:rPr>
              <a:t>Dates: </a:t>
            </a:r>
            <a:r>
              <a:rPr lang="es-ES" sz="1500" dirty="0" err="1">
                <a:solidFill>
                  <a:srgbClr val="000000"/>
                </a:solidFill>
                <a:latin typeface="Georgia" panose="02040502050405020303" pitchFamily="18" charset="0"/>
                <a:cs typeface="Avenir Black"/>
                <a:sym typeface="Helvetica Neue"/>
              </a:rPr>
              <a:t>From</a:t>
            </a:r>
            <a:r>
              <a:rPr lang="es-ES" sz="1500" dirty="0">
                <a:solidFill>
                  <a:srgbClr val="000000"/>
                </a:solidFill>
                <a:latin typeface="Georgia" panose="02040502050405020303" pitchFamily="18" charset="0"/>
                <a:cs typeface="Avenir Black"/>
                <a:sym typeface="Helvetica Neue"/>
              </a:rPr>
              <a:t> 7 </a:t>
            </a:r>
            <a:r>
              <a:rPr lang="es-ES" sz="1500" dirty="0" err="1">
                <a:solidFill>
                  <a:srgbClr val="000000"/>
                </a:solidFill>
                <a:latin typeface="Georgia" panose="02040502050405020303" pitchFamily="18" charset="0"/>
                <a:cs typeface="Avenir Black"/>
                <a:sym typeface="Helvetica Neue"/>
              </a:rPr>
              <a:t>October</a:t>
            </a:r>
            <a:r>
              <a:rPr lang="es-ES" sz="1500" dirty="0">
                <a:solidFill>
                  <a:srgbClr val="000000"/>
                </a:solidFill>
                <a:latin typeface="Georgia" panose="02040502050405020303" pitchFamily="18" charset="0"/>
                <a:cs typeface="Avenir Black"/>
                <a:sym typeface="Helvetica Neue"/>
              </a:rPr>
              <a:t> </a:t>
            </a:r>
            <a:r>
              <a:rPr lang="es-ES" sz="1500" dirty="0" smtClean="0">
                <a:solidFill>
                  <a:srgbClr val="000000"/>
                </a:solidFill>
                <a:latin typeface="Georgia" panose="02040502050405020303" pitchFamily="18" charset="0"/>
                <a:cs typeface="Avenir Black"/>
                <a:sym typeface="Helvetica Neue"/>
              </a:rPr>
              <a:t>2021 </a:t>
            </a:r>
            <a:r>
              <a:rPr lang="es-ES" sz="1500" dirty="0">
                <a:solidFill>
                  <a:srgbClr val="000000"/>
                </a:solidFill>
                <a:latin typeface="Georgia" panose="02040502050405020303" pitchFamily="18" charset="0"/>
                <a:cs typeface="Avenir Black"/>
                <a:sym typeface="Helvetica Neue"/>
              </a:rPr>
              <a:t>to 30 </a:t>
            </a:r>
            <a:r>
              <a:rPr lang="es-ES" sz="1500" dirty="0" err="1">
                <a:solidFill>
                  <a:srgbClr val="000000"/>
                </a:solidFill>
                <a:latin typeface="Georgia" panose="02040502050405020303" pitchFamily="18" charset="0"/>
                <a:cs typeface="Avenir Black"/>
                <a:sym typeface="Helvetica Neue"/>
              </a:rPr>
              <a:t>April</a:t>
            </a:r>
            <a:r>
              <a:rPr lang="es-ES" sz="1500" dirty="0">
                <a:solidFill>
                  <a:srgbClr val="000000"/>
                </a:solidFill>
                <a:latin typeface="Georgia" panose="02040502050405020303" pitchFamily="18" charset="0"/>
                <a:cs typeface="Avenir Black"/>
                <a:sym typeface="Helvetica Neue"/>
              </a:rPr>
              <a:t> 2022</a:t>
            </a:r>
          </a:p>
          <a:p>
            <a:pPr marL="152400" lvl="0" indent="0">
              <a:buClr>
                <a:srgbClr val="DE8F32"/>
              </a:buClr>
              <a:buSzPts val="1200"/>
            </a:pPr>
            <a:endParaRPr lang="es-ES" sz="1500" b="1" dirty="0">
              <a:solidFill>
                <a:srgbClr val="000000"/>
              </a:solidFill>
              <a:latin typeface="Georgia" panose="02040502050405020303" pitchFamily="18" charset="0"/>
              <a:cs typeface="Avenir Black"/>
              <a:sym typeface="Helvetica Neue"/>
            </a:endParaRPr>
          </a:p>
          <a:p>
            <a:pPr marL="457200" lvl="0" indent="-304800">
              <a:buClr>
                <a:srgbClr val="DE8F32"/>
              </a:buClr>
              <a:buSzPts val="1200"/>
              <a:buFont typeface="Helvetica Neue"/>
              <a:buChar char="●"/>
            </a:pPr>
            <a:r>
              <a:rPr lang="es-ES" sz="1500" b="1" dirty="0" err="1">
                <a:solidFill>
                  <a:srgbClr val="000000"/>
                </a:solidFill>
                <a:latin typeface="Georgia" panose="02040502050405020303" pitchFamily="18" charset="0"/>
                <a:cs typeface="Avenir Black"/>
                <a:sym typeface="Helvetica Neue"/>
              </a:rPr>
              <a:t>Objectives</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Consultation</a:t>
            </a:r>
            <a:r>
              <a:rPr lang="es-ES" sz="1500" dirty="0">
                <a:solidFill>
                  <a:srgbClr val="000000"/>
                </a:solidFill>
                <a:latin typeface="Georgia" panose="02040502050405020303" pitchFamily="18" charset="0"/>
                <a:cs typeface="Avenir Black"/>
                <a:sym typeface="Helvetica Neue"/>
              </a:rPr>
              <a:t> of </a:t>
            </a: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People</a:t>
            </a:r>
            <a:r>
              <a:rPr lang="es-ES" sz="1500" dirty="0">
                <a:solidFill>
                  <a:srgbClr val="000000"/>
                </a:solidFill>
                <a:latin typeface="Georgia" panose="02040502050405020303" pitchFamily="18" charset="0"/>
                <a:cs typeface="Avenir Black"/>
                <a:sym typeface="Helvetica Neue"/>
              </a:rPr>
              <a:t> of </a:t>
            </a:r>
            <a:r>
              <a:rPr lang="es-ES" sz="1500" dirty="0" err="1">
                <a:solidFill>
                  <a:srgbClr val="000000"/>
                </a:solidFill>
                <a:latin typeface="Georgia" panose="02040502050405020303" pitchFamily="18" charset="0"/>
                <a:cs typeface="Avenir Black"/>
                <a:sym typeface="Helvetica Neue"/>
              </a:rPr>
              <a:t>God</a:t>
            </a:r>
            <a:r>
              <a:rPr lang="es-ES" sz="1500" dirty="0">
                <a:solidFill>
                  <a:srgbClr val="000000"/>
                </a:solidFill>
                <a:latin typeface="Georgia" panose="02040502050405020303" pitchFamily="18" charset="0"/>
                <a:cs typeface="Avenir Black"/>
                <a:sym typeface="Helvetica Neue"/>
              </a:rPr>
              <a:t>: to listen, </a:t>
            </a:r>
            <a:r>
              <a:rPr lang="es-ES" sz="1500" dirty="0" err="1">
                <a:solidFill>
                  <a:srgbClr val="000000"/>
                </a:solidFill>
                <a:latin typeface="Georgia" panose="02040502050405020303" pitchFamily="18" charset="0"/>
                <a:cs typeface="Avenir Black"/>
                <a:sym typeface="Helvetica Neue"/>
              </a:rPr>
              <a:t>participate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discern</a:t>
            </a:r>
            <a:endParaRPr lang="es-ES" sz="1500" dirty="0">
              <a:solidFill>
                <a:srgbClr val="000000"/>
              </a:solidFill>
              <a:latin typeface="Georgia" panose="02040502050405020303" pitchFamily="18" charset="0"/>
              <a:cs typeface="Avenir Black"/>
              <a:sym typeface="Helvetica Neue"/>
            </a:endParaRPr>
          </a:p>
          <a:p>
            <a:pPr marL="152400" lvl="0" indent="0">
              <a:buClr>
                <a:srgbClr val="DE8F32"/>
              </a:buClr>
              <a:buSzPts val="1200"/>
            </a:pPr>
            <a:endParaRPr lang="es-ES" sz="1500" dirty="0">
              <a:solidFill>
                <a:srgbClr val="000000"/>
              </a:solidFill>
              <a:latin typeface="Georgia" panose="02040502050405020303" pitchFamily="18" charset="0"/>
              <a:cs typeface="Avenir Black"/>
              <a:sym typeface="Helvetica Neue"/>
            </a:endParaRPr>
          </a:p>
          <a:p>
            <a:pPr marL="457200" lvl="0" indent="-304800">
              <a:buClr>
                <a:srgbClr val="DE8F32"/>
              </a:buClr>
              <a:buSzPts val="1200"/>
              <a:buFont typeface="Helvetica Neue"/>
              <a:buChar char="●"/>
            </a:pPr>
            <a:r>
              <a:rPr lang="es-ES" sz="1500" b="1" dirty="0" err="1">
                <a:solidFill>
                  <a:srgbClr val="000000"/>
                </a:solidFill>
                <a:latin typeface="Georgia" panose="02040502050405020303" pitchFamily="18" charset="0"/>
                <a:cs typeface="Avenir Black"/>
                <a:sym typeface="Helvetica Neue"/>
              </a:rPr>
              <a:t>How</a:t>
            </a:r>
            <a:r>
              <a:rPr lang="es-ES" sz="1500" b="1" dirty="0">
                <a:solidFill>
                  <a:srgbClr val="000000"/>
                </a:solidFill>
                <a:latin typeface="Georgia" panose="02040502050405020303" pitchFamily="18" charset="0"/>
                <a:cs typeface="Avenir Black"/>
                <a:sym typeface="Helvetica Neue"/>
              </a:rPr>
              <a:t> </a:t>
            </a:r>
            <a:r>
              <a:rPr lang="es-ES" sz="1500" b="1" dirty="0" err="1">
                <a:solidFill>
                  <a:srgbClr val="000000"/>
                </a:solidFill>
                <a:latin typeface="Georgia" panose="02040502050405020303" pitchFamily="18" charset="0"/>
                <a:cs typeface="Avenir Black"/>
                <a:sym typeface="Helvetica Neue"/>
              </a:rPr>
              <a:t>the</a:t>
            </a:r>
            <a:r>
              <a:rPr lang="es-ES" sz="1500" b="1" dirty="0">
                <a:solidFill>
                  <a:srgbClr val="000000"/>
                </a:solidFill>
                <a:latin typeface="Georgia" panose="02040502050405020303" pitchFamily="18" charset="0"/>
                <a:cs typeface="Avenir Black"/>
                <a:sym typeface="Helvetica Neue"/>
              </a:rPr>
              <a:t> </a:t>
            </a:r>
            <a:r>
              <a:rPr lang="es-ES" sz="1500" b="1" dirty="0" err="1">
                <a:solidFill>
                  <a:srgbClr val="000000"/>
                </a:solidFill>
                <a:latin typeface="Georgia" panose="02040502050405020303" pitchFamily="18" charset="0"/>
                <a:cs typeface="Avenir Black"/>
                <a:sym typeface="Helvetica Neue"/>
              </a:rPr>
              <a:t>consultation</a:t>
            </a:r>
            <a:r>
              <a:rPr lang="es-ES" sz="1500" b="1" dirty="0">
                <a:solidFill>
                  <a:srgbClr val="000000"/>
                </a:solidFill>
                <a:latin typeface="Georgia" panose="02040502050405020303" pitchFamily="18" charset="0"/>
                <a:cs typeface="Avenir Black"/>
                <a:sym typeface="Helvetica Neue"/>
              </a:rPr>
              <a:t> </a:t>
            </a:r>
            <a:r>
              <a:rPr lang="es-ES" sz="1500" b="1" dirty="0" err="1">
                <a:solidFill>
                  <a:srgbClr val="000000"/>
                </a:solidFill>
                <a:latin typeface="Georgia" panose="02040502050405020303" pitchFamily="18" charset="0"/>
                <a:cs typeface="Avenir Black"/>
                <a:sym typeface="Helvetica Neue"/>
              </a:rPr>
              <a:t>should</a:t>
            </a:r>
            <a:r>
              <a:rPr lang="es-ES" sz="1500" b="1" dirty="0">
                <a:solidFill>
                  <a:srgbClr val="000000"/>
                </a:solidFill>
                <a:latin typeface="Georgia" panose="02040502050405020303" pitchFamily="18" charset="0"/>
                <a:cs typeface="Avenir Black"/>
                <a:sym typeface="Helvetica Neue"/>
              </a:rPr>
              <a:t> be </a:t>
            </a:r>
            <a:r>
              <a:rPr lang="es-ES" sz="1500" b="1" dirty="0" err="1">
                <a:solidFill>
                  <a:srgbClr val="000000"/>
                </a:solidFill>
                <a:latin typeface="Georgia" panose="02040502050405020303" pitchFamily="18" charset="0"/>
                <a:cs typeface="Avenir Black"/>
                <a:sym typeface="Helvetica Neue"/>
              </a:rPr>
              <a:t>carried</a:t>
            </a:r>
            <a:r>
              <a:rPr lang="es-ES" sz="1500" b="1" dirty="0">
                <a:solidFill>
                  <a:srgbClr val="000000"/>
                </a:solidFill>
                <a:latin typeface="Georgia" panose="02040502050405020303" pitchFamily="18" charset="0"/>
                <a:cs typeface="Avenir Black"/>
                <a:sym typeface="Helvetica Neue"/>
              </a:rPr>
              <a:t> </a:t>
            </a:r>
            <a:r>
              <a:rPr lang="es-ES" sz="1500" b="1" dirty="0" err="1">
                <a:solidFill>
                  <a:srgbClr val="000000"/>
                </a:solidFill>
                <a:latin typeface="Georgia" panose="02040502050405020303" pitchFamily="18" charset="0"/>
                <a:cs typeface="Avenir Black"/>
                <a:sym typeface="Helvetica Neue"/>
              </a:rPr>
              <a:t>out</a:t>
            </a:r>
            <a:r>
              <a:rPr lang="es-ES" sz="1500" b="1" dirty="0">
                <a:solidFill>
                  <a:srgbClr val="000000"/>
                </a:solidFill>
                <a:latin typeface="Georgia" panose="02040502050405020303" pitchFamily="18" charset="0"/>
                <a:cs typeface="Avenir Black"/>
                <a:sym typeface="Helvetica Neue"/>
              </a:rPr>
              <a:t>:</a:t>
            </a:r>
          </a:p>
          <a:p>
            <a:pPr marL="914400" lvl="1" indent="-304800">
              <a:buClr>
                <a:srgbClr val="DE8F32"/>
              </a:buClr>
              <a:buSzPts val="1200"/>
              <a:buFont typeface="Helvetica Neue"/>
              <a:buChar char="○"/>
            </a:pPr>
            <a:r>
              <a:rPr lang="es-ES" sz="1500" b="1" dirty="0" err="1">
                <a:solidFill>
                  <a:srgbClr val="B21444">
                    <a:lumMod val="75000"/>
                  </a:srgbClr>
                </a:solidFill>
                <a:latin typeface="Georgia" panose="02040502050405020303" pitchFamily="18" charset="0"/>
                <a:cs typeface="Avenir Black"/>
                <a:sym typeface="Helvetica Neue"/>
              </a:rPr>
              <a:t>Honestly</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People</a:t>
            </a:r>
            <a:r>
              <a:rPr lang="es-ES" sz="1500" dirty="0">
                <a:solidFill>
                  <a:srgbClr val="000000"/>
                </a:solidFill>
                <a:latin typeface="Georgia" panose="02040502050405020303" pitchFamily="18" charset="0"/>
                <a:cs typeface="Avenir Black"/>
                <a:sym typeface="Helvetica Neue"/>
              </a:rPr>
              <a:t> of </a:t>
            </a:r>
            <a:r>
              <a:rPr lang="es-ES" sz="1500" dirty="0" err="1">
                <a:solidFill>
                  <a:srgbClr val="000000"/>
                </a:solidFill>
                <a:latin typeface="Georgia" panose="02040502050405020303" pitchFamily="18" charset="0"/>
                <a:cs typeface="Avenir Black"/>
                <a:sym typeface="Helvetica Neue"/>
              </a:rPr>
              <a:t>God</a:t>
            </a:r>
            <a:r>
              <a:rPr lang="es-ES" sz="1500" dirty="0">
                <a:solidFill>
                  <a:srgbClr val="000000"/>
                </a:solidFill>
                <a:latin typeface="Georgia" panose="02040502050405020303" pitchFamily="18" charset="0"/>
                <a:cs typeface="Avenir Black"/>
                <a:sym typeface="Helvetica Neue"/>
              </a:rPr>
              <a:t> are </a:t>
            </a:r>
            <a:r>
              <a:rPr lang="es-ES" sz="1500" i="1" dirty="0" err="1">
                <a:solidFill>
                  <a:srgbClr val="000000"/>
                </a:solidFill>
                <a:latin typeface="Georgia" panose="02040502050405020303" pitchFamily="18" charset="0"/>
                <a:cs typeface="Avenir Black"/>
                <a:sym typeface="Helvetica Neue"/>
              </a:rPr>
              <a:t>truly</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consulted</a:t>
            </a:r>
            <a:endParaRPr lang="es-ES" sz="1500" dirty="0">
              <a:solidFill>
                <a:srgbClr val="000000"/>
              </a:solidFill>
              <a:latin typeface="Georgia" panose="02040502050405020303" pitchFamily="18" charset="0"/>
              <a:cs typeface="Avenir Black"/>
              <a:sym typeface="Helvetica Neue"/>
            </a:endParaRPr>
          </a:p>
          <a:p>
            <a:pPr marL="914400" lvl="1" indent="-304800">
              <a:buClr>
                <a:srgbClr val="DE8F32"/>
              </a:buClr>
              <a:buSzPts val="1200"/>
              <a:buFont typeface="Helvetica Neue"/>
              <a:buChar char="○"/>
            </a:pPr>
            <a:r>
              <a:rPr lang="es-ES" sz="1500" b="1" dirty="0">
                <a:solidFill>
                  <a:srgbClr val="B21444">
                    <a:lumMod val="75000"/>
                  </a:srgbClr>
                </a:solidFill>
                <a:latin typeface="Georgia" panose="02040502050405020303" pitchFamily="18" charset="0"/>
                <a:cs typeface="Avenir Black"/>
                <a:sym typeface="Helvetica Neue"/>
              </a:rPr>
              <a:t>As </a:t>
            </a:r>
            <a:r>
              <a:rPr lang="es-ES" sz="1500" b="1" dirty="0" err="1">
                <a:solidFill>
                  <a:srgbClr val="B21444">
                    <a:lumMod val="75000"/>
                  </a:srgbClr>
                </a:solidFill>
                <a:latin typeface="Georgia" panose="02040502050405020303" pitchFamily="18" charset="0"/>
                <a:cs typeface="Avenir Black"/>
                <a:sym typeface="Helvetica Neue"/>
              </a:rPr>
              <a:t>broadly</a:t>
            </a:r>
            <a:r>
              <a:rPr lang="es-ES" sz="1500" b="1" dirty="0">
                <a:solidFill>
                  <a:srgbClr val="B21444">
                    <a:lumMod val="75000"/>
                  </a:srgbClr>
                </a:solidFill>
                <a:latin typeface="Georgia" panose="02040502050405020303" pitchFamily="18" charset="0"/>
                <a:cs typeface="Avenir Black"/>
                <a:sym typeface="Helvetica Neue"/>
              </a:rPr>
              <a:t> as </a:t>
            </a:r>
            <a:r>
              <a:rPr lang="es-ES" sz="1500" b="1" dirty="0" err="1">
                <a:solidFill>
                  <a:srgbClr val="B21444">
                    <a:lumMod val="75000"/>
                  </a:srgbClr>
                </a:solidFill>
                <a:latin typeface="Georgia" panose="02040502050405020303" pitchFamily="18" charset="0"/>
                <a:cs typeface="Avenir Black"/>
                <a:sym typeface="Helvetica Neue"/>
              </a:rPr>
              <a:t>possible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everyone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participates</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including</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those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on</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margins</a:t>
            </a:r>
            <a:endParaRPr lang="es-ES" sz="1500" dirty="0">
              <a:solidFill>
                <a:srgbClr val="000000"/>
              </a:solidFill>
              <a:latin typeface="Georgia" panose="02040502050405020303" pitchFamily="18" charset="0"/>
              <a:cs typeface="Avenir Black"/>
              <a:sym typeface="Helvetica Neue"/>
            </a:endParaRPr>
          </a:p>
          <a:p>
            <a:pPr marL="914400" lvl="1" indent="-304800">
              <a:buClr>
                <a:srgbClr val="DE8F32"/>
              </a:buClr>
              <a:buSzPts val="1200"/>
              <a:buFont typeface="Helvetica Neue"/>
              <a:buChar char="○"/>
            </a:pPr>
            <a:r>
              <a:rPr lang="es-ES" sz="1500" b="1" dirty="0" err="1">
                <a:solidFill>
                  <a:srgbClr val="B21444">
                    <a:lumMod val="75000"/>
                  </a:srgbClr>
                </a:solidFill>
                <a:latin typeface="Georgia" panose="02040502050405020303" pitchFamily="18" charset="0"/>
                <a:cs typeface="Avenir Black"/>
                <a:sym typeface="Helvetica Neue"/>
              </a:rPr>
              <a:t>Practical</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provides</a:t>
            </a:r>
            <a:r>
              <a:rPr lang="es-ES" sz="1500" dirty="0">
                <a:solidFill>
                  <a:srgbClr val="000000"/>
                </a:solidFill>
                <a:latin typeface="Georgia" panose="02040502050405020303" pitchFamily="18" charset="0"/>
                <a:cs typeface="Avenir Black"/>
                <a:sym typeface="Helvetica Neue"/>
              </a:rPr>
              <a:t> concrete </a:t>
            </a:r>
            <a:r>
              <a:rPr lang="es-ES" sz="1500" dirty="0" err="1">
                <a:solidFill>
                  <a:srgbClr val="000000"/>
                </a:solidFill>
                <a:latin typeface="Georgia" panose="02040502050405020303" pitchFamily="18" charset="0"/>
                <a:cs typeface="Avenir Black"/>
                <a:sym typeface="Helvetica Neue"/>
              </a:rPr>
              <a:t>help</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for</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mission</a:t>
            </a:r>
            <a:r>
              <a:rPr lang="es-ES" sz="1500" dirty="0">
                <a:solidFill>
                  <a:srgbClr val="000000"/>
                </a:solidFill>
                <a:latin typeface="Georgia" panose="02040502050405020303" pitchFamily="18" charset="0"/>
                <a:cs typeface="Avenir Black"/>
                <a:sym typeface="Helvetica Neue"/>
              </a:rPr>
              <a:t> to </a:t>
            </a:r>
            <a:r>
              <a:rPr lang="es-ES" sz="1500" dirty="0" err="1">
                <a:solidFill>
                  <a:srgbClr val="000000"/>
                </a:solidFill>
                <a:latin typeface="Georgia" panose="02040502050405020303" pitchFamily="18" charset="0"/>
                <a:cs typeface="Avenir Black"/>
                <a:sym typeface="Helvetica Neue"/>
              </a:rPr>
              <a:t>evangelize</a:t>
            </a:r>
            <a:endParaRPr lang="es-ES" sz="1500" dirty="0">
              <a:solidFill>
                <a:srgbClr val="000000"/>
              </a:solidFill>
              <a:latin typeface="Georgia" panose="02040502050405020303" pitchFamily="18" charset="0"/>
              <a:cs typeface="Avenir Black"/>
              <a:sym typeface="Helvetica Neue"/>
            </a:endParaRPr>
          </a:p>
          <a:p>
            <a:pPr marL="609600" lvl="1" indent="0">
              <a:buClr>
                <a:srgbClr val="DE8F32"/>
              </a:buClr>
              <a:buSzPts val="1200"/>
            </a:pPr>
            <a:endParaRPr lang="es-ES" sz="1500" dirty="0">
              <a:solidFill>
                <a:srgbClr val="000000"/>
              </a:solidFill>
              <a:latin typeface="Georgia" panose="02040502050405020303" pitchFamily="18" charset="0"/>
              <a:cs typeface="Avenir Black"/>
              <a:sym typeface="Helvetica Neue"/>
            </a:endParaRPr>
          </a:p>
          <a:p>
            <a:pPr marL="457200" lvl="0" indent="-304800">
              <a:buClr>
                <a:srgbClr val="DE8F32"/>
              </a:buClr>
              <a:buSzPts val="1200"/>
              <a:buFont typeface="Helvetica Neue"/>
              <a:buChar char="●"/>
            </a:pPr>
            <a:r>
              <a:rPr lang="es-ES" sz="1500" b="1" dirty="0" err="1">
                <a:solidFill>
                  <a:srgbClr val="000000"/>
                </a:solidFill>
                <a:latin typeface="Georgia" panose="02040502050405020303" pitchFamily="18" charset="0"/>
                <a:cs typeface="Avenir Black"/>
                <a:sym typeface="Helvetica Neue"/>
              </a:rPr>
              <a:t>Aids</a:t>
            </a:r>
            <a:r>
              <a:rPr lang="es-ES" sz="1500" b="1" dirty="0">
                <a:solidFill>
                  <a:srgbClr val="000000"/>
                </a:solidFill>
                <a:latin typeface="Georgia" panose="02040502050405020303" pitchFamily="18" charset="0"/>
                <a:cs typeface="Avenir Black"/>
                <a:sym typeface="Helvetica Neue"/>
              </a:rPr>
              <a:t> </a:t>
            </a:r>
            <a:r>
              <a:rPr lang="es-ES" sz="1500" b="1" dirty="0" err="1">
                <a:solidFill>
                  <a:srgbClr val="000000"/>
                </a:solidFill>
                <a:latin typeface="Georgia" panose="02040502050405020303" pitchFamily="18" charset="0"/>
                <a:cs typeface="Avenir Black"/>
                <a:sym typeface="Helvetica Neue"/>
              </a:rPr>
              <a:t>for</a:t>
            </a:r>
            <a:r>
              <a:rPr lang="es-ES" sz="1500" b="1" dirty="0">
                <a:solidFill>
                  <a:srgbClr val="000000"/>
                </a:solidFill>
                <a:latin typeface="Georgia" panose="02040502050405020303" pitchFamily="18" charset="0"/>
                <a:cs typeface="Avenir Black"/>
                <a:sym typeface="Helvetica Neue"/>
              </a:rPr>
              <a:t> </a:t>
            </a:r>
            <a:r>
              <a:rPr lang="es-ES" sz="1500" b="1" dirty="0" err="1">
                <a:solidFill>
                  <a:srgbClr val="000000"/>
                </a:solidFill>
                <a:latin typeface="Georgia" panose="02040502050405020303" pitchFamily="18" charset="0"/>
                <a:cs typeface="Avenir Black"/>
                <a:sym typeface="Helvetica Neue"/>
              </a:rPr>
              <a:t>the</a:t>
            </a:r>
            <a:r>
              <a:rPr lang="es-ES" sz="1500" b="1" dirty="0">
                <a:solidFill>
                  <a:srgbClr val="000000"/>
                </a:solidFill>
                <a:latin typeface="Georgia" panose="02040502050405020303" pitchFamily="18" charset="0"/>
                <a:cs typeface="Avenir Black"/>
                <a:sym typeface="Helvetica Neue"/>
              </a:rPr>
              <a:t> </a:t>
            </a:r>
            <a:r>
              <a:rPr lang="es-ES" sz="1500" b="1" dirty="0" err="1">
                <a:solidFill>
                  <a:srgbClr val="000000"/>
                </a:solidFill>
                <a:latin typeface="Georgia" panose="02040502050405020303" pitchFamily="18" charset="0"/>
                <a:cs typeface="Avenir Black"/>
                <a:sym typeface="Helvetica Neue"/>
              </a:rPr>
              <a:t>Diocesan</a:t>
            </a:r>
            <a:r>
              <a:rPr lang="es-ES" sz="1500" b="1" dirty="0">
                <a:solidFill>
                  <a:srgbClr val="000000"/>
                </a:solidFill>
                <a:latin typeface="Georgia" panose="02040502050405020303" pitchFamily="18" charset="0"/>
                <a:cs typeface="Avenir Black"/>
                <a:sym typeface="Helvetica Neue"/>
              </a:rPr>
              <a:t> </a:t>
            </a:r>
            <a:r>
              <a:rPr lang="es-ES" sz="1500" b="1" dirty="0" err="1">
                <a:solidFill>
                  <a:srgbClr val="000000"/>
                </a:solidFill>
                <a:latin typeface="Georgia" panose="02040502050405020303" pitchFamily="18" charset="0"/>
                <a:cs typeface="Avenir Black"/>
                <a:sym typeface="Helvetica Neue"/>
              </a:rPr>
              <a:t>Phase</a:t>
            </a:r>
            <a:r>
              <a:rPr lang="es-ES" sz="1500" dirty="0">
                <a:solidFill>
                  <a:srgbClr val="000000"/>
                </a:solidFill>
                <a:latin typeface="Georgia" panose="02040502050405020303" pitchFamily="18" charset="0"/>
                <a:cs typeface="Avenir Black"/>
                <a:sym typeface="Helvetica Neue"/>
              </a:rPr>
              <a:t>:</a:t>
            </a:r>
          </a:p>
          <a:p>
            <a:pPr marL="914400" lvl="1" indent="-304800">
              <a:buClr>
                <a:srgbClr val="DE8F32"/>
              </a:buClr>
              <a:buSzPts val="1200"/>
              <a:buFont typeface="Helvetica Neue"/>
              <a:buChar char="○"/>
            </a:pPr>
            <a:r>
              <a:rPr lang="es-ES" sz="1500" dirty="0" err="1">
                <a:solidFill>
                  <a:srgbClr val="000000"/>
                </a:solidFill>
                <a:latin typeface="Georgia" panose="02040502050405020303" pitchFamily="18" charset="0"/>
                <a:cs typeface="Avenir Black"/>
                <a:sym typeface="Helvetica Neue"/>
              </a:rPr>
              <a:t>Synodal</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Team</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coordinating</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this</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consultation</a:t>
            </a:r>
            <a:r>
              <a:rPr lang="es-ES" sz="1500" dirty="0">
                <a:solidFill>
                  <a:srgbClr val="000000"/>
                </a:solidFill>
                <a:latin typeface="Georgia" panose="02040502050405020303" pitchFamily="18" charset="0"/>
                <a:cs typeface="Avenir Black"/>
                <a:sym typeface="Helvetica Neue"/>
              </a:rPr>
              <a:t> in </a:t>
            </a:r>
            <a:r>
              <a:rPr lang="es-ES" sz="1500" dirty="0" err="1">
                <a:solidFill>
                  <a:srgbClr val="000000"/>
                </a:solidFill>
                <a:latin typeface="Georgia" panose="02040502050405020303" pitchFamily="18" charset="0"/>
                <a:cs typeface="Avenir Black"/>
                <a:sym typeface="Helvetica Neue"/>
              </a:rPr>
              <a:t>each</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Diocese</a:t>
            </a:r>
            <a:endParaRPr lang="es-ES" sz="1500" dirty="0">
              <a:solidFill>
                <a:srgbClr val="000000"/>
              </a:solidFill>
              <a:latin typeface="Georgia" panose="02040502050405020303" pitchFamily="18" charset="0"/>
              <a:cs typeface="Avenir Black"/>
              <a:sym typeface="Helvetica Neue"/>
            </a:endParaRPr>
          </a:p>
          <a:p>
            <a:pPr marL="914400" lvl="1" indent="-304800">
              <a:buClr>
                <a:srgbClr val="DE8F32"/>
              </a:buClr>
              <a:buSzPts val="1200"/>
              <a:buFont typeface="Helvetica Neue"/>
              <a:buChar char="○"/>
            </a:pPr>
            <a:r>
              <a:rPr lang="es-ES" sz="1500" dirty="0" err="1">
                <a:solidFill>
                  <a:srgbClr val="000000"/>
                </a:solidFill>
                <a:latin typeface="Georgia" panose="02040502050405020303" pitchFamily="18" charset="0"/>
                <a:cs typeface="Avenir Black"/>
                <a:sym typeface="Helvetica Neue"/>
              </a:rPr>
              <a:t>Diocesan</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Assembly</a:t>
            </a:r>
            <a:r>
              <a:rPr lang="es-ES" sz="1500" dirty="0">
                <a:solidFill>
                  <a:srgbClr val="000000"/>
                </a:solidFill>
                <a:latin typeface="Georgia" panose="02040502050405020303" pitchFamily="18" charset="0"/>
                <a:cs typeface="Avenir Black"/>
                <a:sym typeface="Helvetica Neue"/>
              </a:rPr>
              <a:t> at </a:t>
            </a: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end</a:t>
            </a:r>
            <a:r>
              <a:rPr lang="es-ES" sz="1500" dirty="0">
                <a:solidFill>
                  <a:srgbClr val="000000"/>
                </a:solidFill>
                <a:latin typeface="Georgia" panose="02040502050405020303" pitchFamily="18" charset="0"/>
                <a:cs typeface="Avenir Black"/>
                <a:sym typeface="Helvetica Neue"/>
              </a:rPr>
              <a:t> of </a:t>
            </a: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consultation</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for</a:t>
            </a:r>
            <a:r>
              <a:rPr lang="es-ES" sz="1500" dirty="0">
                <a:solidFill>
                  <a:srgbClr val="000000"/>
                </a:solidFill>
                <a:latin typeface="Georgia" panose="02040502050405020303" pitchFamily="18" charset="0"/>
                <a:cs typeface="Avenir Black"/>
                <a:sym typeface="Helvetica Neue"/>
              </a:rPr>
              <a:t> comunal </a:t>
            </a:r>
            <a:r>
              <a:rPr lang="es-ES" sz="1500" dirty="0" err="1">
                <a:solidFill>
                  <a:srgbClr val="000000"/>
                </a:solidFill>
                <a:latin typeface="Georgia" panose="02040502050405020303" pitchFamily="18" charset="0"/>
                <a:cs typeface="Avenir Black"/>
                <a:sym typeface="Helvetica Neue"/>
              </a:rPr>
              <a:t>discernment</a:t>
            </a:r>
            <a:endParaRPr lang="es-ES" sz="1500" dirty="0">
              <a:solidFill>
                <a:srgbClr val="000000"/>
              </a:solidFill>
              <a:latin typeface="Georgia" panose="02040502050405020303" pitchFamily="18" charset="0"/>
              <a:cs typeface="Avenir Black"/>
              <a:sym typeface="Helvetica Neue"/>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34">
                                            <p:bg/>
                                          </p:spTgt>
                                        </p:tgtEl>
                                        <p:attrNameLst>
                                          <p:attrName>style.visibility</p:attrName>
                                        </p:attrNameLst>
                                      </p:cBhvr>
                                      <p:to>
                                        <p:strVal val="visible"/>
                                      </p:to>
                                    </p:set>
                                    <p:animEffect transition="in" filter="fade">
                                      <p:cBhvr>
                                        <p:cTn id="7" dur="500"/>
                                        <p:tgtEl>
                                          <p:spTgt spid="434">
                                            <p:bg/>
                                          </p:spTgt>
                                        </p:tgtEl>
                                      </p:cBhvr>
                                    </p:animEffect>
                                  </p:childTnLst>
                                </p:cTn>
                              </p:par>
                              <p:par>
                                <p:cTn id="8" presetID="10" presetClass="entr" presetSubtype="0" fill="hold" grpId="1" nodeType="withEffect">
                                  <p:stCondLst>
                                    <p:cond delay="0"/>
                                  </p:stCondLst>
                                  <p:iterate>
                                    <p:tmAbs val="0"/>
                                  </p:iterate>
                                  <p:childTnLst>
                                    <p:set>
                                      <p:cBhvr>
                                        <p:cTn id="9" fill="hold"/>
                                        <p:tgtEl>
                                          <p:spTgt spid="434">
                                            <p:txEl>
                                              <p:pRg st="0" end="0"/>
                                            </p:txEl>
                                          </p:spTgt>
                                        </p:tgtEl>
                                        <p:attrNameLst>
                                          <p:attrName>style.visibility</p:attrName>
                                        </p:attrNameLst>
                                      </p:cBhvr>
                                      <p:to>
                                        <p:strVal val="visible"/>
                                      </p:to>
                                    </p:set>
                                    <p:animEffect transition="in" filter="fade">
                                      <p:cBhvr>
                                        <p:cTn id="10" dur="500"/>
                                        <p:tgtEl>
                                          <p:spTgt spid="434">
                                            <p:txEl>
                                              <p:pRg st="0" end="0"/>
                                            </p:txEl>
                                          </p:spTgt>
                                        </p:tgtEl>
                                      </p:cBhvr>
                                    </p:animEffect>
                                  </p:childTnLst>
                                </p:cTn>
                              </p:par>
                              <p:par>
                                <p:cTn id="11" presetID="10" presetClass="entr" presetSubtype="0" fill="hold" grpId="1" nodeType="withEffect">
                                  <p:stCondLst>
                                    <p:cond delay="0"/>
                                  </p:stCondLst>
                                  <p:iterate>
                                    <p:tmAbs val="0"/>
                                  </p:iterate>
                                  <p:childTnLst>
                                    <p:set>
                                      <p:cBhvr>
                                        <p:cTn id="12" fill="hold"/>
                                        <p:tgtEl>
                                          <p:spTgt spid="434">
                                            <p:txEl>
                                              <p:pRg st="2" end="2"/>
                                            </p:txEl>
                                          </p:spTgt>
                                        </p:tgtEl>
                                        <p:attrNameLst>
                                          <p:attrName>style.visibility</p:attrName>
                                        </p:attrNameLst>
                                      </p:cBhvr>
                                      <p:to>
                                        <p:strVal val="visible"/>
                                      </p:to>
                                    </p:set>
                                    <p:animEffect transition="in" filter="fade">
                                      <p:cBhvr>
                                        <p:cTn id="13" dur="500"/>
                                        <p:tgtEl>
                                          <p:spTgt spid="434">
                                            <p:txEl>
                                              <p:pRg st="2" end="2"/>
                                            </p:txEl>
                                          </p:spTgt>
                                        </p:tgtEl>
                                      </p:cBhvr>
                                    </p:animEffect>
                                  </p:childTnLst>
                                </p:cTn>
                              </p:par>
                              <p:par>
                                <p:cTn id="14" presetID="10" presetClass="entr" presetSubtype="0" fill="hold" grpId="1" nodeType="withEffect">
                                  <p:stCondLst>
                                    <p:cond delay="0"/>
                                  </p:stCondLst>
                                  <p:iterate>
                                    <p:tmAbs val="0"/>
                                  </p:iterate>
                                  <p:childTnLst>
                                    <p:set>
                                      <p:cBhvr>
                                        <p:cTn id="15" fill="hold"/>
                                        <p:tgtEl>
                                          <p:spTgt spid="434">
                                            <p:txEl>
                                              <p:pRg st="4" end="4"/>
                                            </p:txEl>
                                          </p:spTgt>
                                        </p:tgtEl>
                                        <p:attrNameLst>
                                          <p:attrName>style.visibility</p:attrName>
                                        </p:attrNameLst>
                                      </p:cBhvr>
                                      <p:to>
                                        <p:strVal val="visible"/>
                                      </p:to>
                                    </p:set>
                                    <p:animEffect transition="in" filter="fade">
                                      <p:cBhvr>
                                        <p:cTn id="16" dur="500"/>
                                        <p:tgtEl>
                                          <p:spTgt spid="434">
                                            <p:txEl>
                                              <p:pRg st="4" end="4"/>
                                            </p:txEl>
                                          </p:spTgt>
                                        </p:tgtEl>
                                      </p:cBhvr>
                                    </p:animEffect>
                                  </p:childTnLst>
                                </p:cTn>
                              </p:par>
                            </p:childTnLst>
                          </p:cTn>
                        </p:par>
                        <p:par>
                          <p:cTn id="17" fill="hold">
                            <p:stCondLst>
                              <p:cond delay="500"/>
                            </p:stCondLst>
                            <p:childTnLst>
                              <p:par>
                                <p:cTn id="18" presetID="10" presetClass="entr" presetSubtype="0" fill="hold" grpId="1" nodeType="afterEffect">
                                  <p:stCondLst>
                                    <p:cond delay="0"/>
                                  </p:stCondLst>
                                  <p:iterate>
                                    <p:tmAbs val="0"/>
                                  </p:iterate>
                                  <p:childTnLst>
                                    <p:set>
                                      <p:cBhvr>
                                        <p:cTn id="19" fill="hold"/>
                                        <p:tgtEl>
                                          <p:spTgt spid="434">
                                            <p:txEl>
                                              <p:pRg st="5" end="5"/>
                                            </p:txEl>
                                          </p:spTgt>
                                        </p:tgtEl>
                                        <p:attrNameLst>
                                          <p:attrName>style.visibility</p:attrName>
                                        </p:attrNameLst>
                                      </p:cBhvr>
                                      <p:to>
                                        <p:strVal val="visible"/>
                                      </p:to>
                                    </p:set>
                                    <p:animEffect transition="in" filter="fade">
                                      <p:cBhvr>
                                        <p:cTn id="20" dur="500"/>
                                        <p:tgtEl>
                                          <p:spTgt spid="434">
                                            <p:txEl>
                                              <p:pRg st="5" end="5"/>
                                            </p:txEl>
                                          </p:spTgt>
                                        </p:tgtEl>
                                      </p:cBhvr>
                                    </p:animEffect>
                                  </p:childTnLst>
                                </p:cTn>
                              </p:par>
                            </p:childTnLst>
                          </p:cTn>
                        </p:par>
                        <p:par>
                          <p:cTn id="21" fill="hold">
                            <p:stCondLst>
                              <p:cond delay="1000"/>
                            </p:stCondLst>
                            <p:childTnLst>
                              <p:par>
                                <p:cTn id="22" presetID="10" presetClass="entr" presetSubtype="0" fill="hold" grpId="1" nodeType="afterEffect">
                                  <p:stCondLst>
                                    <p:cond delay="0"/>
                                  </p:stCondLst>
                                  <p:iterate>
                                    <p:tmAbs val="0"/>
                                  </p:iterate>
                                  <p:childTnLst>
                                    <p:set>
                                      <p:cBhvr>
                                        <p:cTn id="23" fill="hold"/>
                                        <p:tgtEl>
                                          <p:spTgt spid="434">
                                            <p:txEl>
                                              <p:pRg st="6" end="6"/>
                                            </p:txEl>
                                          </p:spTgt>
                                        </p:tgtEl>
                                        <p:attrNameLst>
                                          <p:attrName>style.visibility</p:attrName>
                                        </p:attrNameLst>
                                      </p:cBhvr>
                                      <p:to>
                                        <p:strVal val="visible"/>
                                      </p:to>
                                    </p:set>
                                    <p:animEffect transition="in" filter="fade">
                                      <p:cBhvr>
                                        <p:cTn id="24" dur="500"/>
                                        <p:tgtEl>
                                          <p:spTgt spid="434">
                                            <p:txEl>
                                              <p:pRg st="6" end="6"/>
                                            </p:txEl>
                                          </p:spTgt>
                                        </p:tgtEl>
                                      </p:cBhvr>
                                    </p:animEffect>
                                  </p:childTnLst>
                                </p:cTn>
                              </p:par>
                            </p:childTnLst>
                          </p:cTn>
                        </p:par>
                        <p:par>
                          <p:cTn id="25" fill="hold">
                            <p:stCondLst>
                              <p:cond delay="1500"/>
                            </p:stCondLst>
                            <p:childTnLst>
                              <p:par>
                                <p:cTn id="26" presetID="10" presetClass="entr" presetSubtype="0" fill="hold" grpId="1" nodeType="afterEffect">
                                  <p:stCondLst>
                                    <p:cond delay="0"/>
                                  </p:stCondLst>
                                  <p:iterate>
                                    <p:tmAbs val="0"/>
                                  </p:iterate>
                                  <p:childTnLst>
                                    <p:set>
                                      <p:cBhvr>
                                        <p:cTn id="27" fill="hold"/>
                                        <p:tgtEl>
                                          <p:spTgt spid="434">
                                            <p:txEl>
                                              <p:pRg st="7" end="7"/>
                                            </p:txEl>
                                          </p:spTgt>
                                        </p:tgtEl>
                                        <p:attrNameLst>
                                          <p:attrName>style.visibility</p:attrName>
                                        </p:attrNameLst>
                                      </p:cBhvr>
                                      <p:to>
                                        <p:strVal val="visible"/>
                                      </p:to>
                                    </p:set>
                                    <p:animEffect transition="in" filter="fade">
                                      <p:cBhvr>
                                        <p:cTn id="28" dur="500"/>
                                        <p:tgtEl>
                                          <p:spTgt spid="434">
                                            <p:txEl>
                                              <p:pRg st="7" end="7"/>
                                            </p:txEl>
                                          </p:spTgt>
                                        </p:tgtEl>
                                      </p:cBhvr>
                                    </p:animEffect>
                                  </p:childTnLst>
                                </p:cTn>
                              </p:par>
                            </p:childTnLst>
                          </p:cTn>
                        </p:par>
                        <p:par>
                          <p:cTn id="29" fill="hold">
                            <p:stCondLst>
                              <p:cond delay="2000"/>
                            </p:stCondLst>
                            <p:childTnLst>
                              <p:par>
                                <p:cTn id="30" presetID="10" presetClass="entr" presetSubtype="0" fill="hold" grpId="1" nodeType="afterEffect">
                                  <p:stCondLst>
                                    <p:cond delay="0"/>
                                  </p:stCondLst>
                                  <p:iterate>
                                    <p:tmAbs val="0"/>
                                  </p:iterate>
                                  <p:childTnLst>
                                    <p:set>
                                      <p:cBhvr>
                                        <p:cTn id="31" fill="hold"/>
                                        <p:tgtEl>
                                          <p:spTgt spid="434">
                                            <p:txEl>
                                              <p:pRg st="9" end="9"/>
                                            </p:txEl>
                                          </p:spTgt>
                                        </p:tgtEl>
                                        <p:attrNameLst>
                                          <p:attrName>style.visibility</p:attrName>
                                        </p:attrNameLst>
                                      </p:cBhvr>
                                      <p:to>
                                        <p:strVal val="visible"/>
                                      </p:to>
                                    </p:set>
                                    <p:animEffect transition="in" filter="fade">
                                      <p:cBhvr>
                                        <p:cTn id="32" dur="500"/>
                                        <p:tgtEl>
                                          <p:spTgt spid="434">
                                            <p:txEl>
                                              <p:pRg st="9" end="9"/>
                                            </p:txEl>
                                          </p:spTgt>
                                        </p:tgtEl>
                                      </p:cBhvr>
                                    </p:animEffect>
                                  </p:childTnLst>
                                </p:cTn>
                              </p:par>
                            </p:childTnLst>
                          </p:cTn>
                        </p:par>
                        <p:par>
                          <p:cTn id="33" fill="hold">
                            <p:stCondLst>
                              <p:cond delay="2500"/>
                            </p:stCondLst>
                            <p:childTnLst>
                              <p:par>
                                <p:cTn id="34" presetID="10" presetClass="entr" presetSubtype="0" fill="hold" grpId="1" nodeType="afterEffect">
                                  <p:stCondLst>
                                    <p:cond delay="0"/>
                                  </p:stCondLst>
                                  <p:iterate>
                                    <p:tmAbs val="0"/>
                                  </p:iterate>
                                  <p:childTnLst>
                                    <p:set>
                                      <p:cBhvr>
                                        <p:cTn id="35" fill="hold"/>
                                        <p:tgtEl>
                                          <p:spTgt spid="434">
                                            <p:txEl>
                                              <p:pRg st="10" end="10"/>
                                            </p:txEl>
                                          </p:spTgt>
                                        </p:tgtEl>
                                        <p:attrNameLst>
                                          <p:attrName>style.visibility</p:attrName>
                                        </p:attrNameLst>
                                      </p:cBhvr>
                                      <p:to>
                                        <p:strVal val="visible"/>
                                      </p:to>
                                    </p:set>
                                    <p:animEffect transition="in" filter="fade">
                                      <p:cBhvr>
                                        <p:cTn id="36" dur="500"/>
                                        <p:tgtEl>
                                          <p:spTgt spid="434">
                                            <p:txEl>
                                              <p:pRg st="10" end="10"/>
                                            </p:txEl>
                                          </p:spTgt>
                                        </p:tgtEl>
                                      </p:cBhvr>
                                    </p:animEffect>
                                  </p:childTnLst>
                                </p:cTn>
                              </p:par>
                            </p:childTnLst>
                          </p:cTn>
                        </p:par>
                        <p:par>
                          <p:cTn id="37" fill="hold">
                            <p:stCondLst>
                              <p:cond delay="3000"/>
                            </p:stCondLst>
                            <p:childTnLst>
                              <p:par>
                                <p:cTn id="38" presetID="10" presetClass="entr" presetSubtype="0" fill="hold" grpId="1" nodeType="afterEffect">
                                  <p:stCondLst>
                                    <p:cond delay="0"/>
                                  </p:stCondLst>
                                  <p:iterate>
                                    <p:tmAbs val="0"/>
                                  </p:iterate>
                                  <p:childTnLst>
                                    <p:set>
                                      <p:cBhvr>
                                        <p:cTn id="39" fill="hold"/>
                                        <p:tgtEl>
                                          <p:spTgt spid="434">
                                            <p:txEl>
                                              <p:pRg st="11" end="11"/>
                                            </p:txEl>
                                          </p:spTgt>
                                        </p:tgtEl>
                                        <p:attrNameLst>
                                          <p:attrName>style.visibility</p:attrName>
                                        </p:attrNameLst>
                                      </p:cBhvr>
                                      <p:to>
                                        <p:strVal val="visible"/>
                                      </p:to>
                                    </p:set>
                                    <p:animEffect transition="in" filter="fade">
                                      <p:cBhvr>
                                        <p:cTn id="40" dur="500"/>
                                        <p:tgtEl>
                                          <p:spTgt spid="4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1"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Google Shape;375;p34"/>
          <p:cNvSpPr txBox="1">
            <a:spLocks noGrp="1"/>
          </p:cNvSpPr>
          <p:nvPr>
            <p:ph type="title"/>
          </p:nvPr>
        </p:nvSpPr>
        <p:spPr>
          <a:xfrm>
            <a:off x="398688" y="404829"/>
            <a:ext cx="8298634" cy="637202"/>
          </a:xfrm>
          <a:prstGeom prst="rect">
            <a:avLst/>
          </a:prstGeom>
        </p:spPr>
        <p:txBody>
          <a:bodyPr/>
          <a:lstStyle>
            <a:lvl1pPr algn="ctr">
              <a:defRPr b="0">
                <a:latin typeface="Avenir"/>
                <a:ea typeface="Avenir"/>
                <a:cs typeface="Avenir"/>
                <a:sym typeface="Avenir Roman"/>
              </a:defRPr>
            </a:lvl1pPr>
          </a:lstStyle>
          <a:p>
            <a:r>
              <a:rPr lang="es-ES_tradnl" dirty="0" err="1">
                <a:solidFill>
                  <a:srgbClr val="F28E00"/>
                </a:solidFill>
                <a:latin typeface="Georgia" panose="02040502050405020303" pitchFamily="18" charset="0"/>
              </a:rPr>
              <a:t>Unfolding</a:t>
            </a:r>
            <a:r>
              <a:rPr lang="es-ES_tradnl" dirty="0">
                <a:solidFill>
                  <a:srgbClr val="F28E00"/>
                </a:solidFill>
                <a:latin typeface="Georgia" panose="02040502050405020303" pitchFamily="18" charset="0"/>
              </a:rPr>
              <a:t> of </a:t>
            </a:r>
            <a:r>
              <a:rPr lang="es-ES_tradnl" dirty="0" err="1">
                <a:solidFill>
                  <a:srgbClr val="F28E00"/>
                </a:solidFill>
                <a:latin typeface="Georgia" panose="02040502050405020303" pitchFamily="18" charset="0"/>
              </a:rPr>
              <a:t>the</a:t>
            </a:r>
            <a:r>
              <a:rPr lang="es-ES_tradnl" dirty="0">
                <a:solidFill>
                  <a:srgbClr val="F28E00"/>
                </a:solidFill>
                <a:latin typeface="Georgia" panose="02040502050405020303" pitchFamily="18" charset="0"/>
              </a:rPr>
              <a:t> </a:t>
            </a:r>
            <a:r>
              <a:rPr lang="es-ES_tradnl" dirty="0" err="1">
                <a:solidFill>
                  <a:srgbClr val="F28E00"/>
                </a:solidFill>
                <a:latin typeface="Georgia" panose="02040502050405020303" pitchFamily="18" charset="0"/>
              </a:rPr>
              <a:t>Diocesan</a:t>
            </a:r>
            <a:r>
              <a:rPr lang="es-ES_tradnl" dirty="0">
                <a:solidFill>
                  <a:srgbClr val="F28E00"/>
                </a:solidFill>
                <a:latin typeface="Georgia" panose="02040502050405020303" pitchFamily="18" charset="0"/>
              </a:rPr>
              <a:t> </a:t>
            </a:r>
            <a:r>
              <a:rPr lang="es-ES_tradnl" dirty="0" err="1">
                <a:solidFill>
                  <a:srgbClr val="F28E00"/>
                </a:solidFill>
                <a:latin typeface="Georgia" panose="02040502050405020303" pitchFamily="18" charset="0"/>
              </a:rPr>
              <a:t>Phase</a:t>
            </a:r>
            <a:endParaRPr b="1" dirty="0">
              <a:solidFill>
                <a:srgbClr val="F28E00"/>
              </a:solidFill>
              <a:latin typeface="Georgia" panose="02040502050405020303" pitchFamily="18" charset="0"/>
            </a:endParaRPr>
          </a:p>
        </p:txBody>
      </p:sp>
      <p:sp>
        <p:nvSpPr>
          <p:cNvPr id="437" name="Google Shape;376;p34"/>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438" name="Google Shape;377;p34"/>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439" name="Google Shape;378;p34"/>
          <p:cNvSpPr txBox="1">
            <a:spLocks noGrp="1"/>
          </p:cNvSpPr>
          <p:nvPr>
            <p:ph type="body" idx="1"/>
          </p:nvPr>
        </p:nvSpPr>
        <p:spPr>
          <a:xfrm>
            <a:off x="496859" y="1105084"/>
            <a:ext cx="8201091" cy="3400009"/>
          </a:xfrm>
          <a:prstGeom prst="rect">
            <a:avLst/>
          </a:prstGeom>
        </p:spPr>
        <p:txBody>
          <a:bodyPr anchor="ctr">
            <a:normAutofit lnSpcReduction="10000"/>
          </a:bodyPr>
          <a:lstStyle/>
          <a:p>
            <a:pPr marL="457200" lvl="0" indent="-304800">
              <a:buClr>
                <a:srgbClr val="DE8F32"/>
              </a:buClr>
              <a:buSzPts val="1200"/>
              <a:buFont typeface="Helvetica Neue"/>
              <a:buChar char="●"/>
            </a:pPr>
            <a:r>
              <a:rPr lang="es-ES" sz="1500" b="1" dirty="0" err="1">
                <a:solidFill>
                  <a:srgbClr val="006600"/>
                </a:solidFill>
                <a:latin typeface="Georgia" panose="02040502050405020303" pitchFamily="18" charset="0"/>
                <a:cs typeface="Avenir Black"/>
                <a:sym typeface="Helvetica Neue"/>
              </a:rPr>
              <a:t>Those</a:t>
            </a:r>
            <a:r>
              <a:rPr lang="es-ES" sz="1500" b="1" dirty="0">
                <a:solidFill>
                  <a:srgbClr val="006600"/>
                </a:solidFill>
                <a:latin typeface="Georgia" panose="02040502050405020303" pitchFamily="18" charset="0"/>
                <a:cs typeface="Avenir Black"/>
                <a:sym typeface="Helvetica Neue"/>
              </a:rPr>
              <a:t> </a:t>
            </a:r>
            <a:r>
              <a:rPr lang="es-ES" sz="1500" b="1" dirty="0" err="1">
                <a:solidFill>
                  <a:srgbClr val="006600"/>
                </a:solidFill>
                <a:latin typeface="Georgia" panose="02040502050405020303" pitchFamily="18" charset="0"/>
                <a:cs typeface="Avenir Black"/>
                <a:sym typeface="Helvetica Neue"/>
              </a:rPr>
              <a:t>Responsible</a:t>
            </a:r>
            <a:r>
              <a:rPr lang="es-ES" sz="1500" b="1" dirty="0">
                <a:solidFill>
                  <a:srgbClr val="006600"/>
                </a:solidFill>
                <a:latin typeface="Georgia" panose="02040502050405020303" pitchFamily="18" charset="0"/>
                <a:cs typeface="Avenir Black"/>
                <a:sym typeface="Helvetica Neue"/>
              </a:rPr>
              <a:t>:</a:t>
            </a:r>
          </a:p>
          <a:p>
            <a:pPr marL="914400" lvl="1" indent="-304800">
              <a:buClr>
                <a:srgbClr val="DE8F32"/>
              </a:buClr>
              <a:buSzPts val="1200"/>
              <a:buFont typeface="Helvetica Neue"/>
              <a:buChar char="○"/>
            </a:pP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People</a:t>
            </a:r>
            <a:r>
              <a:rPr lang="es-ES" sz="1500" dirty="0">
                <a:solidFill>
                  <a:srgbClr val="000000"/>
                </a:solidFill>
                <a:latin typeface="Georgia" panose="02040502050405020303" pitchFamily="18" charset="0"/>
                <a:cs typeface="Avenir Black"/>
                <a:sym typeface="Helvetica Neue"/>
              </a:rPr>
              <a:t> of </a:t>
            </a:r>
            <a:r>
              <a:rPr lang="es-ES" sz="1500" dirty="0" err="1">
                <a:solidFill>
                  <a:srgbClr val="000000"/>
                </a:solidFill>
                <a:latin typeface="Georgia" panose="02040502050405020303" pitchFamily="18" charset="0"/>
                <a:cs typeface="Avenir Black"/>
                <a:sym typeface="Helvetica Neue"/>
              </a:rPr>
              <a:t>God</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called</a:t>
            </a:r>
            <a:r>
              <a:rPr lang="es-ES" sz="1500" dirty="0">
                <a:solidFill>
                  <a:srgbClr val="000000"/>
                </a:solidFill>
                <a:latin typeface="Georgia" panose="02040502050405020303" pitchFamily="18" charset="0"/>
                <a:cs typeface="Avenir Black"/>
                <a:sym typeface="Helvetica Neue"/>
              </a:rPr>
              <a:t> to </a:t>
            </a:r>
            <a:r>
              <a:rPr lang="es-ES" sz="1500" dirty="0" err="1">
                <a:solidFill>
                  <a:srgbClr val="000000"/>
                </a:solidFill>
                <a:latin typeface="Georgia" panose="02040502050405020303" pitchFamily="18" charset="0"/>
                <a:cs typeface="Avenir Black"/>
                <a:sym typeface="Helvetica Neue"/>
              </a:rPr>
              <a:t>participate</a:t>
            </a:r>
            <a:endParaRPr lang="es-ES" sz="1500" dirty="0">
              <a:solidFill>
                <a:srgbClr val="000000"/>
              </a:solidFill>
              <a:latin typeface="Georgia" panose="02040502050405020303" pitchFamily="18" charset="0"/>
              <a:cs typeface="Avenir Black"/>
              <a:sym typeface="Helvetica Neue"/>
            </a:endParaRPr>
          </a:p>
          <a:p>
            <a:pPr marL="914400" lvl="1" indent="-304800">
              <a:buClr>
                <a:srgbClr val="DE8F32"/>
              </a:buClr>
              <a:buSzPts val="1200"/>
              <a:buFont typeface="Helvetica Neue"/>
              <a:buChar char="○"/>
            </a:pP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Diocesan</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Bishop</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responsible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for</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discernment</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process</a:t>
            </a:r>
            <a:endParaRPr lang="es-ES" sz="1500" dirty="0">
              <a:solidFill>
                <a:srgbClr val="000000"/>
              </a:solidFill>
              <a:latin typeface="Georgia" panose="02040502050405020303" pitchFamily="18" charset="0"/>
              <a:cs typeface="Avenir Black"/>
              <a:sym typeface="Helvetica Neue"/>
            </a:endParaRPr>
          </a:p>
          <a:p>
            <a:pPr marL="914400" lvl="1" indent="-304800">
              <a:buClr>
                <a:srgbClr val="DE8F32"/>
              </a:buClr>
              <a:buSzPts val="1200"/>
              <a:buFont typeface="Helvetica Neue"/>
              <a:buChar char="○"/>
            </a:pP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Synodal</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Team</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coordinates</a:t>
            </a:r>
            <a:r>
              <a:rPr lang="es-ES" sz="1500" dirty="0">
                <a:solidFill>
                  <a:srgbClr val="000000"/>
                </a:solidFill>
                <a:latin typeface="Georgia" panose="02040502050405020303" pitchFamily="18" charset="0"/>
                <a:cs typeface="Avenir Black"/>
                <a:sym typeface="Helvetica Neue"/>
              </a:rPr>
              <a:t> and </a:t>
            </a:r>
            <a:r>
              <a:rPr lang="es-ES" sz="1500" dirty="0" err="1">
                <a:solidFill>
                  <a:srgbClr val="000000"/>
                </a:solidFill>
                <a:latin typeface="Georgia" panose="02040502050405020303" pitchFamily="18" charset="0"/>
                <a:cs typeface="Avenir Black"/>
                <a:sym typeface="Helvetica Neue"/>
              </a:rPr>
              <a:t>animates</a:t>
            </a:r>
            <a:endParaRPr lang="es-ES" sz="1500" dirty="0">
              <a:solidFill>
                <a:srgbClr val="000000"/>
              </a:solidFill>
              <a:latin typeface="Georgia" panose="02040502050405020303" pitchFamily="18" charset="0"/>
              <a:cs typeface="Avenir Black"/>
              <a:sym typeface="Helvetica Neue"/>
            </a:endParaRPr>
          </a:p>
          <a:p>
            <a:pPr marL="914400" lvl="1" indent="-304800">
              <a:buClr>
                <a:srgbClr val="DE8F32"/>
              </a:buClr>
              <a:buSzPts val="1200"/>
              <a:buFont typeface="Helvetica Neue"/>
              <a:buChar char="○"/>
            </a:pPr>
            <a:r>
              <a:rPr lang="es-ES" sz="1500" dirty="0" err="1">
                <a:solidFill>
                  <a:srgbClr val="000000"/>
                </a:solidFill>
                <a:latin typeface="Georgia" panose="02040502050405020303" pitchFamily="18" charset="0"/>
                <a:cs typeface="Avenir Black"/>
                <a:sym typeface="Helvetica Neue"/>
              </a:rPr>
              <a:t>Pastors</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responsible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for</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enabling</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participation</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from</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parish</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level</a:t>
            </a:r>
            <a:endParaRPr lang="es-ES" sz="1500" dirty="0">
              <a:solidFill>
                <a:srgbClr val="000000"/>
              </a:solidFill>
              <a:latin typeface="Georgia" panose="02040502050405020303" pitchFamily="18" charset="0"/>
              <a:cs typeface="Avenir Black"/>
              <a:sym typeface="Helvetica Neue"/>
            </a:endParaRPr>
          </a:p>
          <a:p>
            <a:pPr marL="914400" lvl="1" indent="-304800">
              <a:buClr>
                <a:srgbClr val="DE8F32"/>
              </a:buClr>
              <a:buSzPts val="1200"/>
              <a:buFont typeface="Helvetica Neue"/>
              <a:buChar char="○"/>
            </a:pPr>
            <a:endParaRPr lang="es-ES" sz="1500" dirty="0">
              <a:solidFill>
                <a:srgbClr val="000000"/>
              </a:solidFill>
              <a:latin typeface="Georgia" panose="02040502050405020303" pitchFamily="18" charset="0"/>
              <a:cs typeface="Avenir Black"/>
              <a:sym typeface="Helvetica Neue"/>
            </a:endParaRPr>
          </a:p>
          <a:p>
            <a:pPr marL="457200" lvl="0" indent="-304800">
              <a:buClr>
                <a:srgbClr val="DE8F32"/>
              </a:buClr>
              <a:buSzPts val="1200"/>
              <a:buFont typeface="Helvetica Neue"/>
              <a:buChar char="●"/>
            </a:pPr>
            <a:r>
              <a:rPr lang="es-ES" sz="1500" b="1" dirty="0" err="1">
                <a:solidFill>
                  <a:srgbClr val="B21444">
                    <a:lumMod val="75000"/>
                  </a:srgbClr>
                </a:solidFill>
                <a:latin typeface="Georgia" panose="02040502050405020303" pitchFamily="18" charset="0"/>
                <a:cs typeface="Avenir Black"/>
                <a:sym typeface="Helvetica Neue"/>
              </a:rPr>
              <a:t>Materials</a:t>
            </a:r>
            <a:r>
              <a:rPr lang="es-ES" sz="1500" b="1" dirty="0">
                <a:solidFill>
                  <a:srgbClr val="B21444">
                    <a:lumMod val="75000"/>
                  </a:srgbClr>
                </a:solidFill>
                <a:latin typeface="Georgia" panose="02040502050405020303" pitchFamily="18" charset="0"/>
                <a:cs typeface="Avenir Black"/>
                <a:sym typeface="Helvetica Neue"/>
              </a:rPr>
              <a:t>:</a:t>
            </a:r>
          </a:p>
          <a:p>
            <a:pPr marL="914400" lvl="1" indent="-304800">
              <a:buClr>
                <a:srgbClr val="DE8F32"/>
              </a:buClr>
              <a:buSzPts val="1200"/>
              <a:buFont typeface="Helvetica Neue"/>
              <a:buChar char="○"/>
            </a:pP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10 “</a:t>
            </a:r>
            <a:r>
              <a:rPr lang="es-ES" sz="1500" dirty="0" err="1">
                <a:solidFill>
                  <a:srgbClr val="000000"/>
                </a:solidFill>
                <a:latin typeface="Georgia" panose="02040502050405020303" pitchFamily="18" charset="0"/>
                <a:cs typeface="Avenir Black"/>
                <a:sym typeface="Helvetica Neue"/>
              </a:rPr>
              <a:t>Thematic</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Nuclei</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from</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i="1" dirty="0" err="1">
                <a:solidFill>
                  <a:srgbClr val="000000"/>
                </a:solidFill>
                <a:latin typeface="Georgia" panose="02040502050405020303" pitchFamily="18" charset="0"/>
                <a:cs typeface="Avenir Black"/>
                <a:sym typeface="Helvetica Neue"/>
              </a:rPr>
              <a:t>Preparatory</a:t>
            </a:r>
            <a:r>
              <a:rPr lang="es-ES" sz="1500" i="1" dirty="0">
                <a:solidFill>
                  <a:srgbClr val="000000"/>
                </a:solidFill>
                <a:latin typeface="Georgia" panose="02040502050405020303" pitchFamily="18" charset="0"/>
                <a:cs typeface="Avenir Black"/>
                <a:sym typeface="Helvetica Neue"/>
              </a:rPr>
              <a:t> </a:t>
            </a:r>
            <a:r>
              <a:rPr lang="es-ES" sz="1500" i="1" dirty="0" err="1">
                <a:solidFill>
                  <a:srgbClr val="000000"/>
                </a:solidFill>
                <a:latin typeface="Georgia" panose="02040502050405020303" pitchFamily="18" charset="0"/>
                <a:cs typeface="Avenir Black"/>
                <a:sym typeface="Helvetica Neue"/>
              </a:rPr>
              <a:t>Document</a:t>
            </a:r>
            <a:endParaRPr lang="es-ES" sz="1500" dirty="0">
              <a:solidFill>
                <a:srgbClr val="000000"/>
              </a:solidFill>
              <a:latin typeface="Georgia" panose="02040502050405020303" pitchFamily="18" charset="0"/>
              <a:cs typeface="Avenir Black"/>
              <a:sym typeface="Helvetica Neue"/>
            </a:endParaRPr>
          </a:p>
          <a:p>
            <a:pPr marL="914400" lvl="1" indent="-304800">
              <a:buClr>
                <a:srgbClr val="DE8F32"/>
              </a:buClr>
              <a:buSzPts val="1200"/>
              <a:buFont typeface="Helvetica Neue"/>
              <a:buChar char="○"/>
            </a:pPr>
            <a:r>
              <a:rPr lang="es-ES" sz="1500" dirty="0" err="1">
                <a:solidFill>
                  <a:srgbClr val="000000"/>
                </a:solidFill>
                <a:latin typeface="Georgia" panose="02040502050405020303" pitchFamily="18" charset="0"/>
                <a:cs typeface="Avenir Black"/>
                <a:sym typeface="Helvetica Neue"/>
              </a:rPr>
              <a:t>Anything</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that</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the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Diocese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is</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able</a:t>
            </a:r>
            <a:r>
              <a:rPr lang="es-ES" sz="1500" dirty="0">
                <a:solidFill>
                  <a:srgbClr val="000000"/>
                </a:solidFill>
                <a:latin typeface="Georgia" panose="02040502050405020303" pitchFamily="18" charset="0"/>
                <a:cs typeface="Avenir Black"/>
                <a:sym typeface="Helvetica Neue"/>
              </a:rPr>
              <a:t> to prepare</a:t>
            </a:r>
          </a:p>
          <a:p>
            <a:pPr marL="914400" lvl="1" indent="-304800">
              <a:buClr>
                <a:srgbClr val="DE8F32"/>
              </a:buClr>
              <a:buSzPts val="1200"/>
              <a:buFont typeface="Helvetica Neue"/>
              <a:buChar char="○"/>
            </a:pPr>
            <a:endParaRPr lang="es-ES" sz="1500" dirty="0">
              <a:solidFill>
                <a:srgbClr val="000000"/>
              </a:solidFill>
              <a:latin typeface="Georgia" panose="02040502050405020303" pitchFamily="18" charset="0"/>
              <a:cs typeface="Avenir Black"/>
              <a:sym typeface="Helvetica Neue"/>
            </a:endParaRPr>
          </a:p>
          <a:p>
            <a:pPr marL="457200" lvl="0" indent="-304800">
              <a:buClr>
                <a:srgbClr val="DE8F32"/>
              </a:buClr>
              <a:buSzPts val="1200"/>
              <a:buFont typeface="Helvetica Neue"/>
              <a:buChar char="●"/>
            </a:pPr>
            <a:r>
              <a:rPr lang="es-ES" sz="1500" b="1" dirty="0">
                <a:solidFill>
                  <a:srgbClr val="00ACB3">
                    <a:lumMod val="75000"/>
                  </a:srgbClr>
                </a:solidFill>
                <a:latin typeface="Georgia" panose="02040502050405020303" pitchFamily="18" charset="0"/>
                <a:cs typeface="Avenir Black"/>
                <a:sym typeface="Helvetica Neue"/>
              </a:rPr>
              <a:t>To </a:t>
            </a:r>
            <a:r>
              <a:rPr lang="es-ES" sz="1500" b="1" dirty="0" err="1">
                <a:solidFill>
                  <a:srgbClr val="00ACB3">
                    <a:lumMod val="75000"/>
                  </a:srgbClr>
                </a:solidFill>
                <a:latin typeface="Georgia" panose="02040502050405020303" pitchFamily="18" charset="0"/>
                <a:cs typeface="Avenir Black"/>
                <a:sym typeface="Helvetica Neue"/>
              </a:rPr>
              <a:t>Keep</a:t>
            </a:r>
            <a:r>
              <a:rPr lang="es-ES" sz="1500" b="1" dirty="0">
                <a:solidFill>
                  <a:srgbClr val="00ACB3">
                    <a:lumMod val="75000"/>
                  </a:srgbClr>
                </a:solidFill>
                <a:latin typeface="Georgia" panose="02040502050405020303" pitchFamily="18" charset="0"/>
                <a:cs typeface="Avenir Black"/>
                <a:sym typeface="Helvetica Neue"/>
              </a:rPr>
              <a:t> in </a:t>
            </a:r>
            <a:r>
              <a:rPr lang="es-ES" sz="1500" b="1" dirty="0" err="1">
                <a:solidFill>
                  <a:srgbClr val="00ACB3">
                    <a:lumMod val="75000"/>
                  </a:srgbClr>
                </a:solidFill>
                <a:latin typeface="Georgia" panose="02040502050405020303" pitchFamily="18" charset="0"/>
                <a:cs typeface="Avenir Black"/>
                <a:sym typeface="Helvetica Neue"/>
              </a:rPr>
              <a:t>Mind</a:t>
            </a:r>
            <a:r>
              <a:rPr lang="es-ES" sz="1500" b="1" dirty="0">
                <a:solidFill>
                  <a:srgbClr val="00ACB3">
                    <a:lumMod val="75000"/>
                  </a:srgbClr>
                </a:solidFill>
                <a:latin typeface="Georgia" panose="02040502050405020303" pitchFamily="18" charset="0"/>
                <a:cs typeface="Avenir Black"/>
                <a:sym typeface="Helvetica Neue"/>
              </a:rPr>
              <a:t>:</a:t>
            </a:r>
          </a:p>
          <a:p>
            <a:pPr marL="914400" lvl="1" indent="-304800">
              <a:buClr>
                <a:srgbClr val="DE8F32"/>
              </a:buClr>
              <a:buSzPts val="1200"/>
              <a:buFont typeface="Helvetica Neue"/>
              <a:buChar char="○"/>
            </a:pPr>
            <a:r>
              <a:rPr lang="es-ES" sz="1500" dirty="0" err="1">
                <a:solidFill>
                  <a:srgbClr val="000000"/>
                </a:solidFill>
                <a:latin typeface="Georgia" panose="02040502050405020303" pitchFamily="18" charset="0"/>
                <a:cs typeface="Avenir Black"/>
                <a:sym typeface="Helvetica Neue"/>
              </a:rPr>
              <a:t>This</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is</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not</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about</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responding</a:t>
            </a:r>
            <a:r>
              <a:rPr lang="es-ES" sz="1500" dirty="0">
                <a:solidFill>
                  <a:srgbClr val="000000"/>
                </a:solidFill>
                <a:latin typeface="Georgia" panose="02040502050405020303" pitchFamily="18" charset="0"/>
                <a:cs typeface="Avenir Black"/>
                <a:sym typeface="Helvetica Neue"/>
              </a:rPr>
              <a:t> to a </a:t>
            </a:r>
            <a:r>
              <a:rPr lang="es-ES" sz="1500" dirty="0" err="1">
                <a:solidFill>
                  <a:srgbClr val="000000"/>
                </a:solidFill>
                <a:latin typeface="Georgia" panose="02040502050405020303" pitchFamily="18" charset="0"/>
                <a:cs typeface="Avenir Black"/>
                <a:sym typeface="Helvetica Neue"/>
              </a:rPr>
              <a:t>questionnaire</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or</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random</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list</a:t>
            </a:r>
            <a:r>
              <a:rPr lang="es-ES" sz="1500" dirty="0">
                <a:solidFill>
                  <a:srgbClr val="000000"/>
                </a:solidFill>
                <a:latin typeface="Georgia" panose="02040502050405020303" pitchFamily="18" charset="0"/>
                <a:cs typeface="Avenir Black"/>
                <a:sym typeface="Helvetica Neue"/>
              </a:rPr>
              <a:t> of </a:t>
            </a:r>
            <a:r>
              <a:rPr lang="es-ES" sz="1500" dirty="0" err="1">
                <a:solidFill>
                  <a:srgbClr val="000000"/>
                </a:solidFill>
                <a:latin typeface="Georgia" panose="02040502050405020303" pitchFamily="18" charset="0"/>
                <a:cs typeface="Avenir Black"/>
                <a:sym typeface="Helvetica Neue"/>
              </a:rPr>
              <a:t>questions</a:t>
            </a:r>
            <a:endParaRPr lang="es-ES" sz="1500" dirty="0">
              <a:solidFill>
                <a:srgbClr val="000000"/>
              </a:solidFill>
              <a:latin typeface="Georgia" panose="02040502050405020303" pitchFamily="18" charset="0"/>
              <a:cs typeface="Avenir Black"/>
              <a:sym typeface="Helvetica Neue"/>
            </a:endParaRPr>
          </a:p>
          <a:p>
            <a:pPr marL="914400" lvl="1" indent="-304800">
              <a:buClr>
                <a:srgbClr val="DE8F32"/>
              </a:buClr>
              <a:buSzPts val="1200"/>
              <a:buFont typeface="Helvetica Neue"/>
              <a:buChar char="○"/>
            </a:pPr>
            <a:r>
              <a:rPr lang="es-ES" sz="1500" dirty="0" err="1">
                <a:solidFill>
                  <a:srgbClr val="000000"/>
                </a:solidFill>
                <a:latin typeface="Georgia" panose="02040502050405020303" pitchFamily="18" charset="0"/>
                <a:cs typeface="Avenir Black"/>
                <a:sym typeface="Helvetica Neue"/>
              </a:rPr>
              <a:t>All</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materials</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must</a:t>
            </a:r>
            <a:r>
              <a:rPr lang="es-ES" sz="1500" dirty="0">
                <a:solidFill>
                  <a:srgbClr val="000000"/>
                </a:solidFill>
                <a:latin typeface="Georgia" panose="02040502050405020303" pitchFamily="18" charset="0"/>
                <a:cs typeface="Avenir Black"/>
                <a:sym typeface="Helvetica Neue"/>
              </a:rPr>
              <a:t> </a:t>
            </a:r>
            <a:r>
              <a:rPr lang="es-ES" sz="1500" dirty="0" err="1">
                <a:solidFill>
                  <a:srgbClr val="000000"/>
                </a:solidFill>
                <a:latin typeface="Georgia" panose="02040502050405020303" pitchFamily="18" charset="0"/>
                <a:cs typeface="Avenir Black"/>
                <a:sym typeface="Helvetica Neue"/>
              </a:rPr>
              <a:t>foster</a:t>
            </a:r>
            <a:r>
              <a:rPr lang="es-ES" sz="1500" dirty="0">
                <a:solidFill>
                  <a:srgbClr val="000000"/>
                </a:solidFill>
                <a:latin typeface="Georgia" panose="02040502050405020303" pitchFamily="18" charset="0"/>
                <a:cs typeface="Avenir Black"/>
                <a:sym typeface="Helvetica Neue"/>
              </a:rPr>
              <a:t> dialogue and </a:t>
            </a:r>
            <a:r>
              <a:rPr lang="es-ES" sz="1500" dirty="0" err="1">
                <a:solidFill>
                  <a:srgbClr val="000000"/>
                </a:solidFill>
                <a:latin typeface="Georgia" panose="02040502050405020303" pitchFamily="18" charset="0"/>
                <a:cs typeface="Avenir Black"/>
                <a:sym typeface="Helvetica Neue"/>
              </a:rPr>
              <a:t>discernment</a:t>
            </a:r>
            <a:endParaRPr lang="en-CA" sz="1500" dirty="0">
              <a:solidFill>
                <a:srgbClr val="000000"/>
              </a:solidFill>
              <a:latin typeface="Georgia" panose="02040502050405020303" pitchFamily="18" charset="0"/>
              <a:cs typeface="Avenir Book"/>
              <a:sym typeface="Helvetica Neue"/>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39">
                                            <p:bg/>
                                          </p:spTgt>
                                        </p:tgtEl>
                                        <p:attrNameLst>
                                          <p:attrName>style.visibility</p:attrName>
                                        </p:attrNameLst>
                                      </p:cBhvr>
                                      <p:to>
                                        <p:strVal val="visible"/>
                                      </p:to>
                                    </p:set>
                                    <p:animEffect transition="in" filter="fade">
                                      <p:cBhvr>
                                        <p:cTn id="7" dur="500"/>
                                        <p:tgtEl>
                                          <p:spTgt spid="439">
                                            <p:bg/>
                                          </p:spTgt>
                                        </p:tgtEl>
                                      </p:cBhvr>
                                    </p:animEffect>
                                  </p:childTnLst>
                                </p:cTn>
                              </p:par>
                              <p:par>
                                <p:cTn id="8" presetID="10" presetClass="entr" presetSubtype="0" fill="hold" grpId="1" nodeType="withEffect">
                                  <p:stCondLst>
                                    <p:cond delay="0"/>
                                  </p:stCondLst>
                                  <p:iterate>
                                    <p:tmAbs val="0"/>
                                  </p:iterate>
                                  <p:childTnLst>
                                    <p:set>
                                      <p:cBhvr>
                                        <p:cTn id="9" fill="hold"/>
                                        <p:tgtEl>
                                          <p:spTgt spid="439">
                                            <p:txEl>
                                              <p:pRg st="0" end="0"/>
                                            </p:txEl>
                                          </p:spTgt>
                                        </p:tgtEl>
                                        <p:attrNameLst>
                                          <p:attrName>style.visibility</p:attrName>
                                        </p:attrNameLst>
                                      </p:cBhvr>
                                      <p:to>
                                        <p:strVal val="visible"/>
                                      </p:to>
                                    </p:set>
                                    <p:animEffect transition="in" filter="fade">
                                      <p:cBhvr>
                                        <p:cTn id="10" dur="500"/>
                                        <p:tgtEl>
                                          <p:spTgt spid="439">
                                            <p:txEl>
                                              <p:pRg st="0" end="0"/>
                                            </p:txEl>
                                          </p:spTgt>
                                        </p:tgtEl>
                                      </p:cBhvr>
                                    </p:animEffect>
                                  </p:childTnLst>
                                </p:cTn>
                              </p:par>
                            </p:childTnLst>
                          </p:cTn>
                        </p:par>
                        <p:par>
                          <p:cTn id="11" fill="hold">
                            <p:stCondLst>
                              <p:cond delay="500"/>
                            </p:stCondLst>
                            <p:childTnLst>
                              <p:par>
                                <p:cTn id="12" presetID="10" presetClass="entr" presetSubtype="0" fill="hold" grpId="1" nodeType="afterEffect">
                                  <p:stCondLst>
                                    <p:cond delay="0"/>
                                  </p:stCondLst>
                                  <p:iterate>
                                    <p:tmAbs val="0"/>
                                  </p:iterate>
                                  <p:childTnLst>
                                    <p:set>
                                      <p:cBhvr>
                                        <p:cTn id="13" fill="hold"/>
                                        <p:tgtEl>
                                          <p:spTgt spid="439">
                                            <p:txEl>
                                              <p:pRg st="1" end="1"/>
                                            </p:txEl>
                                          </p:spTgt>
                                        </p:tgtEl>
                                        <p:attrNameLst>
                                          <p:attrName>style.visibility</p:attrName>
                                        </p:attrNameLst>
                                      </p:cBhvr>
                                      <p:to>
                                        <p:strVal val="visible"/>
                                      </p:to>
                                    </p:set>
                                    <p:animEffect transition="in" filter="fade">
                                      <p:cBhvr>
                                        <p:cTn id="14" dur="500"/>
                                        <p:tgtEl>
                                          <p:spTgt spid="439">
                                            <p:txEl>
                                              <p:pRg st="1" end="1"/>
                                            </p:txEl>
                                          </p:spTgt>
                                        </p:tgtEl>
                                      </p:cBhvr>
                                    </p:animEffect>
                                  </p:childTnLst>
                                </p:cTn>
                              </p:par>
                            </p:childTnLst>
                          </p:cTn>
                        </p:par>
                        <p:par>
                          <p:cTn id="15" fill="hold">
                            <p:stCondLst>
                              <p:cond delay="1000"/>
                            </p:stCondLst>
                            <p:childTnLst>
                              <p:par>
                                <p:cTn id="16" presetID="10" presetClass="entr" presetSubtype="0" fill="hold" grpId="1" nodeType="afterEffect">
                                  <p:stCondLst>
                                    <p:cond delay="0"/>
                                  </p:stCondLst>
                                  <p:iterate>
                                    <p:tmAbs val="0"/>
                                  </p:iterate>
                                  <p:childTnLst>
                                    <p:set>
                                      <p:cBhvr>
                                        <p:cTn id="17" fill="hold"/>
                                        <p:tgtEl>
                                          <p:spTgt spid="439">
                                            <p:txEl>
                                              <p:pRg st="2" end="2"/>
                                            </p:txEl>
                                          </p:spTgt>
                                        </p:tgtEl>
                                        <p:attrNameLst>
                                          <p:attrName>style.visibility</p:attrName>
                                        </p:attrNameLst>
                                      </p:cBhvr>
                                      <p:to>
                                        <p:strVal val="visible"/>
                                      </p:to>
                                    </p:set>
                                    <p:animEffect transition="in" filter="fade">
                                      <p:cBhvr>
                                        <p:cTn id="18" dur="500"/>
                                        <p:tgtEl>
                                          <p:spTgt spid="439">
                                            <p:txEl>
                                              <p:pRg st="2" end="2"/>
                                            </p:txEl>
                                          </p:spTgt>
                                        </p:tgtEl>
                                      </p:cBhvr>
                                    </p:animEffect>
                                  </p:childTnLst>
                                </p:cTn>
                              </p:par>
                            </p:childTnLst>
                          </p:cTn>
                        </p:par>
                        <p:par>
                          <p:cTn id="19" fill="hold">
                            <p:stCondLst>
                              <p:cond delay="1500"/>
                            </p:stCondLst>
                            <p:childTnLst>
                              <p:par>
                                <p:cTn id="20" presetID="10" presetClass="entr" presetSubtype="0" fill="hold" grpId="1" nodeType="afterEffect">
                                  <p:stCondLst>
                                    <p:cond delay="0"/>
                                  </p:stCondLst>
                                  <p:iterate>
                                    <p:tmAbs val="0"/>
                                  </p:iterate>
                                  <p:childTnLst>
                                    <p:set>
                                      <p:cBhvr>
                                        <p:cTn id="21" fill="hold"/>
                                        <p:tgtEl>
                                          <p:spTgt spid="439">
                                            <p:txEl>
                                              <p:pRg st="3" end="3"/>
                                            </p:txEl>
                                          </p:spTgt>
                                        </p:tgtEl>
                                        <p:attrNameLst>
                                          <p:attrName>style.visibility</p:attrName>
                                        </p:attrNameLst>
                                      </p:cBhvr>
                                      <p:to>
                                        <p:strVal val="visible"/>
                                      </p:to>
                                    </p:set>
                                    <p:animEffect transition="in" filter="fade">
                                      <p:cBhvr>
                                        <p:cTn id="22" dur="500"/>
                                        <p:tgtEl>
                                          <p:spTgt spid="439">
                                            <p:txEl>
                                              <p:pRg st="3" end="3"/>
                                            </p:txEl>
                                          </p:spTgt>
                                        </p:tgtEl>
                                      </p:cBhvr>
                                    </p:animEffect>
                                  </p:childTnLst>
                                </p:cTn>
                              </p:par>
                            </p:childTnLst>
                          </p:cTn>
                        </p:par>
                        <p:par>
                          <p:cTn id="23" fill="hold">
                            <p:stCondLst>
                              <p:cond delay="2000"/>
                            </p:stCondLst>
                            <p:childTnLst>
                              <p:par>
                                <p:cTn id="24" presetID="10" presetClass="entr" presetSubtype="0" fill="hold" grpId="1" nodeType="afterEffect">
                                  <p:stCondLst>
                                    <p:cond delay="0"/>
                                  </p:stCondLst>
                                  <p:iterate>
                                    <p:tmAbs val="0"/>
                                  </p:iterate>
                                  <p:childTnLst>
                                    <p:set>
                                      <p:cBhvr>
                                        <p:cTn id="25" fill="hold"/>
                                        <p:tgtEl>
                                          <p:spTgt spid="439">
                                            <p:txEl>
                                              <p:pRg st="4" end="4"/>
                                            </p:txEl>
                                          </p:spTgt>
                                        </p:tgtEl>
                                        <p:attrNameLst>
                                          <p:attrName>style.visibility</p:attrName>
                                        </p:attrNameLst>
                                      </p:cBhvr>
                                      <p:to>
                                        <p:strVal val="visible"/>
                                      </p:to>
                                    </p:set>
                                    <p:animEffect transition="in" filter="fade">
                                      <p:cBhvr>
                                        <p:cTn id="26" dur="500"/>
                                        <p:tgtEl>
                                          <p:spTgt spid="439">
                                            <p:txEl>
                                              <p:pRg st="4" end="4"/>
                                            </p:txEl>
                                          </p:spTgt>
                                        </p:tgtEl>
                                      </p:cBhvr>
                                    </p:animEffect>
                                  </p:childTnLst>
                                </p:cTn>
                              </p:par>
                            </p:childTnLst>
                          </p:cTn>
                        </p:par>
                        <p:par>
                          <p:cTn id="27" fill="hold">
                            <p:stCondLst>
                              <p:cond delay="2500"/>
                            </p:stCondLst>
                            <p:childTnLst>
                              <p:par>
                                <p:cTn id="28" presetID="10" presetClass="entr" presetSubtype="0" fill="hold" grpId="1" nodeType="afterEffect">
                                  <p:stCondLst>
                                    <p:cond delay="0"/>
                                  </p:stCondLst>
                                  <p:iterate>
                                    <p:tmAbs val="0"/>
                                  </p:iterate>
                                  <p:childTnLst>
                                    <p:set>
                                      <p:cBhvr>
                                        <p:cTn id="29" fill="hold"/>
                                        <p:tgtEl>
                                          <p:spTgt spid="439">
                                            <p:txEl>
                                              <p:pRg st="6" end="6"/>
                                            </p:txEl>
                                          </p:spTgt>
                                        </p:tgtEl>
                                        <p:attrNameLst>
                                          <p:attrName>style.visibility</p:attrName>
                                        </p:attrNameLst>
                                      </p:cBhvr>
                                      <p:to>
                                        <p:strVal val="visible"/>
                                      </p:to>
                                    </p:set>
                                    <p:animEffect transition="in" filter="fade">
                                      <p:cBhvr>
                                        <p:cTn id="30" dur="500"/>
                                        <p:tgtEl>
                                          <p:spTgt spid="439">
                                            <p:txEl>
                                              <p:pRg st="6" end="6"/>
                                            </p:txEl>
                                          </p:spTgt>
                                        </p:tgtEl>
                                      </p:cBhvr>
                                    </p:animEffect>
                                  </p:childTnLst>
                                </p:cTn>
                              </p:par>
                            </p:childTnLst>
                          </p:cTn>
                        </p:par>
                        <p:par>
                          <p:cTn id="31" fill="hold">
                            <p:stCondLst>
                              <p:cond delay="3000"/>
                            </p:stCondLst>
                            <p:childTnLst>
                              <p:par>
                                <p:cTn id="32" presetID="10" presetClass="entr" presetSubtype="0" fill="hold" grpId="1" nodeType="afterEffect">
                                  <p:stCondLst>
                                    <p:cond delay="0"/>
                                  </p:stCondLst>
                                  <p:iterate>
                                    <p:tmAbs val="0"/>
                                  </p:iterate>
                                  <p:childTnLst>
                                    <p:set>
                                      <p:cBhvr>
                                        <p:cTn id="33" fill="hold"/>
                                        <p:tgtEl>
                                          <p:spTgt spid="439">
                                            <p:txEl>
                                              <p:pRg st="7" end="7"/>
                                            </p:txEl>
                                          </p:spTgt>
                                        </p:tgtEl>
                                        <p:attrNameLst>
                                          <p:attrName>style.visibility</p:attrName>
                                        </p:attrNameLst>
                                      </p:cBhvr>
                                      <p:to>
                                        <p:strVal val="visible"/>
                                      </p:to>
                                    </p:set>
                                    <p:animEffect transition="in" filter="fade">
                                      <p:cBhvr>
                                        <p:cTn id="34" dur="500"/>
                                        <p:tgtEl>
                                          <p:spTgt spid="439">
                                            <p:txEl>
                                              <p:pRg st="7" end="7"/>
                                            </p:txEl>
                                          </p:spTgt>
                                        </p:tgtEl>
                                      </p:cBhvr>
                                    </p:animEffect>
                                  </p:childTnLst>
                                </p:cTn>
                              </p:par>
                            </p:childTnLst>
                          </p:cTn>
                        </p:par>
                        <p:par>
                          <p:cTn id="35" fill="hold">
                            <p:stCondLst>
                              <p:cond delay="3500"/>
                            </p:stCondLst>
                            <p:childTnLst>
                              <p:par>
                                <p:cTn id="36" presetID="10" presetClass="entr" presetSubtype="0" fill="hold" grpId="1" nodeType="afterEffect">
                                  <p:stCondLst>
                                    <p:cond delay="0"/>
                                  </p:stCondLst>
                                  <p:iterate>
                                    <p:tmAbs val="0"/>
                                  </p:iterate>
                                  <p:childTnLst>
                                    <p:set>
                                      <p:cBhvr>
                                        <p:cTn id="37" fill="hold"/>
                                        <p:tgtEl>
                                          <p:spTgt spid="439">
                                            <p:txEl>
                                              <p:pRg st="8" end="8"/>
                                            </p:txEl>
                                          </p:spTgt>
                                        </p:tgtEl>
                                        <p:attrNameLst>
                                          <p:attrName>style.visibility</p:attrName>
                                        </p:attrNameLst>
                                      </p:cBhvr>
                                      <p:to>
                                        <p:strVal val="visible"/>
                                      </p:to>
                                    </p:set>
                                    <p:animEffect transition="in" filter="fade">
                                      <p:cBhvr>
                                        <p:cTn id="38" dur="500"/>
                                        <p:tgtEl>
                                          <p:spTgt spid="439">
                                            <p:txEl>
                                              <p:pRg st="8" end="8"/>
                                            </p:txEl>
                                          </p:spTgt>
                                        </p:tgtEl>
                                      </p:cBhvr>
                                    </p:animEffect>
                                  </p:childTnLst>
                                </p:cTn>
                              </p:par>
                            </p:childTnLst>
                          </p:cTn>
                        </p:par>
                        <p:par>
                          <p:cTn id="39" fill="hold">
                            <p:stCondLst>
                              <p:cond delay="4000"/>
                            </p:stCondLst>
                            <p:childTnLst>
                              <p:par>
                                <p:cTn id="40" presetID="10" presetClass="entr" presetSubtype="0" fill="hold" grpId="1" nodeType="afterEffect">
                                  <p:stCondLst>
                                    <p:cond delay="0"/>
                                  </p:stCondLst>
                                  <p:iterate>
                                    <p:tmAbs val="0"/>
                                  </p:iterate>
                                  <p:childTnLst>
                                    <p:set>
                                      <p:cBhvr>
                                        <p:cTn id="41" fill="hold"/>
                                        <p:tgtEl>
                                          <p:spTgt spid="439">
                                            <p:txEl>
                                              <p:pRg st="10" end="10"/>
                                            </p:txEl>
                                          </p:spTgt>
                                        </p:tgtEl>
                                        <p:attrNameLst>
                                          <p:attrName>style.visibility</p:attrName>
                                        </p:attrNameLst>
                                      </p:cBhvr>
                                      <p:to>
                                        <p:strVal val="visible"/>
                                      </p:to>
                                    </p:set>
                                    <p:animEffect transition="in" filter="fade">
                                      <p:cBhvr>
                                        <p:cTn id="42" dur="500"/>
                                        <p:tgtEl>
                                          <p:spTgt spid="439">
                                            <p:txEl>
                                              <p:pRg st="10" end="10"/>
                                            </p:txEl>
                                          </p:spTgt>
                                        </p:tgtEl>
                                      </p:cBhvr>
                                    </p:animEffect>
                                  </p:childTnLst>
                                </p:cTn>
                              </p:par>
                            </p:childTnLst>
                          </p:cTn>
                        </p:par>
                        <p:par>
                          <p:cTn id="43" fill="hold">
                            <p:stCondLst>
                              <p:cond delay="4500"/>
                            </p:stCondLst>
                            <p:childTnLst>
                              <p:par>
                                <p:cTn id="44" presetID="10" presetClass="entr" presetSubtype="0" fill="hold" grpId="1" nodeType="afterEffect">
                                  <p:stCondLst>
                                    <p:cond delay="0"/>
                                  </p:stCondLst>
                                  <p:iterate>
                                    <p:tmAbs val="0"/>
                                  </p:iterate>
                                  <p:childTnLst>
                                    <p:set>
                                      <p:cBhvr>
                                        <p:cTn id="45" fill="hold"/>
                                        <p:tgtEl>
                                          <p:spTgt spid="439">
                                            <p:txEl>
                                              <p:pRg st="11" end="11"/>
                                            </p:txEl>
                                          </p:spTgt>
                                        </p:tgtEl>
                                        <p:attrNameLst>
                                          <p:attrName>style.visibility</p:attrName>
                                        </p:attrNameLst>
                                      </p:cBhvr>
                                      <p:to>
                                        <p:strVal val="visible"/>
                                      </p:to>
                                    </p:set>
                                    <p:animEffect transition="in" filter="fade">
                                      <p:cBhvr>
                                        <p:cTn id="46" dur="500"/>
                                        <p:tgtEl>
                                          <p:spTgt spid="439">
                                            <p:txEl>
                                              <p:pRg st="11" end="11"/>
                                            </p:txEl>
                                          </p:spTgt>
                                        </p:tgtEl>
                                      </p:cBhvr>
                                    </p:animEffect>
                                  </p:childTnLst>
                                </p:cTn>
                              </p:par>
                            </p:childTnLst>
                          </p:cTn>
                        </p:par>
                        <p:par>
                          <p:cTn id="47" fill="hold">
                            <p:stCondLst>
                              <p:cond delay="5000"/>
                            </p:stCondLst>
                            <p:childTnLst>
                              <p:par>
                                <p:cTn id="48" presetID="10" presetClass="entr" presetSubtype="0" fill="hold" grpId="1" nodeType="afterEffect">
                                  <p:stCondLst>
                                    <p:cond delay="0"/>
                                  </p:stCondLst>
                                  <p:iterate>
                                    <p:tmAbs val="0"/>
                                  </p:iterate>
                                  <p:childTnLst>
                                    <p:set>
                                      <p:cBhvr>
                                        <p:cTn id="49" fill="hold"/>
                                        <p:tgtEl>
                                          <p:spTgt spid="439">
                                            <p:txEl>
                                              <p:pRg st="12" end="12"/>
                                            </p:txEl>
                                          </p:spTgt>
                                        </p:tgtEl>
                                        <p:attrNameLst>
                                          <p:attrName>style.visibility</p:attrName>
                                        </p:attrNameLst>
                                      </p:cBhvr>
                                      <p:to>
                                        <p:strVal val="visible"/>
                                      </p:to>
                                    </p:set>
                                    <p:animEffect transition="in" filter="fade">
                                      <p:cBhvr>
                                        <p:cTn id="50" dur="500"/>
                                        <p:tgtEl>
                                          <p:spTgt spid="4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1" build="p" bldLvl="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Google Shape;383;p35"/>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Google Shape;388;p36" descr="Google Shape;388;p36"/>
          <p:cNvPicPr>
            <a:picLocks noChangeAspect="1"/>
          </p:cNvPicPr>
          <p:nvPr/>
        </p:nvPicPr>
        <p:blipFill>
          <a:blip r:embed="rId2"/>
          <a:srcRect l="45690" b="15505"/>
          <a:stretch>
            <a:fillRect/>
          </a:stretch>
        </p:blipFill>
        <p:spPr>
          <a:xfrm>
            <a:off x="-78225" y="1750711"/>
            <a:ext cx="3035650" cy="2434664"/>
          </a:xfrm>
          <a:prstGeom prst="rect">
            <a:avLst/>
          </a:prstGeom>
          <a:ln w="12700">
            <a:miter lim="400000"/>
          </a:ln>
        </p:spPr>
      </p:pic>
      <p:pic>
        <p:nvPicPr>
          <p:cNvPr id="444" name="Google Shape;389;p36" descr="Google Shape;389;p36"/>
          <p:cNvPicPr>
            <a:picLocks noChangeAspect="1"/>
          </p:cNvPicPr>
          <p:nvPr/>
        </p:nvPicPr>
        <p:blipFill>
          <a:blip r:embed="rId3"/>
          <a:srcRect b="28769"/>
          <a:stretch>
            <a:fillRect/>
          </a:stretch>
        </p:blipFill>
        <p:spPr>
          <a:xfrm>
            <a:off x="2215080" y="2938241"/>
            <a:ext cx="6263772" cy="2299885"/>
          </a:xfrm>
          <a:prstGeom prst="rect">
            <a:avLst/>
          </a:prstGeom>
          <a:ln w="12700">
            <a:miter lim="400000"/>
          </a:ln>
        </p:spPr>
      </p:pic>
      <p:pic>
        <p:nvPicPr>
          <p:cNvPr id="445" name="Google Shape;390;p36" descr="Google Shape;390;p36"/>
          <p:cNvPicPr>
            <a:picLocks noChangeAspect="1"/>
          </p:cNvPicPr>
          <p:nvPr/>
        </p:nvPicPr>
        <p:blipFill>
          <a:blip r:embed="rId2"/>
          <a:srcRect t="47943" r="9785"/>
          <a:stretch>
            <a:fillRect/>
          </a:stretch>
        </p:blipFill>
        <p:spPr>
          <a:xfrm>
            <a:off x="4225422" y="-67009"/>
            <a:ext cx="5042605" cy="1499986"/>
          </a:xfrm>
          <a:prstGeom prst="rect">
            <a:avLst/>
          </a:prstGeom>
          <a:ln w="12700">
            <a:miter lim="400000"/>
          </a:ln>
        </p:spPr>
      </p:pic>
      <p:sp>
        <p:nvSpPr>
          <p:cNvPr id="446" name="Google Shape;391;p36"/>
          <p:cNvSpPr txBox="1">
            <a:spLocks noGrp="1"/>
          </p:cNvSpPr>
          <p:nvPr>
            <p:ph type="title"/>
          </p:nvPr>
        </p:nvSpPr>
        <p:spPr>
          <a:xfrm>
            <a:off x="930584" y="2081749"/>
            <a:ext cx="7678240" cy="840300"/>
          </a:xfrm>
          <a:prstGeom prst="rect">
            <a:avLst/>
          </a:prstGeom>
        </p:spPr>
        <p:txBody>
          <a:bodyPr>
            <a:noAutofit/>
          </a:bodyPr>
          <a:lstStyle>
            <a:lvl1pPr>
              <a:defRPr sz="4400"/>
            </a:lvl1pPr>
          </a:lstStyle>
          <a:p>
            <a:r>
              <a:rPr lang="it-IT" dirty="0" err="1" smtClean="0">
                <a:latin typeface="Georgia" panose="02040502050405020303" pitchFamily="18" charset="0"/>
              </a:rPr>
              <a:t>Thank</a:t>
            </a:r>
            <a:r>
              <a:rPr lang="it-IT" dirty="0" smtClean="0">
                <a:latin typeface="Georgia" panose="02040502050405020303" pitchFamily="18" charset="0"/>
              </a:rPr>
              <a:t> </a:t>
            </a:r>
            <a:r>
              <a:rPr lang="it-IT" dirty="0" err="1" smtClean="0">
                <a:latin typeface="Georgia" panose="02040502050405020303" pitchFamily="18" charset="0"/>
              </a:rPr>
              <a:t>you</a:t>
            </a:r>
            <a:r>
              <a:rPr dirty="0" smtClean="0">
                <a:latin typeface="Georgia" panose="02040502050405020303" pitchFamily="18" charset="0"/>
              </a:rPr>
              <a:t>!</a:t>
            </a:r>
            <a:endParaRPr dirty="0">
              <a:latin typeface="Georgia" panose="02040502050405020303" pitchFamily="18"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Google Shape;142;p4"/>
          <p:cNvSpPr txBox="1">
            <a:spLocks noGrp="1"/>
          </p:cNvSpPr>
          <p:nvPr>
            <p:ph type="title"/>
          </p:nvPr>
        </p:nvSpPr>
        <p:spPr>
          <a:xfrm>
            <a:off x="187423" y="238410"/>
            <a:ext cx="2180092" cy="1809639"/>
          </a:xfrm>
          <a:prstGeom prst="rect">
            <a:avLst/>
          </a:prstGeom>
        </p:spPr>
        <p:txBody>
          <a:bodyPr anchor="ctr">
            <a:normAutofit fontScale="90000"/>
          </a:bodyPr>
          <a:lstStyle>
            <a:lvl1pPr defTabSz="813816">
              <a:defRPr sz="2225" b="0">
                <a:latin typeface="Avenir"/>
                <a:ea typeface="Avenir"/>
                <a:cs typeface="Avenir"/>
                <a:sym typeface="Avenir Roman"/>
              </a:defRPr>
            </a:lvl1pPr>
          </a:lstStyle>
          <a:p>
            <a:r>
              <a:rPr lang="en-CA" dirty="0">
                <a:latin typeface="Georgia" panose="02040502050405020303" pitchFamily="18" charset="0"/>
                <a:cs typeface="Avenir Book"/>
              </a:rPr>
              <a:t>Together, listening </a:t>
            </a:r>
            <a:br>
              <a:rPr lang="en-CA" dirty="0">
                <a:latin typeface="Georgia" panose="02040502050405020303" pitchFamily="18" charset="0"/>
                <a:cs typeface="Avenir Book"/>
              </a:rPr>
            </a:br>
            <a:r>
              <a:rPr lang="en-CA" dirty="0">
                <a:latin typeface="Georgia" panose="02040502050405020303" pitchFamily="18" charset="0"/>
                <a:cs typeface="Avenir Book"/>
              </a:rPr>
              <a:t>to the </a:t>
            </a:r>
            <a:br>
              <a:rPr lang="en-CA" dirty="0">
                <a:latin typeface="Georgia" panose="02040502050405020303" pitchFamily="18" charset="0"/>
                <a:cs typeface="Avenir Book"/>
              </a:rPr>
            </a:br>
            <a:r>
              <a:rPr lang="en-CA" dirty="0">
                <a:latin typeface="Georgia" panose="02040502050405020303" pitchFamily="18" charset="0"/>
                <a:cs typeface="Avenir Book"/>
              </a:rPr>
              <a:t>Holy Spirit, </a:t>
            </a:r>
            <a:br>
              <a:rPr lang="en-CA" dirty="0">
                <a:latin typeface="Georgia" panose="02040502050405020303" pitchFamily="18" charset="0"/>
                <a:cs typeface="Avenir Book"/>
              </a:rPr>
            </a:br>
            <a:r>
              <a:rPr lang="en-CA" dirty="0">
                <a:latin typeface="Georgia" panose="02040502050405020303" pitchFamily="18" charset="0"/>
                <a:cs typeface="Avenir Book"/>
              </a:rPr>
              <a:t>let us be led by God</a:t>
            </a:r>
            <a:endParaRPr dirty="0">
              <a:latin typeface="Georgia" panose="02040502050405020303" pitchFamily="18" charset="0"/>
            </a:endParaRPr>
          </a:p>
        </p:txBody>
      </p:sp>
      <p:sp>
        <p:nvSpPr>
          <p:cNvPr id="282" name="Google Shape;143;p4"/>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83" name="Google Shape;144;p4"/>
          <p:cNvSpPr txBox="1"/>
          <p:nvPr/>
        </p:nvSpPr>
        <p:spPr>
          <a:xfrm>
            <a:off x="1848678" y="2640531"/>
            <a:ext cx="3352672" cy="276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p>
            <a:pPr>
              <a:defRPr sz="1200">
                <a:latin typeface="Avenir"/>
                <a:ea typeface="Avenir"/>
                <a:cs typeface="Avenir"/>
                <a:sym typeface="Avenir Roman"/>
              </a:defRPr>
            </a:pPr>
            <a:endParaRPr dirty="0">
              <a:latin typeface="Georgia" panose="02040502050405020303" pitchFamily="18" charset="0"/>
            </a:endParaRPr>
          </a:p>
        </p:txBody>
      </p:sp>
      <p:pic>
        <p:nvPicPr>
          <p:cNvPr id="6" name="Picture 2" descr="C:\Users\schibowski.l\Downloads\cathopic_149601619538903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30" r="-266"/>
          <a:stretch/>
        </p:blipFill>
        <p:spPr bwMode="auto">
          <a:xfrm>
            <a:off x="5307494" y="1"/>
            <a:ext cx="4181355"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343483" y="187916"/>
            <a:ext cx="3964011" cy="2846870"/>
          </a:xfrm>
          <a:prstGeom prst="rect">
            <a:avLst/>
          </a:prstGeom>
          <a:noFill/>
        </p:spPr>
        <p:txBody>
          <a:bodyPr wrap="square">
            <a:spAutoFit/>
          </a:bodyPr>
          <a:lstStyle/>
          <a:p>
            <a:pPr algn="ctr">
              <a:lnSpc>
                <a:spcPct val="107000"/>
              </a:lnSpc>
            </a:pP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We stand before You, Holy Spirit, </a:t>
            </a:r>
            <a:b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b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as we gather together in Your name. </a:t>
            </a:r>
            <a:endParaRPr lang="en-CA" dirty="0">
              <a:solidFill>
                <a:srgbClr val="F28E00"/>
              </a:solidFill>
              <a:latin typeface="Georgia" panose="02040502050405020303" pitchFamily="18" charset="0"/>
              <a:ea typeface="Calibri" panose="020F0502020204030204" pitchFamily="34" charset="0"/>
              <a:cs typeface="Times New Roman" panose="02020603050405020304" pitchFamily="18" charset="0"/>
            </a:endParaRPr>
          </a:p>
          <a:p>
            <a:pPr algn="ctr">
              <a:lnSpc>
                <a:spcPct val="107000"/>
              </a:lnSpc>
            </a:pP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With You alone to guide us, </a:t>
            </a:r>
            <a:b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b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make Yourself at home in our hearts; Teach us the way we must go </a:t>
            </a:r>
          </a:p>
          <a:p>
            <a:pPr algn="ctr">
              <a:lnSpc>
                <a:spcPct val="107000"/>
              </a:lnSpc>
            </a:pP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and how we are to pursue it. </a:t>
            </a:r>
            <a:endParaRPr lang="en-CA" dirty="0">
              <a:solidFill>
                <a:srgbClr val="F28E00"/>
              </a:solidFill>
              <a:latin typeface="Georgia" panose="02040502050405020303" pitchFamily="18" charset="0"/>
              <a:ea typeface="Calibri" panose="020F0502020204030204" pitchFamily="34" charset="0"/>
              <a:cs typeface="Times New Roman" panose="02020603050405020304" pitchFamily="18" charset="0"/>
            </a:endParaRPr>
          </a:p>
          <a:p>
            <a:pPr algn="ctr">
              <a:lnSpc>
                <a:spcPct val="107000"/>
              </a:lnSpc>
            </a:pP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
            </a:r>
            <a:b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b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We are weak and sinful; </a:t>
            </a:r>
          </a:p>
          <a:p>
            <a:pPr algn="ctr">
              <a:lnSpc>
                <a:spcPct val="107000"/>
              </a:lnSpc>
            </a:pP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do not let us promote disorder.</a:t>
            </a:r>
            <a:b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b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Do not let ignorance </a:t>
            </a:r>
          </a:p>
          <a:p>
            <a:pPr algn="ctr">
              <a:lnSpc>
                <a:spcPct val="107000"/>
              </a:lnSpc>
            </a:pP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lead us down the wrong path </a:t>
            </a:r>
          </a:p>
          <a:p>
            <a:pPr algn="ctr">
              <a:lnSpc>
                <a:spcPct val="107000"/>
              </a:lnSpc>
            </a:pP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nor partiality influence our actions.</a:t>
            </a:r>
            <a:endParaRPr lang="it-IT" dirty="0">
              <a:solidFill>
                <a:srgbClr val="F28E00"/>
              </a:solidFill>
              <a:latin typeface="Georgia" panose="02040502050405020303" pitchFamily="18" charset="0"/>
              <a:ea typeface="Calibri" panose="020F0502020204030204" pitchFamily="34" charset="0"/>
              <a:cs typeface="Times New Roman" panose="02020603050405020304" pitchFamily="18" charset="0"/>
            </a:endParaRPr>
          </a:p>
        </p:txBody>
      </p:sp>
      <p:sp>
        <p:nvSpPr>
          <p:cNvPr id="4" name="Rettangolo 3"/>
          <p:cNvSpPr/>
          <p:nvPr/>
        </p:nvSpPr>
        <p:spPr>
          <a:xfrm>
            <a:off x="955050" y="3073149"/>
            <a:ext cx="4352444" cy="1919693"/>
          </a:xfrm>
          <a:prstGeom prst="rect">
            <a:avLst/>
          </a:prstGeom>
        </p:spPr>
        <p:txBody>
          <a:bodyPr wrap="square">
            <a:spAutoFit/>
          </a:bodyPr>
          <a:lstStyle/>
          <a:p>
            <a:pPr algn="ctr">
              <a:lnSpc>
                <a:spcPct val="107000"/>
              </a:lnSpc>
            </a:pP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Let us find in You our unity </a:t>
            </a:r>
          </a:p>
          <a:p>
            <a:pPr algn="ctr">
              <a:lnSpc>
                <a:spcPct val="107000"/>
              </a:lnSpc>
            </a:pP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so that we may journey together </a:t>
            </a:r>
          </a:p>
          <a:p>
            <a:pPr algn="ctr">
              <a:lnSpc>
                <a:spcPct val="107000"/>
              </a:lnSpc>
            </a:pP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to eternal life and not stray </a:t>
            </a:r>
          </a:p>
          <a:p>
            <a:pPr algn="ctr">
              <a:lnSpc>
                <a:spcPct val="107000"/>
              </a:lnSpc>
            </a:pP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from the way of truth and what is right. </a:t>
            </a:r>
            <a:b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br>
            <a:endParaRPr lang="en-CA" dirty="0">
              <a:solidFill>
                <a:srgbClr val="F28E00"/>
              </a:solidFill>
              <a:latin typeface="Georgia" panose="02040502050405020303" pitchFamily="18" charset="0"/>
              <a:ea typeface="Calibri" panose="020F0502020204030204" pitchFamily="34" charset="0"/>
              <a:cs typeface="Times New Roman" panose="02020603050405020304" pitchFamily="18" charset="0"/>
            </a:endParaRPr>
          </a:p>
          <a:p>
            <a:pPr algn="ctr">
              <a:lnSpc>
                <a:spcPct val="107000"/>
              </a:lnSpc>
            </a:pP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All this we ask of You, who are at work in every place and time, in the communion of the Father and the Son, forever and ever. Amen.</a:t>
            </a:r>
            <a:endParaRPr lang="en-CA" dirty="0">
              <a:solidFill>
                <a:srgbClr val="F28E00"/>
              </a:solidFill>
              <a:latin typeface="Georgia" panose="02040502050405020303" pitchFamily="18" charset="0"/>
              <a:ea typeface="Calibri" panose="020F0502020204030204" pitchFamily="34" charset="0"/>
              <a:cs typeface="Times New Roman" panose="02020603050405020304" pitchFamily="18"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Google Shape;150;p5"/>
          <p:cNvSpPr txBox="1">
            <a:spLocks noGrp="1"/>
          </p:cNvSpPr>
          <p:nvPr>
            <p:ph type="title"/>
          </p:nvPr>
        </p:nvSpPr>
        <p:spPr>
          <a:xfrm>
            <a:off x="763248" y="558776"/>
            <a:ext cx="7818436" cy="857251"/>
          </a:xfrm>
          <a:prstGeom prst="rect">
            <a:avLst/>
          </a:prstGeom>
        </p:spPr>
        <p:txBody>
          <a:bodyPr>
            <a:normAutofit/>
          </a:bodyPr>
          <a:lstStyle>
            <a:lvl1pPr>
              <a:defRPr b="0">
                <a:latin typeface="Avenir"/>
                <a:ea typeface="Avenir"/>
                <a:cs typeface="Avenir"/>
                <a:sym typeface="Avenir Roman"/>
              </a:defRPr>
            </a:lvl1pPr>
          </a:lstStyle>
          <a:p>
            <a:r>
              <a:rPr lang="fr-FR" dirty="0" smtClean="0">
                <a:solidFill>
                  <a:srgbClr val="F28E00"/>
                </a:solidFill>
                <a:latin typeface="Georgia" panose="02040502050405020303" pitchFamily="18" charset="0"/>
              </a:rPr>
              <a:t>The </a:t>
            </a:r>
            <a:r>
              <a:rPr lang="fr-FR" dirty="0">
                <a:solidFill>
                  <a:srgbClr val="F28E00"/>
                </a:solidFill>
                <a:latin typeface="Georgia" panose="02040502050405020303" pitchFamily="18" charset="0"/>
              </a:rPr>
              <a:t>Challenge of </a:t>
            </a:r>
            <a:r>
              <a:rPr lang="fr-FR" dirty="0" err="1">
                <a:solidFill>
                  <a:srgbClr val="F28E00"/>
                </a:solidFill>
                <a:latin typeface="Georgia" panose="02040502050405020303" pitchFamily="18" charset="0"/>
              </a:rPr>
              <a:t>Synodality</a:t>
            </a:r>
            <a:endParaRPr dirty="0">
              <a:solidFill>
                <a:srgbClr val="F28E00"/>
              </a:solidFill>
              <a:latin typeface="Georgia" panose="02040502050405020303" pitchFamily="18" charset="0"/>
            </a:endParaRPr>
          </a:p>
        </p:txBody>
      </p:sp>
      <p:sp>
        <p:nvSpPr>
          <p:cNvPr id="286" name="Google Shape;151;p5"/>
          <p:cNvSpPr txBox="1">
            <a:spLocks noGrp="1"/>
          </p:cNvSpPr>
          <p:nvPr>
            <p:ph type="body" idx="1"/>
          </p:nvPr>
        </p:nvSpPr>
        <p:spPr>
          <a:xfrm>
            <a:off x="763248" y="1374145"/>
            <a:ext cx="7787086" cy="3600451"/>
          </a:xfrm>
          <a:prstGeom prst="rect">
            <a:avLst/>
          </a:prstGeom>
        </p:spPr>
        <p:txBody>
          <a:bodyPr anchor="ctr"/>
          <a:lstStyle/>
          <a:p>
            <a:pPr marL="0" indent="152400" algn="just">
              <a:buClr>
                <a:schemeClr val="accent1"/>
              </a:buClr>
              <a:buSzTx/>
              <a:buNone/>
              <a:defRPr sz="2200" i="1">
                <a:latin typeface="+mn-lt"/>
                <a:ea typeface="+mn-ea"/>
                <a:cs typeface="+mn-cs"/>
                <a:sym typeface="Arial"/>
              </a:defRPr>
            </a:pPr>
            <a:r>
              <a:rPr lang="en-US" sz="2200" i="1" dirty="0">
                <a:latin typeface="Georgia" panose="02040502050405020303" pitchFamily="18" charset="0"/>
              </a:rPr>
              <a:t>“What the Lord is asking of us is already in some sense present in the very word “Synod.” Journeying together </a:t>
            </a:r>
            <a:r>
              <a:rPr lang="mr-IN" sz="2200" i="1" dirty="0">
                <a:latin typeface="Georgia" panose="02040502050405020303" pitchFamily="18" charset="0"/>
              </a:rPr>
              <a:t>–</a:t>
            </a:r>
            <a:r>
              <a:rPr lang="en-US" sz="2200" i="1" dirty="0">
                <a:latin typeface="Georgia" panose="02040502050405020303" pitchFamily="18" charset="0"/>
              </a:rPr>
              <a:t> laity, pastors, the Bishop of Rome </a:t>
            </a:r>
            <a:r>
              <a:rPr lang="mr-IN" sz="2200" i="1" dirty="0">
                <a:latin typeface="Georgia" panose="02040502050405020303" pitchFamily="18" charset="0"/>
              </a:rPr>
              <a:t>–</a:t>
            </a:r>
            <a:r>
              <a:rPr lang="en-US" sz="2200" i="1" dirty="0">
                <a:latin typeface="Georgia" panose="02040502050405020303" pitchFamily="18" charset="0"/>
              </a:rPr>
              <a:t> is an easy concept to put into words, but not so easy to put into practice.” </a:t>
            </a:r>
          </a:p>
          <a:p>
            <a:pPr marL="152400" indent="0" algn="r">
              <a:buNone/>
              <a:defRPr/>
            </a:pPr>
            <a:endParaRPr lang="en-US" sz="2400" dirty="0">
              <a:solidFill>
                <a:schemeClr val="tx1"/>
              </a:solidFill>
              <a:latin typeface="Avenir Book"/>
              <a:cs typeface="Avenir Book"/>
            </a:endParaRPr>
          </a:p>
          <a:p>
            <a:pPr marL="0" indent="152400" algn="r">
              <a:buClr>
                <a:schemeClr val="accent1"/>
              </a:buClr>
              <a:buSzTx/>
              <a:buNone/>
              <a:defRPr/>
            </a:pPr>
            <a:r>
              <a:rPr lang="en-US" sz="1100" i="1" dirty="0">
                <a:latin typeface="Georgia" panose="02040502050405020303" pitchFamily="18" charset="0"/>
              </a:rPr>
              <a:t>Pope Francis, Address at the </a:t>
            </a:r>
            <a:r>
              <a:rPr lang="en-US" sz="1100" i="1" dirty="0">
                <a:latin typeface="Georgia" panose="02040502050405020303" pitchFamily="18" charset="0"/>
                <a:hlinkClick r:id="rId3"/>
              </a:rPr>
              <a:t>Ceremony Commemorating the 50th Anniversary </a:t>
            </a:r>
          </a:p>
          <a:p>
            <a:pPr marL="0" indent="152400" algn="r">
              <a:buClr>
                <a:schemeClr val="accent1"/>
              </a:buClr>
              <a:buSzTx/>
              <a:buNone/>
              <a:defRPr/>
            </a:pPr>
            <a:r>
              <a:rPr lang="en-US" sz="1100" i="1" dirty="0">
                <a:latin typeface="Georgia" panose="02040502050405020303" pitchFamily="18" charset="0"/>
                <a:hlinkClick r:id="rId3"/>
              </a:rPr>
              <a:t>of the Institution of the Synod of Bishops</a:t>
            </a:r>
            <a:r>
              <a:rPr lang="en-US" sz="1100" i="1" dirty="0">
                <a:latin typeface="Georgia" panose="02040502050405020303" pitchFamily="18" charset="0"/>
              </a:rPr>
              <a:t>, </a:t>
            </a:r>
          </a:p>
          <a:p>
            <a:pPr marL="0" indent="152400" algn="r">
              <a:buClr>
                <a:schemeClr val="accent1"/>
              </a:buClr>
              <a:buSzTx/>
              <a:buNone/>
              <a:defRPr/>
            </a:pPr>
            <a:r>
              <a:rPr lang="en-US" sz="1100" i="1" dirty="0">
                <a:latin typeface="Georgia" panose="02040502050405020303" pitchFamily="18" charset="0"/>
              </a:rPr>
              <a:t>October 17 2015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Google Shape;156;p6" descr="Google Shape;156;p6"/>
          <p:cNvPicPr>
            <a:picLocks noChangeAspect="1"/>
          </p:cNvPicPr>
          <p:nvPr/>
        </p:nvPicPr>
        <p:blipFill>
          <a:blip r:embed="rId3"/>
          <a:srcRect t="16666"/>
          <a:stretch>
            <a:fillRect/>
          </a:stretch>
        </p:blipFill>
        <p:spPr>
          <a:xfrm>
            <a:off x="0" y="-1"/>
            <a:ext cx="9220251" cy="5143499"/>
          </a:xfrm>
          <a:prstGeom prst="rect">
            <a:avLst/>
          </a:prstGeom>
          <a:ln w="12700">
            <a:miter lim="400000"/>
          </a:ln>
        </p:spPr>
      </p:pic>
      <p:sp>
        <p:nvSpPr>
          <p:cNvPr id="291" name="Google Shape;157;p6"/>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92" name="Google Shape;158;p6"/>
          <p:cNvSpPr txBox="1">
            <a:spLocks noGrp="1"/>
          </p:cNvSpPr>
          <p:nvPr>
            <p:ph type="body" idx="1"/>
          </p:nvPr>
        </p:nvSpPr>
        <p:spPr>
          <a:xfrm>
            <a:off x="406644" y="133182"/>
            <a:ext cx="8406902" cy="4782000"/>
          </a:xfrm>
          <a:prstGeom prst="rect">
            <a:avLst/>
          </a:prstGeom>
          <a:solidFill>
            <a:schemeClr val="bg1">
              <a:lumMod val="95000"/>
              <a:alpha val="46000"/>
            </a:schemeClr>
          </a:solidFill>
        </p:spPr>
        <p:txBody>
          <a:bodyPr anchor="ctr"/>
          <a:lstStyle/>
          <a:p>
            <a:pPr marL="0" indent="140207" algn="just" defTabSz="841247">
              <a:lnSpc>
                <a:spcPct val="150000"/>
              </a:lnSpc>
              <a:buSzTx/>
              <a:buNone/>
              <a:defRPr sz="1288">
                <a:solidFill>
                  <a:srgbClr val="FFFFFF"/>
                </a:solidFill>
                <a:latin typeface="Avenir"/>
                <a:ea typeface="Avenir"/>
                <a:cs typeface="Avenir"/>
                <a:sym typeface="Avenir Roman"/>
              </a:defRPr>
            </a:pPr>
            <a:r>
              <a:rPr b="1" dirty="0" smtClean="0">
                <a:solidFill>
                  <a:schemeClr val="tx1"/>
                </a:solidFill>
                <a:latin typeface="Georgia" panose="02040502050405020303" pitchFamily="18" charset="0"/>
              </a:rPr>
              <a:t> </a:t>
            </a:r>
            <a:r>
              <a:rPr lang="en-GB" sz="1288" b="1" dirty="0" smtClean="0">
                <a:solidFill>
                  <a:schemeClr val="tx1"/>
                </a:solidFill>
                <a:latin typeface="Georgia" panose="02040502050405020303" pitchFamily="18" charset="0"/>
                <a:ea typeface="Avenir"/>
                <a:cs typeface="Avenir"/>
              </a:rPr>
              <a:t>“</a:t>
            </a:r>
            <a:r>
              <a:rPr lang="en-GB" sz="1288" b="1" dirty="0">
                <a:solidFill>
                  <a:schemeClr val="tx1"/>
                </a:solidFill>
                <a:latin typeface="Georgia" panose="02040502050405020303" pitchFamily="18" charset="0"/>
                <a:ea typeface="Avenir"/>
                <a:cs typeface="Avenir"/>
              </a:rPr>
              <a:t>The Church of God is convoked in Synod. The path entitled “For a </a:t>
            </a:r>
            <a:r>
              <a:rPr lang="en-GB" sz="1288" b="1" dirty="0" err="1">
                <a:solidFill>
                  <a:schemeClr val="tx1"/>
                </a:solidFill>
                <a:latin typeface="Georgia" panose="02040502050405020303" pitchFamily="18" charset="0"/>
                <a:ea typeface="Avenir"/>
                <a:cs typeface="Avenir"/>
              </a:rPr>
              <a:t>Synodal</a:t>
            </a:r>
            <a:r>
              <a:rPr lang="en-GB" sz="1288" b="1" dirty="0">
                <a:solidFill>
                  <a:schemeClr val="tx1"/>
                </a:solidFill>
                <a:latin typeface="Georgia" panose="02040502050405020303" pitchFamily="18" charset="0"/>
                <a:ea typeface="Avenir"/>
                <a:cs typeface="Avenir"/>
              </a:rPr>
              <a:t>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 which will be followed by the implementation phase that will again involve the particular Churches. With this convocation, Pope Francis invites the entire Church to reflect on a theme that is decisive for its life and mission: “It is precisely this path of </a:t>
            </a:r>
            <a:r>
              <a:rPr lang="en-GB" sz="1288" b="1" dirty="0" err="1">
                <a:solidFill>
                  <a:schemeClr val="tx1"/>
                </a:solidFill>
                <a:latin typeface="Georgia" panose="02040502050405020303" pitchFamily="18" charset="0"/>
                <a:ea typeface="Avenir"/>
                <a:cs typeface="Avenir"/>
              </a:rPr>
              <a:t>synodality</a:t>
            </a:r>
            <a:r>
              <a:rPr lang="en-GB" sz="1288" b="1" dirty="0">
                <a:solidFill>
                  <a:schemeClr val="tx1"/>
                </a:solidFill>
                <a:latin typeface="Georgia" panose="02040502050405020303" pitchFamily="18" charset="0"/>
                <a:ea typeface="Avenir"/>
                <a:cs typeface="Avenir"/>
              </a:rPr>
              <a:t> which God expects of the Church of the third millennium.”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p>
          <a:p>
            <a:pPr marL="152400" indent="0" algn="just">
              <a:buNone/>
            </a:pPr>
            <a:endParaRPr lang="en-GB" dirty="0">
              <a:solidFill>
                <a:schemeClr val="bg1">
                  <a:lumMod val="85000"/>
                </a:schemeClr>
              </a:solidFill>
              <a:latin typeface="Georgia" panose="02040502050405020303" pitchFamily="18" charset="0"/>
              <a:cs typeface="Avenir Book"/>
            </a:endParaRPr>
          </a:p>
          <a:p>
            <a:pPr marL="152400" indent="0" algn="r">
              <a:buNone/>
            </a:pPr>
            <a:r>
              <a:rPr lang="en-GB" dirty="0">
                <a:solidFill>
                  <a:schemeClr val="bg1">
                    <a:lumMod val="85000"/>
                  </a:schemeClr>
                </a:solidFill>
                <a:latin typeface="Georgia" panose="02040502050405020303" pitchFamily="18" charset="0"/>
                <a:cs typeface="Avenir Book"/>
              </a:rPr>
              <a:t>(</a:t>
            </a:r>
            <a:r>
              <a:rPr lang="en-GB" i="1" dirty="0">
                <a:solidFill>
                  <a:schemeClr val="bg1">
                    <a:lumMod val="85000"/>
                  </a:schemeClr>
                </a:solidFill>
                <a:latin typeface="Georgia" panose="02040502050405020303" pitchFamily="18" charset="0"/>
                <a:cs typeface="Avenir Book"/>
              </a:rPr>
              <a:t>PD</a:t>
            </a:r>
            <a:r>
              <a:rPr lang="en-GB" dirty="0">
                <a:solidFill>
                  <a:schemeClr val="bg1">
                    <a:lumMod val="85000"/>
                  </a:schemeClr>
                </a:solidFill>
                <a:latin typeface="Georgia" panose="02040502050405020303" pitchFamily="18" charset="0"/>
                <a:cs typeface="Avenir Book"/>
              </a:rPr>
              <a:t>, 1</a:t>
            </a:r>
            <a:endParaRPr dirty="0"/>
          </a:p>
        </p:txBody>
      </p:sp>
      <p:sp>
        <p:nvSpPr>
          <p:cNvPr id="293" name="Google Shape;159;p6"/>
          <p:cNvSpPr/>
          <p:nvPr/>
        </p:nvSpPr>
        <p:spPr>
          <a:xfrm>
            <a:off x="2729445" y="4813977"/>
            <a:ext cx="2128800" cy="1"/>
          </a:xfrm>
          <a:prstGeom prst="line">
            <a:avLst/>
          </a:prstGeom>
          <a:ln w="28575">
            <a:solidFill>
              <a:schemeClr val="accent1"/>
            </a:solidFill>
            <a:prstDash val="dot"/>
          </a:ln>
        </p:spPr>
        <p:txBody>
          <a:bodyPr lIns="45719" rIns="45719"/>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Google Shape;164;p7"/>
          <p:cNvSpPr txBox="1">
            <a:spLocks noGrp="1"/>
          </p:cNvSpPr>
          <p:nvPr>
            <p:ph type="sldNum" sz="quarter" idx="2"/>
          </p:nvPr>
        </p:nvSpPr>
        <p:spPr>
          <a:xfrm>
            <a:off x="8837982" y="4720378"/>
            <a:ext cx="237918" cy="2696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98" name="Google Shape;165;p7"/>
          <p:cNvSpPr txBox="1"/>
          <p:nvPr/>
        </p:nvSpPr>
        <p:spPr>
          <a:xfrm>
            <a:off x="8527199" y="4720378"/>
            <a:ext cx="548701" cy="2696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600">
                <a:solidFill>
                  <a:srgbClr val="858585"/>
                </a:solidFill>
                <a:latin typeface="Helvetica Neue"/>
                <a:ea typeface="Helvetica Neue"/>
                <a:cs typeface="Helvetica Neue"/>
                <a:sym typeface="Helvetica Neue"/>
              </a:defRPr>
            </a:lvl1pPr>
          </a:lstStyle>
          <a:p>
            <a:r>
              <a:t>7</a:t>
            </a:r>
          </a:p>
        </p:txBody>
      </p:sp>
      <p:pic>
        <p:nvPicPr>
          <p:cNvPr id="6" name="Picture 1" descr="Screen Shot 2021-09-15 at 1.16.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492" y="34542"/>
            <a:ext cx="7078279" cy="4685836"/>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Google Shape;171;p8"/>
          <p:cNvSpPr txBox="1">
            <a:spLocks noGrp="1"/>
          </p:cNvSpPr>
          <p:nvPr>
            <p:ph type="sldNum" sz="quarter" idx="2"/>
          </p:nvPr>
        </p:nvSpPr>
        <p:spPr>
          <a:xfrm>
            <a:off x="8837982" y="4720378"/>
            <a:ext cx="237918" cy="2696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302" name="Google Shape;172;p8"/>
          <p:cNvSpPr txBox="1">
            <a:spLocks noGrp="1"/>
          </p:cNvSpPr>
          <p:nvPr>
            <p:ph type="title"/>
          </p:nvPr>
        </p:nvSpPr>
        <p:spPr>
          <a:xfrm>
            <a:off x="-12640" y="264988"/>
            <a:ext cx="9143877" cy="990779"/>
          </a:xfrm>
          <a:prstGeom prst="rect">
            <a:avLst/>
          </a:prstGeom>
        </p:spPr>
        <p:txBody>
          <a:bodyPr anchor="ctr">
            <a:normAutofit/>
          </a:bodyPr>
          <a:lstStyle>
            <a:lvl1pPr>
              <a:defRPr sz="3200" b="0">
                <a:latin typeface="Avenir"/>
                <a:ea typeface="Avenir"/>
                <a:cs typeface="Avenir"/>
                <a:sym typeface="Avenir Roman"/>
              </a:defRPr>
            </a:lvl1pPr>
          </a:lstStyle>
          <a:p>
            <a:r>
              <a:rPr lang="en-GB" sz="4400" dirty="0">
                <a:latin typeface="Georgia" panose="02040502050405020303" pitchFamily="18" charset="0"/>
              </a:rPr>
              <a:t>The aim of the Synod</a:t>
            </a:r>
            <a:endParaRPr sz="4400" dirty="0">
              <a:latin typeface="Georgia" panose="02040502050405020303" pitchFamily="18" charset="0"/>
            </a:endParaRPr>
          </a:p>
        </p:txBody>
      </p:sp>
      <p:sp>
        <p:nvSpPr>
          <p:cNvPr id="303" name="Google Shape;173;p8"/>
          <p:cNvSpPr txBox="1">
            <a:spLocks noGrp="1"/>
          </p:cNvSpPr>
          <p:nvPr>
            <p:ph type="body" sz="half" idx="1"/>
          </p:nvPr>
        </p:nvSpPr>
        <p:spPr>
          <a:xfrm>
            <a:off x="-12640" y="1935939"/>
            <a:ext cx="9218517" cy="2232109"/>
          </a:xfrm>
          <a:prstGeom prst="rect">
            <a:avLst/>
          </a:prstGeom>
        </p:spPr>
        <p:txBody>
          <a:bodyPr anchor="ctr">
            <a:normAutofit fontScale="85000" lnSpcReduction="20000"/>
          </a:bodyPr>
          <a:lstStyle/>
          <a:p>
            <a:r>
              <a:rPr lang="en-GB" sz="3200" b="1" dirty="0">
                <a:latin typeface="Georgia" panose="02040502050405020303" pitchFamily="18" charset="0"/>
                <a:cs typeface="Avenir Black"/>
              </a:rPr>
              <a:t>To learn </a:t>
            </a:r>
            <a:r>
              <a:rPr lang="en-GB" sz="3200" b="1" dirty="0" err="1">
                <a:latin typeface="Georgia" panose="02040502050405020303" pitchFamily="18" charset="0"/>
                <a:cs typeface="Avenir Black"/>
              </a:rPr>
              <a:t>synodality</a:t>
            </a:r>
            <a:endParaRPr lang="en-GB" sz="3200" b="1" dirty="0">
              <a:latin typeface="Georgia" panose="02040502050405020303" pitchFamily="18" charset="0"/>
              <a:cs typeface="Avenir Black"/>
            </a:endParaRPr>
          </a:p>
          <a:p>
            <a:r>
              <a:rPr lang="en-GB" i="1" dirty="0">
                <a:latin typeface="Georgia" panose="02040502050405020303" pitchFamily="18" charset="0"/>
                <a:cs typeface="Avenir Book"/>
              </a:rPr>
              <a:t>Reread and Practice</a:t>
            </a:r>
          </a:p>
          <a:p>
            <a:endParaRPr lang="en-GB" i="1" dirty="0">
              <a:latin typeface="Georgia" panose="02040502050405020303" pitchFamily="18" charset="0"/>
              <a:cs typeface="Avenir Book"/>
            </a:endParaRPr>
          </a:p>
          <a:p>
            <a:pPr marL="495300" indent="-342900">
              <a:buFont typeface="Wingdings" pitchFamily="2" charset="2"/>
              <a:buChar char="à"/>
            </a:pPr>
            <a:r>
              <a:rPr lang="en-GB" sz="2800" b="1" dirty="0">
                <a:latin typeface="Georgia" panose="02040502050405020303" pitchFamily="18" charset="0"/>
                <a:cs typeface="Avenir Black"/>
              </a:rPr>
              <a:t>The </a:t>
            </a:r>
            <a:r>
              <a:rPr lang="en-GB" sz="2800" b="1" dirty="0" err="1">
                <a:latin typeface="Georgia" panose="02040502050405020303" pitchFamily="18" charset="0"/>
                <a:cs typeface="Avenir Black"/>
              </a:rPr>
              <a:t>Synodal</a:t>
            </a:r>
            <a:r>
              <a:rPr lang="en-GB" sz="2800" b="1" dirty="0">
                <a:latin typeface="Georgia" panose="02040502050405020303" pitchFamily="18" charset="0"/>
                <a:cs typeface="Avenir Black"/>
              </a:rPr>
              <a:t> conversion of the Church</a:t>
            </a:r>
          </a:p>
          <a:p>
            <a:pPr marL="152400" indent="0"/>
            <a:r>
              <a:rPr lang="en-GB" sz="2800" i="1" dirty="0">
                <a:latin typeface="Georgia" panose="02040502050405020303" pitchFamily="18" charset="0"/>
                <a:cs typeface="Avenir Book"/>
              </a:rPr>
              <a:t>Putting into practice the </a:t>
            </a:r>
            <a:r>
              <a:rPr lang="en-GB" sz="2800" i="1" dirty="0" err="1">
                <a:latin typeface="Georgia" panose="02040502050405020303" pitchFamily="18" charset="0"/>
                <a:cs typeface="Avenir Book"/>
              </a:rPr>
              <a:t>Synodal</a:t>
            </a:r>
            <a:r>
              <a:rPr lang="en-GB" sz="2800" i="1" dirty="0">
                <a:latin typeface="Georgia" panose="02040502050405020303" pitchFamily="18" charset="0"/>
                <a:cs typeface="Avenir Book"/>
              </a:rPr>
              <a:t> nature </a:t>
            </a:r>
            <a:br>
              <a:rPr lang="en-GB" sz="2800" i="1" dirty="0">
                <a:latin typeface="Georgia" panose="02040502050405020303" pitchFamily="18" charset="0"/>
                <a:cs typeface="Avenir Book"/>
              </a:rPr>
            </a:br>
            <a:r>
              <a:rPr lang="en-GB" sz="2800" i="1" dirty="0">
                <a:latin typeface="Georgia" panose="02040502050405020303" pitchFamily="18" charset="0"/>
                <a:cs typeface="Avenir Book"/>
              </a:rPr>
              <a:t>of the entire Church</a:t>
            </a:r>
            <a:endParaRPr lang="en-GB" b="1" dirty="0">
              <a:latin typeface="Georgia" panose="02040502050405020303" pitchFamily="18"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Google Shape;178;p9" descr="Google Shape;178;p9"/>
          <p:cNvPicPr>
            <a:picLocks noChangeAspect="1"/>
          </p:cNvPicPr>
          <p:nvPr/>
        </p:nvPicPr>
        <p:blipFill>
          <a:blip r:embed="rId2"/>
          <a:stretch>
            <a:fillRect/>
          </a:stretch>
        </p:blipFill>
        <p:spPr>
          <a:xfrm>
            <a:off x="3766139" y="195914"/>
            <a:ext cx="5183740" cy="4362336"/>
          </a:xfrm>
          <a:prstGeom prst="rect">
            <a:avLst/>
          </a:prstGeom>
          <a:ln w="12700">
            <a:miter lim="400000"/>
          </a:ln>
        </p:spPr>
      </p:pic>
      <p:sp>
        <p:nvSpPr>
          <p:cNvPr id="306" name="Google Shape;179;p9"/>
          <p:cNvSpPr txBox="1">
            <a:spLocks noGrp="1"/>
          </p:cNvSpPr>
          <p:nvPr>
            <p:ph type="body" sz="half" idx="1"/>
          </p:nvPr>
        </p:nvSpPr>
        <p:spPr>
          <a:xfrm>
            <a:off x="187812" y="401104"/>
            <a:ext cx="4366502" cy="3741900"/>
          </a:xfrm>
          <a:prstGeom prst="rect">
            <a:avLst/>
          </a:prstGeom>
        </p:spPr>
        <p:txBody>
          <a:bodyPr anchor="ctr"/>
          <a:lstStyle/>
          <a:p>
            <a:pPr marL="0" lvl="0" indent="0" defTabSz="850391">
              <a:buSzTx/>
              <a:buNone/>
              <a:defRPr sz="2790">
                <a:latin typeface="Avenir"/>
                <a:ea typeface="Avenir"/>
                <a:cs typeface="Avenir"/>
                <a:sym typeface="Avenir Roman"/>
              </a:defRPr>
            </a:pPr>
            <a:r>
              <a:rPr lang="en-GB" sz="2800" dirty="0">
                <a:latin typeface="Georgia" panose="02040502050405020303" pitchFamily="18" charset="0"/>
                <a:ea typeface="Avenir"/>
                <a:cs typeface="Avenir"/>
              </a:rPr>
              <a:t>Communion, Participation </a:t>
            </a:r>
            <a:br>
              <a:rPr lang="en-GB" sz="2800" dirty="0">
                <a:latin typeface="Georgia" panose="02040502050405020303" pitchFamily="18" charset="0"/>
                <a:ea typeface="Avenir"/>
                <a:cs typeface="Avenir"/>
              </a:rPr>
            </a:br>
            <a:r>
              <a:rPr lang="en-GB" sz="2800" dirty="0">
                <a:latin typeface="Georgia" panose="02040502050405020303" pitchFamily="18" charset="0"/>
                <a:ea typeface="Avenir"/>
                <a:cs typeface="Avenir"/>
              </a:rPr>
              <a:t>and Mission </a:t>
            </a:r>
          </a:p>
          <a:p>
            <a:pPr marL="0" indent="0" defTabSz="850391">
              <a:buSzTx/>
              <a:buNone/>
              <a:defRPr sz="2790">
                <a:latin typeface="Avenir"/>
                <a:ea typeface="Avenir"/>
                <a:cs typeface="Avenir"/>
                <a:sym typeface="Avenir Roman"/>
              </a:defRPr>
            </a:pPr>
            <a:r>
              <a:rPr dirty="0" smtClean="0">
                <a:latin typeface="Georgia" panose="02040502050405020303" pitchFamily="18" charset="0"/>
              </a:rPr>
              <a:t>- </a:t>
            </a:r>
            <a:endParaRPr dirty="0">
              <a:latin typeface="Georgia" panose="02040502050405020303" pitchFamily="18" charset="0"/>
            </a:endParaRPr>
          </a:p>
          <a:p>
            <a:pPr marL="0" lvl="0" indent="0" defTabSz="850391">
              <a:buSzTx/>
              <a:buNone/>
              <a:defRPr sz="2325">
                <a:latin typeface="Avenir"/>
                <a:ea typeface="Avenir"/>
                <a:cs typeface="Avenir"/>
                <a:sym typeface="Avenir Roman"/>
              </a:defRPr>
            </a:pPr>
            <a:r>
              <a:rPr lang="en-GB" sz="2325" dirty="0">
                <a:latin typeface="Georgia" panose="02040502050405020303" pitchFamily="18" charset="0"/>
                <a:ea typeface="Avenir"/>
                <a:cs typeface="Avenir"/>
              </a:rPr>
              <a:t>3 indispensable keys </a:t>
            </a:r>
          </a:p>
          <a:p>
            <a:pPr marL="0" lvl="0" indent="0" defTabSz="850391">
              <a:buSzTx/>
              <a:buNone/>
              <a:defRPr sz="2325">
                <a:latin typeface="Avenir"/>
                <a:ea typeface="Avenir"/>
                <a:cs typeface="Avenir"/>
                <a:sym typeface="Avenir Roman"/>
              </a:defRPr>
            </a:pPr>
            <a:r>
              <a:rPr lang="en-GB" sz="2325" dirty="0">
                <a:latin typeface="Georgia" panose="02040502050405020303" pitchFamily="18" charset="0"/>
                <a:ea typeface="Avenir"/>
                <a:cs typeface="Avenir"/>
              </a:rPr>
              <a:t>at the heart </a:t>
            </a:r>
            <a:br>
              <a:rPr lang="en-GB" sz="2325" dirty="0">
                <a:latin typeface="Georgia" panose="02040502050405020303" pitchFamily="18" charset="0"/>
                <a:ea typeface="Avenir"/>
                <a:cs typeface="Avenir"/>
              </a:rPr>
            </a:br>
            <a:r>
              <a:rPr lang="en-GB" sz="2325" dirty="0">
                <a:latin typeface="Georgia" panose="02040502050405020303" pitchFamily="18" charset="0"/>
                <a:ea typeface="Avenir"/>
                <a:cs typeface="Avenir"/>
              </a:rPr>
              <a:t>of a </a:t>
            </a:r>
            <a:r>
              <a:rPr lang="en-GB" sz="2325" dirty="0" err="1">
                <a:latin typeface="Georgia" panose="02040502050405020303" pitchFamily="18" charset="0"/>
                <a:ea typeface="Avenir"/>
                <a:cs typeface="Avenir"/>
              </a:rPr>
              <a:t>Synodal</a:t>
            </a:r>
            <a:r>
              <a:rPr lang="en-GB" sz="2325" dirty="0">
                <a:latin typeface="Georgia" panose="02040502050405020303" pitchFamily="18" charset="0"/>
                <a:ea typeface="Avenir"/>
                <a:cs typeface="Avenir"/>
              </a:rPr>
              <a:t> Church</a:t>
            </a:r>
          </a:p>
        </p:txBody>
      </p:sp>
      <p:sp>
        <p:nvSpPr>
          <p:cNvPr id="307" name="Google Shape;180;p9"/>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308" name="Google Shape;181;p9"/>
          <p:cNvSpPr/>
          <p:nvPr/>
        </p:nvSpPr>
        <p:spPr>
          <a:xfrm>
            <a:off x="1315933" y="4452641"/>
            <a:ext cx="2278801" cy="1"/>
          </a:xfrm>
          <a:prstGeom prst="line">
            <a:avLst/>
          </a:prstGeom>
          <a:ln w="28575">
            <a:solidFill>
              <a:schemeClr val="accent1"/>
            </a:solidFill>
            <a:prstDash val="dot"/>
          </a:ln>
        </p:spPr>
        <p:txBody>
          <a:bodyPr lIns="45719" rIns="45719"/>
          <a:lstStyle/>
          <a:p>
            <a:endParaRPr/>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480</TotalTime>
  <Words>3375</Words>
  <Application>Microsoft Office PowerPoint</Application>
  <PresentationFormat>Presentazione su schermo (16:9)</PresentationFormat>
  <Paragraphs>245</Paragraphs>
  <Slides>36</Slides>
  <Notes>8</Notes>
  <HiddenSlides>0</HiddenSlides>
  <MMClips>0</MMClips>
  <ScaleCrop>false</ScaleCrop>
  <HeadingPairs>
    <vt:vector size="4" baseType="variant">
      <vt:variant>
        <vt:lpstr>Tema</vt:lpstr>
      </vt:variant>
      <vt:variant>
        <vt:i4>1</vt:i4>
      </vt:variant>
      <vt:variant>
        <vt:lpstr>Titoli diapositive</vt:lpstr>
      </vt:variant>
      <vt:variant>
        <vt:i4>36</vt:i4>
      </vt:variant>
    </vt:vector>
  </HeadingPairs>
  <TitlesOfParts>
    <vt:vector size="37" baseType="lpstr">
      <vt:lpstr>Simple Light</vt:lpstr>
      <vt:lpstr>For a Synodal Church: Communion, Participation, and Mission</vt:lpstr>
      <vt:lpstr>Presentazione standard di PowerPoint</vt:lpstr>
      <vt:lpstr>Presentazione standard di PowerPoint</vt:lpstr>
      <vt:lpstr>Together, listening  to the  Holy Spirit,  let us be led by God</vt:lpstr>
      <vt:lpstr>The Challenge of Synodality</vt:lpstr>
      <vt:lpstr>Presentazione standard di PowerPoint</vt:lpstr>
      <vt:lpstr>Presentazione standard di PowerPoint</vt:lpstr>
      <vt:lpstr>The aim of the Synod</vt:lpstr>
      <vt:lpstr>Presentazione standard di PowerPoint</vt:lpstr>
      <vt:lpstr>Presentazione standard di PowerPoint</vt:lpstr>
      <vt:lpstr>From an event to a process</vt:lpstr>
      <vt:lpstr>Episcopalis Communio emphasizes the local phase</vt:lpstr>
      <vt:lpstr>Episcopalis Communio emphasizes the local phase</vt:lpstr>
      <vt:lpstr>Presentazione standard di PowerPoint</vt:lpstr>
      <vt:lpstr>Presentazione standard di PowerPoint</vt:lpstr>
      <vt:lpstr>Presentazione standard di PowerPoint</vt:lpstr>
      <vt:lpstr>Preparatory Document</vt:lpstr>
      <vt:lpstr>The Objectives of the Synod (PD, 2)</vt:lpstr>
      <vt:lpstr>The Objectives of the Synod (PD, 2)</vt:lpstr>
      <vt:lpstr>Presentazione standard di PowerPoint</vt:lpstr>
      <vt:lpstr>Presentazione standard di PowerPoint</vt:lpstr>
      <vt:lpstr>Discerning the signs of the times in the light of the Gospel</vt:lpstr>
      <vt:lpstr>“Within this context, synodality represents the main road for the Church, called to renew herself under the action of the Spirit and by listening to the Word.”  (PD, 9)</vt:lpstr>
      <vt:lpstr>Presentazione standard di PowerPoint</vt:lpstr>
      <vt:lpstr>Presentazione standard di PowerPoint</vt:lpstr>
      <vt:lpstr>Synodality in action: pathways for consulting the People of God (PD, 26)</vt:lpstr>
      <vt:lpstr>Presentazione standard di PowerPoint</vt:lpstr>
      <vt:lpstr>Ten Themes to Explore</vt:lpstr>
      <vt:lpstr>Reinvigorating Collegial Bodies</vt:lpstr>
      <vt:lpstr>A key objective of the Vademecum: promoting adaptation to the local context</vt:lpstr>
      <vt:lpstr>Presentazione standard di PowerPoint</vt:lpstr>
      <vt:lpstr>Presentazione standard di PowerPoint</vt:lpstr>
      <vt:lpstr>The Diocesan Phase of the Synod</vt:lpstr>
      <vt:lpstr>Unfolding of the Diocesan Phase</vt:lpstr>
      <vt:lpstr>Presentazione standard di PowerPoint</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 uma Igreja sinodal: comunhão, participação e missão</dc:title>
  <cp:lastModifiedBy>Schibowski Lukas</cp:lastModifiedBy>
  <cp:revision>31</cp:revision>
  <dcterms:modified xsi:type="dcterms:W3CDTF">2021-11-09T15:41:43Z</dcterms:modified>
</cp:coreProperties>
</file>