
<file path=[Content_Types].xml><?xml version="1.0" encoding="utf-8"?>
<Types xmlns="http://schemas.openxmlformats.org/package/2006/content-types">
  <Default ContentType="application/x-fontdata" Extension="fntdata"/>
  <Default ContentType="image/jpeg" Extension="jpeg"/>
  <Default ContentType="audio/m4a" Extension="m4a"/>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6"/>
    <p:sldId id="257" r:id="rId37"/>
    <p:sldId id="258" r:id="rId38"/>
    <p:sldId id="259" r:id="rId39"/>
    <p:sldId id="260" r:id="rId40"/>
    <p:sldId id="261" r:id="rId41"/>
    <p:sldId id="262" r:id="rId42"/>
    <p:sldId id="263" r:id="rId43"/>
    <p:sldId id="264" r:id="rId44"/>
    <p:sldId id="265" r:id="rId45"/>
    <p:sldId id="266" r:id="rId46"/>
    <p:sldId id="267" r:id="rId47"/>
    <p:sldId id="268" r:id="rId48"/>
    <p:sldId id="269" r:id="rId49"/>
    <p:sldId id="270" r:id="rId50"/>
    <p:sldId id="271" r:id="rId51"/>
    <p:sldId id="272" r:id="rId52"/>
    <p:sldId id="273" r:id="rId53"/>
    <p:sldId id="274" r:id="rId54"/>
    <p:sldId id="275" r:id="rId55"/>
    <p:sldId id="276" r:id="rId56"/>
    <p:sldId id="277" r:id="rId57"/>
    <p:sldId id="278" r:id="rId58"/>
  </p:sldIdLst>
  <p:sldSz cx="10287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inzel" charset="1" panose="00000500000000000000"/>
      <p:regular r:id="rId10"/>
    </p:embeddedFont>
    <p:embeddedFont>
      <p:font typeface="Cinzel Bold" charset="1" panose="00000800000000000000"/>
      <p:regular r:id="rId11"/>
    </p:embeddedFont>
    <p:embeddedFont>
      <p:font typeface="Canva Sans" charset="1" panose="020B0503030501040103"/>
      <p:regular r:id="rId12"/>
    </p:embeddedFont>
    <p:embeddedFont>
      <p:font typeface="Canva Sans Bold" charset="1" panose="020B0803030501040103"/>
      <p:regular r:id="rId13"/>
    </p:embeddedFont>
    <p:embeddedFont>
      <p:font typeface="Canva Sans Italics" charset="1" panose="020B0503030501040103"/>
      <p:regular r:id="rId14"/>
    </p:embeddedFont>
    <p:embeddedFont>
      <p:font typeface="Canva Sans Bold Italics" charset="1" panose="020B0803030501040103"/>
      <p:regular r:id="rId15"/>
    </p:embeddedFont>
    <p:embeddedFont>
      <p:font typeface="Canva Sans Medium" charset="1" panose="020B0603030501040103"/>
      <p:regular r:id="rId16"/>
    </p:embeddedFont>
    <p:embeddedFont>
      <p:font typeface="Canva Sans Medium Italics" charset="1" panose="020B0603030501040103"/>
      <p:regular r:id="rId17"/>
    </p:embeddedFont>
    <p:embeddedFont>
      <p:font typeface="Montserrat" charset="1" panose="00000500000000000000"/>
      <p:regular r:id="rId18"/>
    </p:embeddedFont>
    <p:embeddedFont>
      <p:font typeface="Montserrat Bold" charset="1" panose="00000800000000000000"/>
      <p:regular r:id="rId19"/>
    </p:embeddedFont>
    <p:embeddedFont>
      <p:font typeface="Montserrat Italics" charset="1" panose="00000500000000000000"/>
      <p:regular r:id="rId20"/>
    </p:embeddedFont>
    <p:embeddedFont>
      <p:font typeface="Montserrat Bold Italics" charset="1" panose="00000800000000000000"/>
      <p:regular r:id="rId21"/>
    </p:embeddedFont>
    <p:embeddedFont>
      <p:font typeface="Montserrat Thin" charset="1" panose="00000300000000000000"/>
      <p:regular r:id="rId22"/>
    </p:embeddedFont>
    <p:embeddedFont>
      <p:font typeface="Montserrat Thin Italics" charset="1" panose="00000300000000000000"/>
      <p:regular r:id="rId23"/>
    </p:embeddedFont>
    <p:embeddedFont>
      <p:font typeface="Montserrat Extra-Light" charset="1" panose="00000300000000000000"/>
      <p:regular r:id="rId24"/>
    </p:embeddedFont>
    <p:embeddedFont>
      <p:font typeface="Montserrat Extra-Light Italics" charset="1" panose="00000300000000000000"/>
      <p:regular r:id="rId25"/>
    </p:embeddedFont>
    <p:embeddedFont>
      <p:font typeface="Montserrat Light" charset="1" panose="00000400000000000000"/>
      <p:regular r:id="rId26"/>
    </p:embeddedFont>
    <p:embeddedFont>
      <p:font typeface="Montserrat Light Italics" charset="1" panose="00000400000000000000"/>
      <p:regular r:id="rId27"/>
    </p:embeddedFont>
    <p:embeddedFont>
      <p:font typeface="Montserrat Medium" charset="1" panose="00000600000000000000"/>
      <p:regular r:id="rId28"/>
    </p:embeddedFont>
    <p:embeddedFont>
      <p:font typeface="Montserrat Medium Italics" charset="1" panose="00000600000000000000"/>
      <p:regular r:id="rId29"/>
    </p:embeddedFont>
    <p:embeddedFont>
      <p:font typeface="Montserrat Semi-Bold" charset="1" panose="00000700000000000000"/>
      <p:regular r:id="rId30"/>
    </p:embeddedFont>
    <p:embeddedFont>
      <p:font typeface="Montserrat Semi-Bold Italics" charset="1" panose="00000700000000000000"/>
      <p:regular r:id="rId31"/>
    </p:embeddedFont>
    <p:embeddedFont>
      <p:font typeface="Montserrat Ultra-Bold" charset="1" panose="00000900000000000000"/>
      <p:regular r:id="rId32"/>
    </p:embeddedFont>
    <p:embeddedFont>
      <p:font typeface="Montserrat Ultra-Bold Italics" charset="1" panose="00000900000000000000"/>
      <p:regular r:id="rId33"/>
    </p:embeddedFont>
    <p:embeddedFont>
      <p:font typeface="Montserrat Heavy" charset="1" panose="00000A00000000000000"/>
      <p:regular r:id="rId34"/>
    </p:embeddedFont>
    <p:embeddedFont>
      <p:font typeface="Montserrat Heavy Italics" charset="1" panose="00000A0000000000000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slides/slide1.xml" Type="http://schemas.openxmlformats.org/officeDocument/2006/relationships/slide"/><Relationship Id="rId37" Target="slides/slide2.xml" Type="http://schemas.openxmlformats.org/officeDocument/2006/relationships/slide"/><Relationship Id="rId38" Target="slides/slide3.xml" Type="http://schemas.openxmlformats.org/officeDocument/2006/relationships/slide"/><Relationship Id="rId39" Target="slides/slide4.xml" Type="http://schemas.openxmlformats.org/officeDocument/2006/relationships/slide"/><Relationship Id="rId4" Target="theme/theme1.xml" Type="http://schemas.openxmlformats.org/officeDocument/2006/relationships/theme"/><Relationship Id="rId40" Target="slides/slide5.xml" Type="http://schemas.openxmlformats.org/officeDocument/2006/relationships/slide"/><Relationship Id="rId41" Target="slides/slide6.xml" Type="http://schemas.openxmlformats.org/officeDocument/2006/relationships/slide"/><Relationship Id="rId42" Target="slides/slide7.xml" Type="http://schemas.openxmlformats.org/officeDocument/2006/relationships/slide"/><Relationship Id="rId43" Target="slides/slide8.xml" Type="http://schemas.openxmlformats.org/officeDocument/2006/relationships/slide"/><Relationship Id="rId44" Target="slides/slide9.xml" Type="http://schemas.openxmlformats.org/officeDocument/2006/relationships/slide"/><Relationship Id="rId45" Target="slides/slide10.xml" Type="http://schemas.openxmlformats.org/officeDocument/2006/relationships/slide"/><Relationship Id="rId46" Target="slides/slide11.xml" Type="http://schemas.openxmlformats.org/officeDocument/2006/relationships/slide"/><Relationship Id="rId47" Target="slides/slide12.xml" Type="http://schemas.openxmlformats.org/officeDocument/2006/relationships/slide"/><Relationship Id="rId48" Target="slides/slide13.xml" Type="http://schemas.openxmlformats.org/officeDocument/2006/relationships/slide"/><Relationship Id="rId49" Target="slides/slide14.xml" Type="http://schemas.openxmlformats.org/officeDocument/2006/relationships/slide"/><Relationship Id="rId5" Target="tableStyles.xml" Type="http://schemas.openxmlformats.org/officeDocument/2006/relationships/tableStyles"/><Relationship Id="rId50" Target="slides/slide15.xml" Type="http://schemas.openxmlformats.org/officeDocument/2006/relationships/slide"/><Relationship Id="rId51" Target="slides/slide16.xml" Type="http://schemas.openxmlformats.org/officeDocument/2006/relationships/slide"/><Relationship Id="rId52" Target="slides/slide17.xml" Type="http://schemas.openxmlformats.org/officeDocument/2006/relationships/slide"/><Relationship Id="rId53" Target="slides/slide18.xml" Type="http://schemas.openxmlformats.org/officeDocument/2006/relationships/slide"/><Relationship Id="rId54" Target="slides/slide19.xml" Type="http://schemas.openxmlformats.org/officeDocument/2006/relationships/slide"/><Relationship Id="rId55" Target="slides/slide20.xml" Type="http://schemas.openxmlformats.org/officeDocument/2006/relationships/slide"/><Relationship Id="rId56" Target="slides/slide21.xml" Type="http://schemas.openxmlformats.org/officeDocument/2006/relationships/slide"/><Relationship Id="rId57" Target="slides/slide22.xml" Type="http://schemas.openxmlformats.org/officeDocument/2006/relationships/slide"/><Relationship Id="rId58" Target="slides/slide23.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media/image24.svg" Type="http://schemas.openxmlformats.org/officeDocument/2006/relationships/image"/><Relationship Id="rId18" Target="../media/aAFylJaLZCo.m4a" Type="http://schemas.microsoft.com/office/2007/relationships/media"/><Relationship Id="rId19" Target="../media/aAFylJaLZCo.m4a" Type="http://schemas.openxmlformats.org/officeDocument/2006/relationships/audio"/><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media/image19.png" Type="http://schemas.openxmlformats.org/officeDocument/2006/relationships/image"/><Relationship Id="rId14" Target="../media/image20.png" Type="http://schemas.openxmlformats.org/officeDocument/2006/relationships/image"/><Relationship Id="rId15" Target="../media/image21.svg" Type="http://schemas.openxmlformats.org/officeDocument/2006/relationships/image"/><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9"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2" Target="../media/image11.png" Type="http://schemas.openxmlformats.org/officeDocument/2006/relationships/image"/><Relationship Id="rId20"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2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2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media/image19.png" Type="http://schemas.openxmlformats.org/officeDocument/2006/relationships/image"/><Relationship Id="rId14" Target="../media/image20.png" Type="http://schemas.openxmlformats.org/officeDocument/2006/relationships/image"/><Relationship Id="rId15" Target="../media/image21.svg" Type="http://schemas.openxmlformats.org/officeDocument/2006/relationships/image"/><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9"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2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2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3.svg" Type="http://schemas.openxmlformats.org/officeDocument/2006/relationships/image"/><Relationship Id="rId11" Target="../media/image8.png" Type="http://schemas.openxmlformats.org/officeDocument/2006/relationships/image"/><Relationship Id="rId12" Target="../media/image10.png" Type="http://schemas.openxmlformats.org/officeDocument/2006/relationships/image"/><Relationship Id="rId13" Target="../media/image20.png" Type="http://schemas.openxmlformats.org/officeDocument/2006/relationships/image"/><Relationship Id="rId14" Target="../media/image21.svg" Type="http://schemas.openxmlformats.org/officeDocument/2006/relationships/image"/><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9"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22.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media/image20.png" Type="http://schemas.openxmlformats.org/officeDocument/2006/relationships/image"/><Relationship Id="rId17" Target="../media/image21.svg" Type="http://schemas.openxmlformats.org/officeDocument/2006/relationships/image"/><Relationship Id="rId18"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9"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2" Target="../media/image11.png" Type="http://schemas.openxmlformats.org/officeDocument/2006/relationships/image"/><Relationship Id="rId20" Target="../media/image19.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7"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8" Target="../media/image19.png" Type="http://schemas.openxmlformats.org/officeDocument/2006/relationships/image"/><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17.png" Type="http://schemas.openxmlformats.org/officeDocument/2006/relationships/image"/><Relationship Id="rId11" Target="../media/image18.png" Type="http://schemas.openxmlformats.org/officeDocument/2006/relationships/image"/><Relationship Id="rId12"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3"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4"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5"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6" Target="../media/image20.png" Type="http://schemas.openxmlformats.org/officeDocument/2006/relationships/image"/><Relationship Id="rId17" Target="../media/image21.svg" Type="http://schemas.openxmlformats.org/officeDocument/2006/relationships/image"/><Relationship Id="rId18"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19"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2" Target="../media/image11.png" Type="http://schemas.openxmlformats.org/officeDocument/2006/relationships/image"/><Relationship Id="rId20" Target="https://www.google.com/search?sca_esv=577116624&amp;rlz=1C1MKZV_itIT1064IT1064&amp;sxsrf=AM9HkKmwm_IBXKfyUGvDnsYBhMheEHgcLw:1698400111964&amp;q=document+of+synthesis&amp;spell=1&amp;sa=X&amp;ved=2ahUKEwj0rPC6-ZWCAxW5a_EDHVazBA8QkeECKAB6BAgIEAE" TargetMode="External" Type="http://schemas.openxmlformats.org/officeDocument/2006/relationships/hyperlink"/><Relationship Id="rId21" Target="../media/image19.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28E00"/>
        </a:solidFill>
      </p:bgPr>
    </p:bg>
    <p:spTree>
      <p:nvGrpSpPr>
        <p:cNvPr id="1" name=""/>
        <p:cNvGrpSpPr/>
        <p:nvPr/>
      </p:nvGrpSpPr>
      <p:grpSpPr>
        <a:xfrm>
          <a:off x="0" y="0"/>
          <a:ext cx="0" cy="0"/>
          <a:chOff x="0" y="0"/>
          <a:chExt cx="0" cy="0"/>
        </a:xfrm>
      </p:grpSpPr>
      <p:sp>
        <p:nvSpPr>
          <p:cNvPr name="Freeform 2" id="2"/>
          <p:cNvSpPr/>
          <p:nvPr/>
        </p:nvSpPr>
        <p:spPr>
          <a:xfrm flipH="false" flipV="false" rot="0">
            <a:off x="-169172" y="4317282"/>
            <a:ext cx="10287000" cy="7444047"/>
          </a:xfrm>
          <a:custGeom>
            <a:avLst/>
            <a:gdLst/>
            <a:ahLst/>
            <a:cxnLst/>
            <a:rect r="r" b="b" t="t" l="l"/>
            <a:pathLst>
              <a:path h="7444047" w="10287000">
                <a:moveTo>
                  <a:pt x="0" y="0"/>
                </a:moveTo>
                <a:lnTo>
                  <a:pt x="10287000" y="0"/>
                </a:lnTo>
                <a:lnTo>
                  <a:pt x="10287000" y="7444048"/>
                </a:lnTo>
                <a:lnTo>
                  <a:pt x="0" y="74440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725283" y="6519746"/>
            <a:ext cx="7528871" cy="4234990"/>
          </a:xfrm>
          <a:custGeom>
            <a:avLst/>
            <a:gdLst/>
            <a:ahLst/>
            <a:cxnLst/>
            <a:rect r="r" b="b" t="t" l="l"/>
            <a:pathLst>
              <a:path h="4234990" w="7528871">
                <a:moveTo>
                  <a:pt x="0" y="0"/>
                </a:moveTo>
                <a:lnTo>
                  <a:pt x="7528871" y="0"/>
                </a:lnTo>
                <a:lnTo>
                  <a:pt x="7528871" y="4234989"/>
                </a:lnTo>
                <a:lnTo>
                  <a:pt x="0" y="4234989"/>
                </a:lnTo>
                <a:lnTo>
                  <a:pt x="0" y="0"/>
                </a:lnTo>
                <a:close/>
              </a:path>
            </a:pathLst>
          </a:custGeom>
          <a:blipFill>
            <a:blip r:embed="rId4">
              <a:alphaModFix amt="18000"/>
              <a:extLst>
                <a:ext uri="{96DAC541-7B7A-43D3-8B79-37D633B846F1}">
                  <asvg:svgBlip xmlns:asvg="http://schemas.microsoft.com/office/drawing/2016/SVG/main" r:embed="rId5"/>
                </a:ext>
              </a:extLst>
            </a:blip>
            <a:stretch>
              <a:fillRect l="0" t="0" r="-92" b="-24559"/>
            </a:stretch>
          </a:blipFill>
        </p:spPr>
      </p:sp>
      <p:sp>
        <p:nvSpPr>
          <p:cNvPr name="Freeform 4" id="4"/>
          <p:cNvSpPr/>
          <p:nvPr/>
        </p:nvSpPr>
        <p:spPr>
          <a:xfrm flipH="false" flipV="false" rot="0">
            <a:off x="8025183" y="-1286689"/>
            <a:ext cx="3399372" cy="2874014"/>
          </a:xfrm>
          <a:custGeom>
            <a:avLst/>
            <a:gdLst/>
            <a:ahLst/>
            <a:cxnLst/>
            <a:rect r="r" b="b" t="t" l="l"/>
            <a:pathLst>
              <a:path h="2874014" w="3399372">
                <a:moveTo>
                  <a:pt x="0" y="0"/>
                </a:moveTo>
                <a:lnTo>
                  <a:pt x="3399372" y="0"/>
                </a:lnTo>
                <a:lnTo>
                  <a:pt x="3399372" y="2874014"/>
                </a:lnTo>
                <a:lnTo>
                  <a:pt x="0" y="28740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786281">
            <a:off x="-1508889" y="5124303"/>
            <a:ext cx="3082867" cy="2606424"/>
          </a:xfrm>
          <a:custGeom>
            <a:avLst/>
            <a:gdLst/>
            <a:ahLst/>
            <a:cxnLst/>
            <a:rect r="r" b="b" t="t" l="l"/>
            <a:pathLst>
              <a:path h="2606424" w="3082867">
                <a:moveTo>
                  <a:pt x="0" y="0"/>
                </a:moveTo>
                <a:lnTo>
                  <a:pt x="3082868" y="0"/>
                </a:lnTo>
                <a:lnTo>
                  <a:pt x="3082868" y="2606425"/>
                </a:lnTo>
                <a:lnTo>
                  <a:pt x="0" y="26064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1430118" y="4373071"/>
            <a:ext cx="7426763" cy="1739965"/>
          </a:xfrm>
          <a:custGeom>
            <a:avLst/>
            <a:gdLst/>
            <a:ahLst/>
            <a:cxnLst/>
            <a:rect r="r" b="b" t="t" l="l"/>
            <a:pathLst>
              <a:path h="1739965" w="7426763">
                <a:moveTo>
                  <a:pt x="0" y="0"/>
                </a:moveTo>
                <a:lnTo>
                  <a:pt x="7426764" y="0"/>
                </a:lnTo>
                <a:lnTo>
                  <a:pt x="7426764" y="1739965"/>
                </a:lnTo>
                <a:lnTo>
                  <a:pt x="0" y="1739965"/>
                </a:lnTo>
                <a:lnTo>
                  <a:pt x="0" y="0"/>
                </a:lnTo>
                <a:close/>
              </a:path>
            </a:pathLst>
          </a:custGeom>
          <a:blipFill>
            <a:blip r:embed="rId8">
              <a:alphaModFix amt="76000"/>
            </a:blip>
            <a:stretch>
              <a:fillRect l="-4301" t="-58517" r="0" b="-83"/>
            </a:stretch>
          </a:blipFill>
        </p:spPr>
      </p:sp>
      <p:grpSp>
        <p:nvGrpSpPr>
          <p:cNvPr name="Group 7" id="7"/>
          <p:cNvGrpSpPr/>
          <p:nvPr/>
        </p:nvGrpSpPr>
        <p:grpSpPr>
          <a:xfrm rot="0">
            <a:off x="1430118" y="3938488"/>
            <a:ext cx="7426763" cy="1258654"/>
            <a:chOff x="0" y="0"/>
            <a:chExt cx="2587527" cy="438522"/>
          </a:xfrm>
        </p:grpSpPr>
        <p:sp>
          <p:nvSpPr>
            <p:cNvPr name="Freeform 8" id="8"/>
            <p:cNvSpPr/>
            <p:nvPr/>
          </p:nvSpPr>
          <p:spPr>
            <a:xfrm flipH="false" flipV="false" rot="0">
              <a:off x="0" y="0"/>
              <a:ext cx="2587528" cy="438522"/>
            </a:xfrm>
            <a:custGeom>
              <a:avLst/>
              <a:gdLst/>
              <a:ahLst/>
              <a:cxnLst/>
              <a:rect r="r" b="b" t="t" l="l"/>
              <a:pathLst>
                <a:path h="438522" w="2587528">
                  <a:moveTo>
                    <a:pt x="0" y="0"/>
                  </a:moveTo>
                  <a:lnTo>
                    <a:pt x="2587528" y="0"/>
                  </a:lnTo>
                  <a:lnTo>
                    <a:pt x="2587528" y="438522"/>
                  </a:lnTo>
                  <a:lnTo>
                    <a:pt x="0" y="438522"/>
                  </a:lnTo>
                  <a:close/>
                </a:path>
              </a:pathLst>
            </a:custGeom>
            <a:solidFill>
              <a:srgbClr val="FFFEFE"/>
            </a:solidFill>
          </p:spPr>
        </p:sp>
        <p:sp>
          <p:nvSpPr>
            <p:cNvPr name="TextBox 9" id="9"/>
            <p:cNvSpPr txBox="true"/>
            <p:nvPr/>
          </p:nvSpPr>
          <p:spPr>
            <a:xfrm>
              <a:off x="0" y="0"/>
              <a:ext cx="2587527" cy="438522"/>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1832381" y="2799933"/>
            <a:ext cx="2087350" cy="1138555"/>
          </a:xfrm>
          <a:custGeom>
            <a:avLst/>
            <a:gdLst/>
            <a:ahLst/>
            <a:cxnLst/>
            <a:rect r="r" b="b" t="t" l="l"/>
            <a:pathLst>
              <a:path h="1138555" w="2087350">
                <a:moveTo>
                  <a:pt x="0" y="0"/>
                </a:moveTo>
                <a:lnTo>
                  <a:pt x="2087350" y="0"/>
                </a:lnTo>
                <a:lnTo>
                  <a:pt x="2087350" y="1138555"/>
                </a:lnTo>
                <a:lnTo>
                  <a:pt x="0" y="1138555"/>
                </a:lnTo>
                <a:lnTo>
                  <a:pt x="0" y="0"/>
                </a:lnTo>
                <a:close/>
              </a:path>
            </a:pathLst>
          </a:custGeom>
          <a:blipFill>
            <a:blip r:embed="rId9"/>
            <a:stretch>
              <a:fillRect l="0" t="0" r="0" b="0"/>
            </a:stretch>
          </a:blipFill>
        </p:spPr>
      </p:sp>
      <p:sp>
        <p:nvSpPr>
          <p:cNvPr name="Freeform 11" id="11"/>
          <p:cNvSpPr/>
          <p:nvPr/>
        </p:nvSpPr>
        <p:spPr>
          <a:xfrm flipH="false" flipV="false" rot="0">
            <a:off x="7024601" y="6987481"/>
            <a:ext cx="3262399" cy="3299519"/>
          </a:xfrm>
          <a:custGeom>
            <a:avLst/>
            <a:gdLst/>
            <a:ahLst/>
            <a:cxnLst/>
            <a:rect r="r" b="b" t="t" l="l"/>
            <a:pathLst>
              <a:path h="3299519" w="3262399">
                <a:moveTo>
                  <a:pt x="0" y="0"/>
                </a:moveTo>
                <a:lnTo>
                  <a:pt x="3262399" y="0"/>
                </a:lnTo>
                <a:lnTo>
                  <a:pt x="3262399" y="3299519"/>
                </a:lnTo>
                <a:lnTo>
                  <a:pt x="0" y="3299519"/>
                </a:lnTo>
                <a:lnTo>
                  <a:pt x="0" y="0"/>
                </a:lnTo>
                <a:close/>
              </a:path>
            </a:pathLst>
          </a:custGeom>
          <a:blipFill>
            <a:blip r:embed="rId10"/>
            <a:stretch>
              <a:fillRect l="0" t="0" r="0" b="0"/>
            </a:stretch>
          </a:blipFill>
        </p:spPr>
      </p:sp>
      <p:sp>
        <p:nvSpPr>
          <p:cNvPr name="Freeform 12" id="12"/>
          <p:cNvSpPr/>
          <p:nvPr/>
        </p:nvSpPr>
        <p:spPr>
          <a:xfrm flipH="false" flipV="false" rot="0">
            <a:off x="8438180" y="150318"/>
            <a:ext cx="1286689" cy="1286689"/>
          </a:xfrm>
          <a:custGeom>
            <a:avLst/>
            <a:gdLst/>
            <a:ahLst/>
            <a:cxnLst/>
            <a:rect r="r" b="b" t="t" l="l"/>
            <a:pathLst>
              <a:path h="1286689" w="1286689">
                <a:moveTo>
                  <a:pt x="0" y="0"/>
                </a:moveTo>
                <a:lnTo>
                  <a:pt x="1286689" y="0"/>
                </a:lnTo>
                <a:lnTo>
                  <a:pt x="1286689" y="1286689"/>
                </a:lnTo>
                <a:lnTo>
                  <a:pt x="0" y="1286689"/>
                </a:lnTo>
                <a:lnTo>
                  <a:pt x="0" y="0"/>
                </a:lnTo>
                <a:close/>
              </a:path>
            </a:pathLst>
          </a:custGeom>
          <a:blipFill>
            <a:blip r:embed="rId11"/>
            <a:stretch>
              <a:fillRect l="0" t="0" r="0" b="0"/>
            </a:stretch>
          </a:blipFill>
        </p:spPr>
      </p:sp>
      <p:sp>
        <p:nvSpPr>
          <p:cNvPr name="TextBox 13" id="13"/>
          <p:cNvSpPr txBox="true"/>
          <p:nvPr/>
        </p:nvSpPr>
        <p:spPr>
          <a:xfrm rot="0">
            <a:off x="1263201" y="4066732"/>
            <a:ext cx="7760598" cy="886062"/>
          </a:xfrm>
          <a:prstGeom prst="rect">
            <a:avLst/>
          </a:prstGeom>
        </p:spPr>
        <p:txBody>
          <a:bodyPr anchor="t" rtlCol="false" tIns="0" lIns="0" bIns="0" rIns="0">
            <a:spAutoFit/>
          </a:bodyPr>
          <a:lstStyle/>
          <a:p>
            <a:pPr algn="ctr" marL="0" indent="0" lvl="0">
              <a:lnSpc>
                <a:spcPts val="7206"/>
              </a:lnSpc>
              <a:spcBef>
                <a:spcPct val="0"/>
              </a:spcBef>
            </a:pPr>
            <a:r>
              <a:rPr lang="en-US" sz="5147">
                <a:solidFill>
                  <a:srgbClr val="F28E00"/>
                </a:solidFill>
                <a:latin typeface="Montserrat Bold"/>
                <a:hlinkClick r:id="rId12" tooltip="https://www.google.com/search?sca_esv=577116624&amp;rlz=1C1MKZV_itIT1064IT1064&amp;sxsrf=AM9HkKmwm_IBXKfyUGvDnsYBhMheEHgcLw:1698400111964&amp;q=document+of+synthesis&amp;spell=1&amp;sa=X&amp;ved=2ahUKEwj0rPC6-ZWCAxW5a_EDHVazBA8QkeECKAB6BAgIEAE"/>
              </a:rPr>
              <a:t> SYNTHESIS</a:t>
            </a:r>
            <a:r>
              <a:rPr lang="en-US" sz="5147">
                <a:solidFill>
                  <a:srgbClr val="F28E00"/>
                </a:solidFill>
                <a:latin typeface="Montserrat"/>
              </a:rPr>
              <a:t> </a:t>
            </a:r>
            <a:r>
              <a:rPr lang="en-US" sz="5147">
                <a:solidFill>
                  <a:srgbClr val="F28E00"/>
                </a:solidFill>
                <a:latin typeface="Montserrat Bold"/>
              </a:rPr>
              <a:t>REPORT</a:t>
            </a:r>
          </a:p>
        </p:txBody>
      </p:sp>
      <p:sp>
        <p:nvSpPr>
          <p:cNvPr name="TextBox 14" id="14"/>
          <p:cNvSpPr txBox="true"/>
          <p:nvPr/>
        </p:nvSpPr>
        <p:spPr>
          <a:xfrm rot="0">
            <a:off x="1984406" y="5543344"/>
            <a:ext cx="6318188" cy="344967"/>
          </a:xfrm>
          <a:prstGeom prst="rect">
            <a:avLst/>
          </a:prstGeom>
        </p:spPr>
        <p:txBody>
          <a:bodyPr anchor="t" rtlCol="false" tIns="0" lIns="0" bIns="0" rIns="0">
            <a:spAutoFit/>
          </a:bodyPr>
          <a:lstStyle/>
          <a:p>
            <a:pPr algn="ctr" marL="0" indent="0" lvl="0">
              <a:lnSpc>
                <a:spcPts val="2836"/>
              </a:lnSpc>
              <a:spcBef>
                <a:spcPct val="0"/>
              </a:spcBef>
            </a:pPr>
            <a:r>
              <a:rPr lang="en-US" sz="2025">
                <a:solidFill>
                  <a:srgbClr val="FFFFFF"/>
                </a:solidFill>
                <a:latin typeface="Montserrat"/>
                <a:hlinkClick r:id="rId13"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sp>
        <p:nvSpPr>
          <p:cNvPr name="TextBox 15" id="15"/>
          <p:cNvSpPr txBox="true"/>
          <p:nvPr/>
        </p:nvSpPr>
        <p:spPr>
          <a:xfrm rot="0">
            <a:off x="1028700" y="990600"/>
            <a:ext cx="5589140" cy="1028905"/>
          </a:xfrm>
          <a:prstGeom prst="rect">
            <a:avLst/>
          </a:prstGeom>
        </p:spPr>
        <p:txBody>
          <a:bodyPr anchor="t" rtlCol="false" tIns="0" lIns="0" bIns="0" rIns="0">
            <a:spAutoFit/>
          </a:bodyPr>
          <a:lstStyle/>
          <a:p>
            <a:pPr>
              <a:lnSpc>
                <a:spcPts val="3033"/>
              </a:lnSpc>
            </a:pPr>
            <a:r>
              <a:rPr lang="en-US" sz="2166">
                <a:solidFill>
                  <a:srgbClr val="FFFFFF"/>
                </a:solidFill>
                <a:latin typeface="Cinzel"/>
                <a:hlinkClick r:id="rId14" tooltip="https://www.google.com/search?sca_esv=577116624&amp;rlz=1C1MKZV_itIT1064IT1064&amp;sxsrf=AM9HkKmwm_IBXKfyUGvDnsYBhMheEHgcLw:1698400111964&amp;q=document+of+synthesis&amp;spell=1&amp;sa=X&amp;ved=2ahUKEwj0rPC6-ZWCAxW5a_EDHVazBA8QkeECKAB6BAgIEAE"/>
              </a:rPr>
              <a:t>XVI </a:t>
            </a:r>
            <a:r>
              <a:rPr lang="en-US" sz="2166">
                <a:solidFill>
                  <a:srgbClr val="FFFFFF"/>
                </a:solidFill>
                <a:latin typeface="Cinzel"/>
                <a:hlinkClick r:id="rId15" tooltip="https://www.google.com/search?sca_esv=577116624&amp;rlz=1C1MKZV_itIT1064IT1064&amp;sxsrf=AM9HkKmwm_IBXKfyUGvDnsYBhMheEHgcLw:1698400111964&amp;q=document+of+synthesis&amp;spell=1&amp;sa=X&amp;ved=2ahUKEwj0rPC6-ZWCAxW5a_EDHVazBA8QkeECKAB6BAgIEAE"/>
              </a:rPr>
              <a:t>Ordinary General Assembly</a:t>
            </a:r>
          </a:p>
          <a:p>
            <a:pPr>
              <a:lnSpc>
                <a:spcPts val="3033"/>
              </a:lnSpc>
            </a:pPr>
            <a:r>
              <a:rPr lang="en-US" sz="2166">
                <a:solidFill>
                  <a:srgbClr val="FFFFFF"/>
                </a:solidFill>
                <a:latin typeface="Cinzel"/>
                <a:hlinkClick r:id="rId16" tooltip="https://www.google.com/search?sca_esv=577116624&amp;rlz=1C1MKZV_itIT1064IT1064&amp;sxsrf=AM9HkKmwm_IBXKfyUGvDnsYBhMheEHgcLw:1698400111964&amp;q=document+of+synthesis&amp;spell=1&amp;sa=X&amp;ved=2ahUKEwj0rPC6-ZWCAxW5a_EDHVazBA8QkeECKAB6BAgIEAE"/>
              </a:rPr>
              <a:t>of the Synod of Bishops</a:t>
            </a:r>
          </a:p>
          <a:p>
            <a:pPr algn="l" marL="0" indent="0" lvl="0">
              <a:lnSpc>
                <a:spcPts val="2193"/>
              </a:lnSpc>
              <a:spcBef>
                <a:spcPct val="0"/>
              </a:spcBef>
            </a:pPr>
            <a:r>
              <a:rPr lang="en-US" sz="1566">
                <a:solidFill>
                  <a:srgbClr val="FFFFFF"/>
                </a:solidFill>
                <a:latin typeface="Cinzel"/>
              </a:rPr>
              <a:t>October 4-29, 2023 Vatican City</a:t>
            </a:r>
          </a:p>
        </p:txBody>
      </p:sp>
      <p:pic>
        <p:nvPicPr>
          <p:cNvPr name="Picture 16" id="16">
            <a:hlinkClick action="ppaction://media"/>
          </p:cNvPr>
          <p:cNvPicPr>
            <a:picLocks noChangeAspect="true"/>
          </p:cNvPicPr>
          <p:nvPr>
            <a:audioFile r:link="rId19"/>
            <p:extLst>
              <p:ext uri="{DAA4B4D4-6D71-4841-9C94-3DE7FCFB9230}">
                <p14:media xmlns:p14="http://schemas.microsoft.com/office/powerpoint/2010/main" r:embed="rId18">
                  <p14:trim st="0.0000" end="649.8830"/>
                </p14:media>
              </p:ext>
            </p:extLst>
          </p:nvPr>
        </p:nvPicPr>
        <p:blipFill>
          <a:blip r:embed="rId17"/>
          <a:stretch>
            <a:fillRect/>
          </a:stretch>
        </p:blipFill>
        <p:spPr>
          <a:xfrm>
            <a:off x="4629150" y="4629150"/>
            <a:ext cx="1028700" cy="1028700"/>
          </a:xfrm>
          <a:prstGeom prst="rect">
            <a:avLst/>
          </a:prstGeom>
        </p:spPr>
      </p:pic>
    </p:spTree>
  </p:cSld>
  <p:clrMapOvr>
    <a:masterClrMapping/>
  </p:clrMapOvr>
  <p:timing>
    <p:tnLst>
      <p:par>
        <p:cTn dur="indefinite" restart="never" nodeType="tmRoot">
          <p:childTnLst>
            <p:cmd cmd="playFrom(0.0)">
              <p:cBhvr>
                <p:cTn/>
                <p:tgtEl>
                  <p:spTgt spid="16"/>
                </p:tgtEl>
              </p:cBhvr>
            </p:cmd>
            <p:audio>
              <p:cMediaNode vol="100000" showWhenStopped="false">
                <p:cTn/>
                <p:tgtEl>
                  <p:spTgt spid="16"/>
                </p:tgtEl>
              </p:cMediaNode>
            </p:audio>
          </p:childTnLst>
        </p:cTn>
      </p:par>
    </p:tnLst>
  </p:timing>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335544" y="5527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Freeform 12" id="12"/>
          <p:cNvSpPr/>
          <p:nvPr/>
        </p:nvSpPr>
        <p:spPr>
          <a:xfrm flipH="false" flipV="false" rot="0">
            <a:off x="-1378890" y="-305094"/>
            <a:ext cx="11495024" cy="11495024"/>
          </a:xfrm>
          <a:custGeom>
            <a:avLst/>
            <a:gdLst/>
            <a:ahLst/>
            <a:cxnLst/>
            <a:rect r="r" b="b" t="t" l="l"/>
            <a:pathLst>
              <a:path h="11495024" w="11495024">
                <a:moveTo>
                  <a:pt x="0" y="0"/>
                </a:moveTo>
                <a:lnTo>
                  <a:pt x="11495025" y="0"/>
                </a:lnTo>
                <a:lnTo>
                  <a:pt x="11495025" y="11495024"/>
                </a:lnTo>
                <a:lnTo>
                  <a:pt x="0" y="11495024"/>
                </a:lnTo>
                <a:lnTo>
                  <a:pt x="0" y="0"/>
                </a:lnTo>
                <a:close/>
              </a:path>
            </a:pathLst>
          </a:custGeom>
          <a:blipFill>
            <a:blip r:embed="rId11"/>
            <a:stretch>
              <a:fillRect l="0" t="0" r="0" b="0"/>
            </a:stretch>
          </a:blipFill>
        </p:spPr>
      </p:sp>
      <p:sp>
        <p:nvSpPr>
          <p:cNvPr name="TextBox 13" id="13"/>
          <p:cNvSpPr txBox="true"/>
          <p:nvPr/>
        </p:nvSpPr>
        <p:spPr>
          <a:xfrm rot="0">
            <a:off x="1146715" y="2421928"/>
            <a:ext cx="7993570" cy="4572000"/>
          </a:xfrm>
          <a:prstGeom prst="rect">
            <a:avLst/>
          </a:prstGeom>
        </p:spPr>
        <p:txBody>
          <a:bodyPr anchor="t" rtlCol="false" tIns="0" lIns="0" bIns="0" rIns="0">
            <a:spAutoFit/>
          </a:bodyPr>
          <a:lstStyle/>
          <a:p>
            <a:pPr algn="ctr" marL="0" indent="0" lvl="0">
              <a:lnSpc>
                <a:spcPts val="3663"/>
              </a:lnSpc>
            </a:pPr>
            <a:r>
              <a:rPr lang="en-US" sz="3053">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The Assembly asks that we avoid repeating the mistake of talking about women as an issue or a problem. Instead, we desire to promote a Church in which men and women dialogue together, in order to understand more deeply the horizon of God's project, that sees them together as protagonists, without subordination, exclusion and competition.</a:t>
            </a:r>
          </a:p>
        </p:txBody>
      </p:sp>
      <p:grpSp>
        <p:nvGrpSpPr>
          <p:cNvPr name="Group 14" id="14"/>
          <p:cNvGrpSpPr/>
          <p:nvPr/>
        </p:nvGrpSpPr>
        <p:grpSpPr>
          <a:xfrm rot="0">
            <a:off x="-370139" y="522475"/>
            <a:ext cx="6067595" cy="777873"/>
            <a:chOff x="0" y="0"/>
            <a:chExt cx="1598050" cy="204872"/>
          </a:xfrm>
        </p:grpSpPr>
        <p:sp>
          <p:nvSpPr>
            <p:cNvPr name="Freeform 15" id="15"/>
            <p:cNvSpPr/>
            <p:nvPr/>
          </p:nvSpPr>
          <p:spPr>
            <a:xfrm flipH="false" flipV="false" rot="0">
              <a:off x="0" y="0"/>
              <a:ext cx="1598050" cy="204872"/>
            </a:xfrm>
            <a:custGeom>
              <a:avLst/>
              <a:gdLst/>
              <a:ahLst/>
              <a:cxnLst/>
              <a:rect r="r" b="b" t="t" l="l"/>
              <a:pathLst>
                <a:path h="204872" w="1598050">
                  <a:moveTo>
                    <a:pt x="0" y="0"/>
                  </a:moveTo>
                  <a:lnTo>
                    <a:pt x="1598050" y="0"/>
                  </a:lnTo>
                  <a:lnTo>
                    <a:pt x="1598050" y="204872"/>
                  </a:lnTo>
                  <a:lnTo>
                    <a:pt x="0" y="204872"/>
                  </a:lnTo>
                  <a:close/>
                </a:path>
              </a:pathLst>
            </a:custGeom>
            <a:solidFill>
              <a:srgbClr val="FFFFFF"/>
            </a:solidFill>
          </p:spPr>
        </p:sp>
        <p:sp>
          <p:nvSpPr>
            <p:cNvPr name="TextBox 16" id="16"/>
            <p:cNvSpPr txBox="true"/>
            <p:nvPr/>
          </p:nvSpPr>
          <p:spPr>
            <a:xfrm>
              <a:off x="0" y="-38100"/>
              <a:ext cx="1598050" cy="242972"/>
            </a:xfrm>
            <a:prstGeom prst="rect">
              <a:avLst/>
            </a:prstGeom>
          </p:spPr>
          <p:txBody>
            <a:bodyPr anchor="ctr" rtlCol="false" tIns="50800" lIns="50800" bIns="50800" rIns="50800"/>
            <a:lstStyle/>
            <a:p>
              <a:pPr algn="ctr">
                <a:lnSpc>
                  <a:spcPts val="2570"/>
                </a:lnSpc>
              </a:pPr>
            </a:p>
          </p:txBody>
        </p:sp>
      </p:grpSp>
      <p:grpSp>
        <p:nvGrpSpPr>
          <p:cNvPr name="Group 17" id="17"/>
          <p:cNvGrpSpPr/>
          <p:nvPr/>
        </p:nvGrpSpPr>
        <p:grpSpPr>
          <a:xfrm rot="0">
            <a:off x="1689269" y="9011111"/>
            <a:ext cx="7212490" cy="1032106"/>
            <a:chOff x="0" y="0"/>
            <a:chExt cx="9616653" cy="1376141"/>
          </a:xfrm>
        </p:grpSpPr>
        <p:sp>
          <p:nvSpPr>
            <p:cNvPr name="TextBox 18" id="18"/>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9" id="19"/>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20" id="20"/>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1" id="21"/>
          <p:cNvSpPr txBox="true"/>
          <p:nvPr/>
        </p:nvSpPr>
        <p:spPr>
          <a:xfrm rot="0">
            <a:off x="30744" y="526960"/>
            <a:ext cx="5666712" cy="1027284"/>
          </a:xfrm>
          <a:prstGeom prst="rect">
            <a:avLst/>
          </a:prstGeom>
        </p:spPr>
        <p:txBody>
          <a:bodyPr anchor="t" rtlCol="false" tIns="0" lIns="0" bIns="0" rIns="0">
            <a:spAutoFit/>
          </a:bodyPr>
          <a:lstStyle/>
          <a:p>
            <a:pPr algn="ctr">
              <a:lnSpc>
                <a:spcPts val="2703"/>
              </a:lnSpc>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PART 2 - </a:t>
            </a:r>
          </a:p>
          <a:p>
            <a:pPr algn="ctr">
              <a:lnSpc>
                <a:spcPts val="2703"/>
              </a:lnSpc>
            </a:pPr>
            <a:r>
              <a:rPr lang="en-US" sz="1930">
                <a:solidFill>
                  <a:srgbClr val="F28E00"/>
                </a:solidFill>
                <a:latin typeface="Montserrat Bold"/>
                <a:hlinkClick r:id="rId17" tooltip="https://www.google.com/search?sca_esv=577116624&amp;rlz=1C1MKZV_itIT1064IT1064&amp;sxsrf=AM9HkKmwm_IBXKfyUGvDnsYBhMheEHgcLw:1698400111964&amp;q=document+of+synthesis&amp;spell=1&amp;sa=X&amp;ved=2ahUKEwj0rPC6-ZWCAxW5a_EDHVazBA8QkeECKAB6BAgIEAE"/>
              </a:rPr>
              <a:t>ALL DISCIPLES, ALL MISSIONARIES</a:t>
            </a:r>
          </a:p>
          <a:p>
            <a:pPr algn="ctr" marL="0" indent="0" lvl="0">
              <a:lnSpc>
                <a:spcPts val="2703"/>
              </a:lnSpc>
              <a:spcBef>
                <a:spcPct val="0"/>
              </a:spcBef>
            </a:pPr>
          </a:p>
        </p:txBody>
      </p:sp>
      <p:sp>
        <p:nvSpPr>
          <p:cNvPr name="Freeform 22" id="22"/>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8"/>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335544" y="5527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Freeform 12" id="12"/>
          <p:cNvSpPr/>
          <p:nvPr/>
        </p:nvSpPr>
        <p:spPr>
          <a:xfrm flipH="false" flipV="false" rot="0">
            <a:off x="-954265" y="-345405"/>
            <a:ext cx="11495024" cy="11495024"/>
          </a:xfrm>
          <a:custGeom>
            <a:avLst/>
            <a:gdLst/>
            <a:ahLst/>
            <a:cxnLst/>
            <a:rect r="r" b="b" t="t" l="l"/>
            <a:pathLst>
              <a:path h="11495024" w="11495024">
                <a:moveTo>
                  <a:pt x="0" y="0"/>
                </a:moveTo>
                <a:lnTo>
                  <a:pt x="11495024" y="0"/>
                </a:lnTo>
                <a:lnTo>
                  <a:pt x="11495024" y="11495025"/>
                </a:lnTo>
                <a:lnTo>
                  <a:pt x="0" y="11495025"/>
                </a:lnTo>
                <a:lnTo>
                  <a:pt x="0" y="0"/>
                </a:lnTo>
                <a:close/>
              </a:path>
            </a:pathLst>
          </a:custGeom>
          <a:blipFill>
            <a:blip r:embed="rId11"/>
            <a:stretch>
              <a:fillRect l="0" t="0" r="0" b="0"/>
            </a:stretch>
          </a:blipFill>
        </p:spPr>
      </p:sp>
      <p:sp>
        <p:nvSpPr>
          <p:cNvPr name="TextBox 13" id="13"/>
          <p:cNvSpPr txBox="true"/>
          <p:nvPr/>
        </p:nvSpPr>
        <p:spPr>
          <a:xfrm rot="0">
            <a:off x="1028700" y="2443162"/>
            <a:ext cx="8229600" cy="5044888"/>
          </a:xfrm>
          <a:prstGeom prst="rect">
            <a:avLst/>
          </a:prstGeom>
        </p:spPr>
        <p:txBody>
          <a:bodyPr anchor="t" rtlCol="false" tIns="0" lIns="0" bIns="0" rIns="0">
            <a:spAutoFit/>
          </a:bodyPr>
          <a:lstStyle/>
          <a:p>
            <a:pPr algn="ctr" marL="0" indent="0" lvl="0">
              <a:lnSpc>
                <a:spcPts val="4023"/>
              </a:lnSpc>
            </a:pPr>
            <a:r>
              <a:rPr lang="en-US" sz="3143">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The Church has always benefitted from the gift of charisms, be it from the most extraordinary to the simplest. Through them the Holy Spirit rejuvenates and renews the Church with joy and gratitude. The Holy People of God recognize in these charisms the providential help with which God himself sustains, directs and illuminates His mission.</a:t>
            </a:r>
          </a:p>
        </p:txBody>
      </p:sp>
      <p:grpSp>
        <p:nvGrpSpPr>
          <p:cNvPr name="Group 14" id="14"/>
          <p:cNvGrpSpPr/>
          <p:nvPr/>
        </p:nvGrpSpPr>
        <p:grpSpPr>
          <a:xfrm rot="0">
            <a:off x="-370139" y="522475"/>
            <a:ext cx="6067595" cy="777873"/>
            <a:chOff x="0" y="0"/>
            <a:chExt cx="1598050" cy="204872"/>
          </a:xfrm>
        </p:grpSpPr>
        <p:sp>
          <p:nvSpPr>
            <p:cNvPr name="Freeform 15" id="15"/>
            <p:cNvSpPr/>
            <p:nvPr/>
          </p:nvSpPr>
          <p:spPr>
            <a:xfrm flipH="false" flipV="false" rot="0">
              <a:off x="0" y="0"/>
              <a:ext cx="1598050" cy="204872"/>
            </a:xfrm>
            <a:custGeom>
              <a:avLst/>
              <a:gdLst/>
              <a:ahLst/>
              <a:cxnLst/>
              <a:rect r="r" b="b" t="t" l="l"/>
              <a:pathLst>
                <a:path h="204872" w="1598050">
                  <a:moveTo>
                    <a:pt x="0" y="0"/>
                  </a:moveTo>
                  <a:lnTo>
                    <a:pt x="1598050" y="0"/>
                  </a:lnTo>
                  <a:lnTo>
                    <a:pt x="1598050" y="204872"/>
                  </a:lnTo>
                  <a:lnTo>
                    <a:pt x="0" y="204872"/>
                  </a:lnTo>
                  <a:close/>
                </a:path>
              </a:pathLst>
            </a:custGeom>
            <a:solidFill>
              <a:srgbClr val="FFFFFF"/>
            </a:solidFill>
          </p:spPr>
        </p:sp>
        <p:sp>
          <p:nvSpPr>
            <p:cNvPr name="TextBox 16" id="16"/>
            <p:cNvSpPr txBox="true"/>
            <p:nvPr/>
          </p:nvSpPr>
          <p:spPr>
            <a:xfrm>
              <a:off x="0" y="-38100"/>
              <a:ext cx="1598050" cy="242972"/>
            </a:xfrm>
            <a:prstGeom prst="rect">
              <a:avLst/>
            </a:prstGeom>
          </p:spPr>
          <p:txBody>
            <a:bodyPr anchor="ctr" rtlCol="false" tIns="50800" lIns="50800" bIns="50800" rIns="50800"/>
            <a:lstStyle/>
            <a:p>
              <a:pPr algn="ctr">
                <a:lnSpc>
                  <a:spcPts val="2570"/>
                </a:lnSpc>
              </a:pPr>
            </a:p>
          </p:txBody>
        </p:sp>
      </p:grpSp>
      <p:grpSp>
        <p:nvGrpSpPr>
          <p:cNvPr name="Group 17" id="17"/>
          <p:cNvGrpSpPr/>
          <p:nvPr/>
        </p:nvGrpSpPr>
        <p:grpSpPr>
          <a:xfrm rot="0">
            <a:off x="1689269" y="9011111"/>
            <a:ext cx="7212490" cy="1032106"/>
            <a:chOff x="0" y="0"/>
            <a:chExt cx="9616653" cy="1376141"/>
          </a:xfrm>
        </p:grpSpPr>
        <p:sp>
          <p:nvSpPr>
            <p:cNvPr name="TextBox 18" id="18"/>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9" id="19"/>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20" id="20"/>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1" id="21"/>
          <p:cNvSpPr txBox="true"/>
          <p:nvPr/>
        </p:nvSpPr>
        <p:spPr>
          <a:xfrm rot="0">
            <a:off x="30744" y="526960"/>
            <a:ext cx="5666712" cy="1027284"/>
          </a:xfrm>
          <a:prstGeom prst="rect">
            <a:avLst/>
          </a:prstGeom>
        </p:spPr>
        <p:txBody>
          <a:bodyPr anchor="t" rtlCol="false" tIns="0" lIns="0" bIns="0" rIns="0">
            <a:spAutoFit/>
          </a:bodyPr>
          <a:lstStyle/>
          <a:p>
            <a:pPr algn="ctr">
              <a:lnSpc>
                <a:spcPts val="2703"/>
              </a:lnSpc>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PART 2 - </a:t>
            </a:r>
          </a:p>
          <a:p>
            <a:pPr algn="ctr">
              <a:lnSpc>
                <a:spcPts val="2703"/>
              </a:lnSpc>
            </a:pPr>
            <a:r>
              <a:rPr lang="en-US" sz="1930">
                <a:solidFill>
                  <a:srgbClr val="F28E00"/>
                </a:solidFill>
                <a:latin typeface="Montserrat Bold"/>
                <a:hlinkClick r:id="rId17" tooltip="https://www.google.com/search?sca_esv=577116624&amp;rlz=1C1MKZV_itIT1064IT1064&amp;sxsrf=AM9HkKmwm_IBXKfyUGvDnsYBhMheEHgcLw:1698400111964&amp;q=document+of+synthesis&amp;spell=1&amp;sa=X&amp;ved=2ahUKEwj0rPC6-ZWCAxW5a_EDHVazBA8QkeECKAB6BAgIEAE"/>
              </a:rPr>
              <a:t>ALL DISCIPLES, ALL MISSIONARIES</a:t>
            </a:r>
          </a:p>
          <a:p>
            <a:pPr algn="ctr" marL="0" indent="0" lvl="0">
              <a:lnSpc>
                <a:spcPts val="2703"/>
              </a:lnSpc>
              <a:spcBef>
                <a:spcPct val="0"/>
              </a:spcBef>
            </a:pPr>
          </a:p>
        </p:txBody>
      </p:sp>
      <p:sp>
        <p:nvSpPr>
          <p:cNvPr name="Freeform 22" id="22"/>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8"/>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335544" y="5527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Freeform 12" id="12"/>
          <p:cNvSpPr/>
          <p:nvPr/>
        </p:nvSpPr>
        <p:spPr>
          <a:xfrm flipH="false" flipV="false" rot="0">
            <a:off x="-1378890" y="-305094"/>
            <a:ext cx="11495024" cy="11495024"/>
          </a:xfrm>
          <a:custGeom>
            <a:avLst/>
            <a:gdLst/>
            <a:ahLst/>
            <a:cxnLst/>
            <a:rect r="r" b="b" t="t" l="l"/>
            <a:pathLst>
              <a:path h="11495024" w="11495024">
                <a:moveTo>
                  <a:pt x="0" y="0"/>
                </a:moveTo>
                <a:lnTo>
                  <a:pt x="11495025" y="0"/>
                </a:lnTo>
                <a:lnTo>
                  <a:pt x="11495025" y="11495024"/>
                </a:lnTo>
                <a:lnTo>
                  <a:pt x="0" y="11495024"/>
                </a:lnTo>
                <a:lnTo>
                  <a:pt x="0" y="0"/>
                </a:lnTo>
                <a:close/>
              </a:path>
            </a:pathLst>
          </a:custGeom>
          <a:blipFill>
            <a:blip r:embed="rId11"/>
            <a:stretch>
              <a:fillRect l="0" t="0" r="0" b="0"/>
            </a:stretch>
          </a:blipFill>
        </p:spPr>
      </p:sp>
      <p:sp>
        <p:nvSpPr>
          <p:cNvPr name="TextBox 13" id="13"/>
          <p:cNvSpPr txBox="true"/>
          <p:nvPr/>
        </p:nvSpPr>
        <p:spPr>
          <a:xfrm rot="0">
            <a:off x="1028700" y="3204703"/>
            <a:ext cx="8229600" cy="3849018"/>
          </a:xfrm>
          <a:prstGeom prst="rect">
            <a:avLst/>
          </a:prstGeom>
        </p:spPr>
        <p:txBody>
          <a:bodyPr anchor="t" rtlCol="false" tIns="0" lIns="0" bIns="0" rIns="0">
            <a:spAutoFit/>
          </a:bodyPr>
          <a:lstStyle/>
          <a:p>
            <a:pPr algn="ctr" marL="0" indent="0" lvl="0">
              <a:lnSpc>
                <a:spcPts val="4379"/>
              </a:lnSpc>
            </a:pPr>
            <a:r>
              <a:rPr lang="en-US" sz="3343">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In a synodal Church, ordained ministers are called to live their service to the People of God in a disposition of proximity to people, welcoming and listening to all, while cultivating a deep personal spirituality and a life of prayer.</a:t>
            </a:r>
          </a:p>
        </p:txBody>
      </p:sp>
      <p:grpSp>
        <p:nvGrpSpPr>
          <p:cNvPr name="Group 14" id="14"/>
          <p:cNvGrpSpPr/>
          <p:nvPr/>
        </p:nvGrpSpPr>
        <p:grpSpPr>
          <a:xfrm rot="0">
            <a:off x="-370139" y="522475"/>
            <a:ext cx="6067595" cy="777873"/>
            <a:chOff x="0" y="0"/>
            <a:chExt cx="1598050" cy="204872"/>
          </a:xfrm>
        </p:grpSpPr>
        <p:sp>
          <p:nvSpPr>
            <p:cNvPr name="Freeform 15" id="15"/>
            <p:cNvSpPr/>
            <p:nvPr/>
          </p:nvSpPr>
          <p:spPr>
            <a:xfrm flipH="false" flipV="false" rot="0">
              <a:off x="0" y="0"/>
              <a:ext cx="1598050" cy="204872"/>
            </a:xfrm>
            <a:custGeom>
              <a:avLst/>
              <a:gdLst/>
              <a:ahLst/>
              <a:cxnLst/>
              <a:rect r="r" b="b" t="t" l="l"/>
              <a:pathLst>
                <a:path h="204872" w="1598050">
                  <a:moveTo>
                    <a:pt x="0" y="0"/>
                  </a:moveTo>
                  <a:lnTo>
                    <a:pt x="1598050" y="0"/>
                  </a:lnTo>
                  <a:lnTo>
                    <a:pt x="1598050" y="204872"/>
                  </a:lnTo>
                  <a:lnTo>
                    <a:pt x="0" y="204872"/>
                  </a:lnTo>
                  <a:close/>
                </a:path>
              </a:pathLst>
            </a:custGeom>
            <a:solidFill>
              <a:srgbClr val="FFFFFF"/>
            </a:solidFill>
          </p:spPr>
        </p:sp>
        <p:sp>
          <p:nvSpPr>
            <p:cNvPr name="TextBox 16" id="16"/>
            <p:cNvSpPr txBox="true"/>
            <p:nvPr/>
          </p:nvSpPr>
          <p:spPr>
            <a:xfrm>
              <a:off x="0" y="-38100"/>
              <a:ext cx="1598050" cy="242972"/>
            </a:xfrm>
            <a:prstGeom prst="rect">
              <a:avLst/>
            </a:prstGeom>
          </p:spPr>
          <p:txBody>
            <a:bodyPr anchor="ctr" rtlCol="false" tIns="50800" lIns="50800" bIns="50800" rIns="50800"/>
            <a:lstStyle/>
            <a:p>
              <a:pPr algn="ctr">
                <a:lnSpc>
                  <a:spcPts val="2570"/>
                </a:lnSpc>
              </a:pPr>
            </a:p>
          </p:txBody>
        </p:sp>
      </p:grpSp>
      <p:grpSp>
        <p:nvGrpSpPr>
          <p:cNvPr name="Group 17" id="17"/>
          <p:cNvGrpSpPr/>
          <p:nvPr/>
        </p:nvGrpSpPr>
        <p:grpSpPr>
          <a:xfrm rot="0">
            <a:off x="1689269" y="9011111"/>
            <a:ext cx="7212490" cy="1032106"/>
            <a:chOff x="0" y="0"/>
            <a:chExt cx="9616653" cy="1376141"/>
          </a:xfrm>
        </p:grpSpPr>
        <p:sp>
          <p:nvSpPr>
            <p:cNvPr name="TextBox 18" id="18"/>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9" id="19"/>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20" id="20"/>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1" id="21"/>
          <p:cNvSpPr txBox="true"/>
          <p:nvPr/>
        </p:nvSpPr>
        <p:spPr>
          <a:xfrm rot="0">
            <a:off x="30744" y="526960"/>
            <a:ext cx="5666712" cy="1027284"/>
          </a:xfrm>
          <a:prstGeom prst="rect">
            <a:avLst/>
          </a:prstGeom>
        </p:spPr>
        <p:txBody>
          <a:bodyPr anchor="t" rtlCol="false" tIns="0" lIns="0" bIns="0" rIns="0">
            <a:spAutoFit/>
          </a:bodyPr>
          <a:lstStyle/>
          <a:p>
            <a:pPr algn="ctr">
              <a:lnSpc>
                <a:spcPts val="2703"/>
              </a:lnSpc>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PART 2 - </a:t>
            </a:r>
          </a:p>
          <a:p>
            <a:pPr algn="ctr">
              <a:lnSpc>
                <a:spcPts val="2703"/>
              </a:lnSpc>
            </a:pPr>
            <a:r>
              <a:rPr lang="en-US" sz="1930">
                <a:solidFill>
                  <a:srgbClr val="F28E00"/>
                </a:solidFill>
                <a:latin typeface="Montserrat Bold"/>
                <a:hlinkClick r:id="rId17" tooltip="https://www.google.com/search?sca_esv=577116624&amp;rlz=1C1MKZV_itIT1064IT1064&amp;sxsrf=AM9HkKmwm_IBXKfyUGvDnsYBhMheEHgcLw:1698400111964&amp;q=document+of+synthesis&amp;spell=1&amp;sa=X&amp;ved=2ahUKEwj0rPC6-ZWCAxW5a_EDHVazBA8QkeECKAB6BAgIEAE"/>
              </a:rPr>
              <a:t>ALL DISCIPLES, ALL MISSIONARIES</a:t>
            </a:r>
          </a:p>
          <a:p>
            <a:pPr algn="ctr" marL="0" indent="0" lvl="0">
              <a:lnSpc>
                <a:spcPts val="2703"/>
              </a:lnSpc>
              <a:spcBef>
                <a:spcPct val="0"/>
              </a:spcBef>
            </a:pPr>
          </a:p>
        </p:txBody>
      </p:sp>
      <p:sp>
        <p:nvSpPr>
          <p:cNvPr name="Freeform 22" id="22"/>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8"/>
            <a:stretch>
              <a:fillRect l="0" t="0" r="0" b="0"/>
            </a:stretch>
          </a:blipFill>
        </p:spPr>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335544" y="5527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Freeform 12" id="12"/>
          <p:cNvSpPr/>
          <p:nvPr/>
        </p:nvSpPr>
        <p:spPr>
          <a:xfrm flipH="false" flipV="false" rot="0">
            <a:off x="-1208024" y="-194072"/>
            <a:ext cx="11495024" cy="11495024"/>
          </a:xfrm>
          <a:custGeom>
            <a:avLst/>
            <a:gdLst/>
            <a:ahLst/>
            <a:cxnLst/>
            <a:rect r="r" b="b" t="t" l="l"/>
            <a:pathLst>
              <a:path h="11495024" w="11495024">
                <a:moveTo>
                  <a:pt x="0" y="0"/>
                </a:moveTo>
                <a:lnTo>
                  <a:pt x="11495024" y="0"/>
                </a:lnTo>
                <a:lnTo>
                  <a:pt x="11495024" y="11495024"/>
                </a:lnTo>
                <a:lnTo>
                  <a:pt x="0" y="11495024"/>
                </a:lnTo>
                <a:lnTo>
                  <a:pt x="0" y="0"/>
                </a:lnTo>
                <a:close/>
              </a:path>
            </a:pathLst>
          </a:custGeom>
          <a:blipFill>
            <a:blip r:embed="rId11"/>
            <a:stretch>
              <a:fillRect l="0" t="0" r="0" b="0"/>
            </a:stretch>
          </a:blipFill>
        </p:spPr>
      </p:sp>
      <p:sp>
        <p:nvSpPr>
          <p:cNvPr name="TextBox 13" id="13"/>
          <p:cNvSpPr txBox="true"/>
          <p:nvPr/>
        </p:nvSpPr>
        <p:spPr>
          <a:xfrm rot="0">
            <a:off x="1028700" y="2501889"/>
            <a:ext cx="8229600" cy="4623337"/>
          </a:xfrm>
          <a:prstGeom prst="rect">
            <a:avLst/>
          </a:prstGeom>
        </p:spPr>
        <p:txBody>
          <a:bodyPr anchor="t" rtlCol="false" tIns="0" lIns="0" bIns="0" rIns="0">
            <a:spAutoFit/>
          </a:bodyPr>
          <a:lstStyle/>
          <a:p>
            <a:pPr algn="ctr" marL="0" indent="0" lvl="0">
              <a:lnSpc>
                <a:spcPts val="4117"/>
              </a:lnSpc>
            </a:pPr>
            <a:r>
              <a:rPr lang="en-US" sz="3143">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The conviction with which the bishop himself adopts a synodal approach and the style by which he exercises authority will influence decisively how priests and deacons, lay men and women, and those in consecrated life, participate in the synodal process. The bishop is called to be an example of synodality for all.</a:t>
            </a:r>
          </a:p>
        </p:txBody>
      </p:sp>
      <p:grpSp>
        <p:nvGrpSpPr>
          <p:cNvPr name="Group 14" id="14"/>
          <p:cNvGrpSpPr/>
          <p:nvPr/>
        </p:nvGrpSpPr>
        <p:grpSpPr>
          <a:xfrm rot="0">
            <a:off x="-370139" y="522475"/>
            <a:ext cx="6067595" cy="777873"/>
            <a:chOff x="0" y="0"/>
            <a:chExt cx="1598050" cy="204872"/>
          </a:xfrm>
        </p:grpSpPr>
        <p:sp>
          <p:nvSpPr>
            <p:cNvPr name="Freeform 15" id="15"/>
            <p:cNvSpPr/>
            <p:nvPr/>
          </p:nvSpPr>
          <p:spPr>
            <a:xfrm flipH="false" flipV="false" rot="0">
              <a:off x="0" y="0"/>
              <a:ext cx="1598050" cy="204872"/>
            </a:xfrm>
            <a:custGeom>
              <a:avLst/>
              <a:gdLst/>
              <a:ahLst/>
              <a:cxnLst/>
              <a:rect r="r" b="b" t="t" l="l"/>
              <a:pathLst>
                <a:path h="204872" w="1598050">
                  <a:moveTo>
                    <a:pt x="0" y="0"/>
                  </a:moveTo>
                  <a:lnTo>
                    <a:pt x="1598050" y="0"/>
                  </a:lnTo>
                  <a:lnTo>
                    <a:pt x="1598050" y="204872"/>
                  </a:lnTo>
                  <a:lnTo>
                    <a:pt x="0" y="204872"/>
                  </a:lnTo>
                  <a:close/>
                </a:path>
              </a:pathLst>
            </a:custGeom>
            <a:solidFill>
              <a:srgbClr val="FFFFFF"/>
            </a:solidFill>
          </p:spPr>
        </p:sp>
        <p:sp>
          <p:nvSpPr>
            <p:cNvPr name="TextBox 16" id="16"/>
            <p:cNvSpPr txBox="true"/>
            <p:nvPr/>
          </p:nvSpPr>
          <p:spPr>
            <a:xfrm>
              <a:off x="0" y="-38100"/>
              <a:ext cx="1598050" cy="242972"/>
            </a:xfrm>
            <a:prstGeom prst="rect">
              <a:avLst/>
            </a:prstGeom>
          </p:spPr>
          <p:txBody>
            <a:bodyPr anchor="ctr" rtlCol="false" tIns="50800" lIns="50800" bIns="50800" rIns="50800"/>
            <a:lstStyle/>
            <a:p>
              <a:pPr algn="ctr">
                <a:lnSpc>
                  <a:spcPts val="2570"/>
                </a:lnSpc>
              </a:pPr>
            </a:p>
          </p:txBody>
        </p:sp>
      </p:grpSp>
      <p:grpSp>
        <p:nvGrpSpPr>
          <p:cNvPr name="Group 17" id="17"/>
          <p:cNvGrpSpPr/>
          <p:nvPr/>
        </p:nvGrpSpPr>
        <p:grpSpPr>
          <a:xfrm rot="0">
            <a:off x="1689269" y="9011111"/>
            <a:ext cx="7212490" cy="1032106"/>
            <a:chOff x="0" y="0"/>
            <a:chExt cx="9616653" cy="1376141"/>
          </a:xfrm>
        </p:grpSpPr>
        <p:sp>
          <p:nvSpPr>
            <p:cNvPr name="TextBox 18" id="18"/>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9" id="19"/>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20" id="20"/>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1" id="21"/>
          <p:cNvSpPr txBox="true"/>
          <p:nvPr/>
        </p:nvSpPr>
        <p:spPr>
          <a:xfrm rot="0">
            <a:off x="30744" y="526960"/>
            <a:ext cx="5666712" cy="1027284"/>
          </a:xfrm>
          <a:prstGeom prst="rect">
            <a:avLst/>
          </a:prstGeom>
        </p:spPr>
        <p:txBody>
          <a:bodyPr anchor="t" rtlCol="false" tIns="0" lIns="0" bIns="0" rIns="0">
            <a:spAutoFit/>
          </a:bodyPr>
          <a:lstStyle/>
          <a:p>
            <a:pPr algn="ctr">
              <a:lnSpc>
                <a:spcPts val="2703"/>
              </a:lnSpc>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PART 2 - </a:t>
            </a:r>
          </a:p>
          <a:p>
            <a:pPr algn="ctr">
              <a:lnSpc>
                <a:spcPts val="2703"/>
              </a:lnSpc>
            </a:pPr>
            <a:r>
              <a:rPr lang="en-US" sz="1930">
                <a:solidFill>
                  <a:srgbClr val="F28E00"/>
                </a:solidFill>
                <a:latin typeface="Montserrat Bold"/>
                <a:hlinkClick r:id="rId17" tooltip="https://www.google.com/search?sca_esv=577116624&amp;rlz=1C1MKZV_itIT1064IT1064&amp;sxsrf=AM9HkKmwm_IBXKfyUGvDnsYBhMheEHgcLw:1698400111964&amp;q=document+of+synthesis&amp;spell=1&amp;sa=X&amp;ved=2ahUKEwj0rPC6-ZWCAxW5a_EDHVazBA8QkeECKAB6BAgIEAE"/>
              </a:rPr>
              <a:t>ALL DISCIPLES, ALL MISSIONARIES</a:t>
            </a:r>
          </a:p>
          <a:p>
            <a:pPr algn="ctr" marL="0" indent="0" lvl="0">
              <a:lnSpc>
                <a:spcPts val="2703"/>
              </a:lnSpc>
              <a:spcBef>
                <a:spcPct val="0"/>
              </a:spcBef>
            </a:pPr>
          </a:p>
        </p:txBody>
      </p:sp>
      <p:sp>
        <p:nvSpPr>
          <p:cNvPr name="Freeform 22" id="22"/>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8"/>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335544" y="5527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Freeform 12" id="12"/>
          <p:cNvSpPr/>
          <p:nvPr/>
        </p:nvSpPr>
        <p:spPr>
          <a:xfrm flipH="false" flipV="false" rot="0">
            <a:off x="-1208024" y="-194072"/>
            <a:ext cx="11495024" cy="11495024"/>
          </a:xfrm>
          <a:custGeom>
            <a:avLst/>
            <a:gdLst/>
            <a:ahLst/>
            <a:cxnLst/>
            <a:rect r="r" b="b" t="t" l="l"/>
            <a:pathLst>
              <a:path h="11495024" w="11495024">
                <a:moveTo>
                  <a:pt x="0" y="0"/>
                </a:moveTo>
                <a:lnTo>
                  <a:pt x="11495024" y="0"/>
                </a:lnTo>
                <a:lnTo>
                  <a:pt x="11495024" y="11495024"/>
                </a:lnTo>
                <a:lnTo>
                  <a:pt x="0" y="11495024"/>
                </a:lnTo>
                <a:lnTo>
                  <a:pt x="0" y="0"/>
                </a:lnTo>
                <a:close/>
              </a:path>
            </a:pathLst>
          </a:custGeom>
          <a:blipFill>
            <a:blip r:embed="rId11"/>
            <a:stretch>
              <a:fillRect l="0" t="0" r="0" b="0"/>
            </a:stretch>
          </a:blipFill>
        </p:spPr>
      </p:sp>
      <p:sp>
        <p:nvSpPr>
          <p:cNvPr name="TextBox 13" id="13"/>
          <p:cNvSpPr txBox="true"/>
          <p:nvPr/>
        </p:nvSpPr>
        <p:spPr>
          <a:xfrm rot="0">
            <a:off x="1410883" y="3584306"/>
            <a:ext cx="7465234" cy="3080287"/>
          </a:xfrm>
          <a:prstGeom prst="rect">
            <a:avLst/>
          </a:prstGeom>
        </p:spPr>
        <p:txBody>
          <a:bodyPr anchor="t" rtlCol="false" tIns="0" lIns="0" bIns="0" rIns="0">
            <a:spAutoFit/>
          </a:bodyPr>
          <a:lstStyle/>
          <a:p>
            <a:pPr algn="ctr" marL="0" indent="0" lvl="0">
              <a:lnSpc>
                <a:spcPts val="4117"/>
              </a:lnSpc>
            </a:pPr>
            <a:r>
              <a:rPr lang="en-US" sz="3143">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There is a need for more insight into how a renewed understanding of the Episcopate within a synodal Church affects the ministry of the Bishop of Rome and the role of the Roman Curia.</a:t>
            </a:r>
          </a:p>
        </p:txBody>
      </p:sp>
      <p:grpSp>
        <p:nvGrpSpPr>
          <p:cNvPr name="Group 14" id="14"/>
          <p:cNvGrpSpPr/>
          <p:nvPr/>
        </p:nvGrpSpPr>
        <p:grpSpPr>
          <a:xfrm rot="0">
            <a:off x="-370139" y="522475"/>
            <a:ext cx="6067595" cy="777873"/>
            <a:chOff x="0" y="0"/>
            <a:chExt cx="1598050" cy="204872"/>
          </a:xfrm>
        </p:grpSpPr>
        <p:sp>
          <p:nvSpPr>
            <p:cNvPr name="Freeform 15" id="15"/>
            <p:cNvSpPr/>
            <p:nvPr/>
          </p:nvSpPr>
          <p:spPr>
            <a:xfrm flipH="false" flipV="false" rot="0">
              <a:off x="0" y="0"/>
              <a:ext cx="1598050" cy="204872"/>
            </a:xfrm>
            <a:custGeom>
              <a:avLst/>
              <a:gdLst/>
              <a:ahLst/>
              <a:cxnLst/>
              <a:rect r="r" b="b" t="t" l="l"/>
              <a:pathLst>
                <a:path h="204872" w="1598050">
                  <a:moveTo>
                    <a:pt x="0" y="0"/>
                  </a:moveTo>
                  <a:lnTo>
                    <a:pt x="1598050" y="0"/>
                  </a:lnTo>
                  <a:lnTo>
                    <a:pt x="1598050" y="204872"/>
                  </a:lnTo>
                  <a:lnTo>
                    <a:pt x="0" y="204872"/>
                  </a:lnTo>
                  <a:close/>
                </a:path>
              </a:pathLst>
            </a:custGeom>
            <a:solidFill>
              <a:srgbClr val="FFFFFF"/>
            </a:solidFill>
          </p:spPr>
        </p:sp>
        <p:sp>
          <p:nvSpPr>
            <p:cNvPr name="TextBox 16" id="16"/>
            <p:cNvSpPr txBox="true"/>
            <p:nvPr/>
          </p:nvSpPr>
          <p:spPr>
            <a:xfrm>
              <a:off x="0" y="-38100"/>
              <a:ext cx="1598050" cy="242972"/>
            </a:xfrm>
            <a:prstGeom prst="rect">
              <a:avLst/>
            </a:prstGeom>
          </p:spPr>
          <p:txBody>
            <a:bodyPr anchor="ctr" rtlCol="false" tIns="50800" lIns="50800" bIns="50800" rIns="50800"/>
            <a:lstStyle/>
            <a:p>
              <a:pPr algn="ctr">
                <a:lnSpc>
                  <a:spcPts val="2570"/>
                </a:lnSpc>
              </a:pPr>
            </a:p>
          </p:txBody>
        </p:sp>
      </p:grpSp>
      <p:grpSp>
        <p:nvGrpSpPr>
          <p:cNvPr name="Group 17" id="17"/>
          <p:cNvGrpSpPr/>
          <p:nvPr/>
        </p:nvGrpSpPr>
        <p:grpSpPr>
          <a:xfrm rot="0">
            <a:off x="1689269" y="9011111"/>
            <a:ext cx="7212490" cy="1032106"/>
            <a:chOff x="0" y="0"/>
            <a:chExt cx="9616653" cy="1376141"/>
          </a:xfrm>
        </p:grpSpPr>
        <p:sp>
          <p:nvSpPr>
            <p:cNvPr name="TextBox 18" id="18"/>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9" id="19"/>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20" id="20"/>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1" id="21"/>
          <p:cNvSpPr txBox="true"/>
          <p:nvPr/>
        </p:nvSpPr>
        <p:spPr>
          <a:xfrm rot="0">
            <a:off x="30744" y="526960"/>
            <a:ext cx="5666712" cy="1027284"/>
          </a:xfrm>
          <a:prstGeom prst="rect">
            <a:avLst/>
          </a:prstGeom>
        </p:spPr>
        <p:txBody>
          <a:bodyPr anchor="t" rtlCol="false" tIns="0" lIns="0" bIns="0" rIns="0">
            <a:spAutoFit/>
          </a:bodyPr>
          <a:lstStyle/>
          <a:p>
            <a:pPr algn="ctr">
              <a:lnSpc>
                <a:spcPts val="2703"/>
              </a:lnSpc>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PART 2 - </a:t>
            </a:r>
          </a:p>
          <a:p>
            <a:pPr algn="ctr">
              <a:lnSpc>
                <a:spcPts val="2703"/>
              </a:lnSpc>
            </a:pPr>
            <a:r>
              <a:rPr lang="en-US" sz="1930">
                <a:solidFill>
                  <a:srgbClr val="F28E00"/>
                </a:solidFill>
                <a:latin typeface="Montserrat Bold"/>
                <a:hlinkClick r:id="rId17" tooltip="https://www.google.com/search?sca_esv=577116624&amp;rlz=1C1MKZV_itIT1064IT1064&amp;sxsrf=AM9HkKmwm_IBXKfyUGvDnsYBhMheEHgcLw:1698400111964&amp;q=document+of+synthesis&amp;spell=1&amp;sa=X&amp;ved=2ahUKEwj0rPC6-ZWCAxW5a_EDHVazBA8QkeECKAB6BAgIEAE"/>
              </a:rPr>
              <a:t>ALL DISCIPLES, ALL MISSIONARIES</a:t>
            </a:r>
          </a:p>
          <a:p>
            <a:pPr algn="ctr" marL="0" indent="0" lvl="0">
              <a:lnSpc>
                <a:spcPts val="2703"/>
              </a:lnSpc>
              <a:spcBef>
                <a:spcPct val="0"/>
              </a:spcBef>
            </a:pPr>
          </a:p>
        </p:txBody>
      </p:sp>
      <p:sp>
        <p:nvSpPr>
          <p:cNvPr name="Freeform 22" id="22"/>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8"/>
            <a:stretch>
              <a:fillRect l="0" t="0" r="0" b="0"/>
            </a:stretch>
          </a:blipFill>
        </p:spPr>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1097951" y="-765254"/>
            <a:ext cx="11817509" cy="11817509"/>
          </a:xfrm>
          <a:custGeom>
            <a:avLst/>
            <a:gdLst/>
            <a:ahLst/>
            <a:cxnLst/>
            <a:rect r="r" b="b" t="t" l="l"/>
            <a:pathLst>
              <a:path h="11817509" w="11817509">
                <a:moveTo>
                  <a:pt x="0" y="0"/>
                </a:moveTo>
                <a:lnTo>
                  <a:pt x="11817508" y="0"/>
                </a:lnTo>
                <a:lnTo>
                  <a:pt x="11817508" y="11817508"/>
                </a:lnTo>
                <a:lnTo>
                  <a:pt x="0" y="11817508"/>
                </a:lnTo>
                <a:lnTo>
                  <a:pt x="0" y="0"/>
                </a:lnTo>
                <a:close/>
              </a:path>
            </a:pathLst>
          </a:custGeom>
          <a:blipFill>
            <a:blip r:embed="rId11"/>
            <a:stretch>
              <a:fillRect l="0" t="0" r="0" b="0"/>
            </a:stretch>
          </a:blipFill>
        </p:spPr>
      </p:sp>
      <p:sp>
        <p:nvSpPr>
          <p:cNvPr name="TextBox 12" id="12"/>
          <p:cNvSpPr txBox="true"/>
          <p:nvPr/>
        </p:nvSpPr>
        <p:spPr>
          <a:xfrm rot="0">
            <a:off x="1072571" y="3225165"/>
            <a:ext cx="8141858" cy="3789045"/>
          </a:xfrm>
          <a:prstGeom prst="rect">
            <a:avLst/>
          </a:prstGeom>
        </p:spPr>
        <p:txBody>
          <a:bodyPr anchor="t" rtlCol="false" tIns="0" lIns="0" bIns="0" rIns="0">
            <a:spAutoFit/>
          </a:bodyPr>
          <a:lstStyle/>
          <a:p>
            <a:pPr algn="ctr" marL="0" indent="0" lvl="0">
              <a:lnSpc>
                <a:spcPts val="3779"/>
              </a:lnSpc>
              <a:spcBef>
                <a:spcPct val="0"/>
              </a:spcBef>
            </a:pPr>
            <a:r>
              <a:rPr lang="en-US" sz="2699">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Formation in a synodal key is meant to enable the People of God to live out their baptismal vocation fully, in the family, in the workplace, in ecclesial, social, and intellectual spheres. It is meant to enable each person to participate actively in the Church's mission according to his or her own charisms and vocation.</a:t>
            </a:r>
          </a:p>
        </p:txBody>
      </p:sp>
      <p:sp>
        <p:nvSpPr>
          <p:cNvPr name="Freeform 13" id="13"/>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3"/>
            <a:stretch>
              <a:fillRect l="0" t="0" r="0" b="0"/>
            </a:stretch>
          </a:blipFill>
        </p:spPr>
      </p:sp>
      <p:sp>
        <p:nvSpPr>
          <p:cNvPr name="Freeform 14" id="14"/>
          <p:cNvSpPr/>
          <p:nvPr/>
        </p:nvSpPr>
        <p:spPr>
          <a:xfrm flipH="false" flipV="false" rot="0">
            <a:off x="59370" y="-363998"/>
            <a:ext cx="8704364" cy="2785397"/>
          </a:xfrm>
          <a:custGeom>
            <a:avLst/>
            <a:gdLst/>
            <a:ahLst/>
            <a:cxnLst/>
            <a:rect r="r" b="b" t="t" l="l"/>
            <a:pathLst>
              <a:path h="2785397" w="8704364">
                <a:moveTo>
                  <a:pt x="0" y="0"/>
                </a:moveTo>
                <a:lnTo>
                  <a:pt x="8704364" y="0"/>
                </a:lnTo>
                <a:lnTo>
                  <a:pt x="8704364" y="2785396"/>
                </a:lnTo>
                <a:lnTo>
                  <a:pt x="0" y="278539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15" id="15"/>
          <p:cNvGrpSpPr/>
          <p:nvPr/>
        </p:nvGrpSpPr>
        <p:grpSpPr>
          <a:xfrm rot="0">
            <a:off x="1689269" y="9011111"/>
            <a:ext cx="7212490" cy="1032106"/>
            <a:chOff x="0" y="0"/>
            <a:chExt cx="9616653" cy="1376141"/>
          </a:xfrm>
        </p:grpSpPr>
        <p:sp>
          <p:nvSpPr>
            <p:cNvPr name="TextBox 16" id="16"/>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7" id="17"/>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7"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18" id="18"/>
          <p:cNvSpPr txBox="true"/>
          <p:nvPr/>
        </p:nvSpPr>
        <p:spPr>
          <a:xfrm rot="0">
            <a:off x="529722" y="8278055"/>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8"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19" id="19"/>
          <p:cNvSpPr txBox="true"/>
          <p:nvPr/>
        </p:nvSpPr>
        <p:spPr>
          <a:xfrm rot="0">
            <a:off x="765626" y="253342"/>
            <a:ext cx="7728308" cy="1704998"/>
          </a:xfrm>
          <a:prstGeom prst="rect">
            <a:avLst/>
          </a:prstGeom>
        </p:spPr>
        <p:txBody>
          <a:bodyPr anchor="t" rtlCol="false" tIns="0" lIns="0" bIns="0" rIns="0">
            <a:spAutoFit/>
          </a:bodyPr>
          <a:lstStyle/>
          <a:p>
            <a:pPr algn="ctr">
              <a:lnSpc>
                <a:spcPts val="4486"/>
              </a:lnSpc>
            </a:pPr>
            <a:r>
              <a:rPr lang="en-US" sz="4355">
                <a:solidFill>
                  <a:srgbClr val="F28E00"/>
                </a:solidFill>
                <a:latin typeface="Montserrat Bold"/>
                <a:hlinkClick r:id="rId19" tooltip="https://www.google.com/search?sca_esv=577116624&amp;rlz=1C1MKZV_itIT1064IT1064&amp;sxsrf=AM9HkKmwm_IBXKfyUGvDnsYBhMheEHgcLw:1698400111964&amp;q=document+of+synthesis&amp;spell=1&amp;sa=X&amp;ved=2ahUKEwj0rPC6-ZWCAxW5a_EDHVazBA8QkeECKAB6BAgIEAE"/>
              </a:rPr>
              <a:t>PART 3 - </a:t>
            </a:r>
          </a:p>
          <a:p>
            <a:pPr algn="ctr" marL="0" indent="0" lvl="0">
              <a:lnSpc>
                <a:spcPts val="4486"/>
              </a:lnSpc>
            </a:pPr>
            <a:r>
              <a:rPr lang="en-US" sz="4355">
                <a:solidFill>
                  <a:srgbClr val="F28E00"/>
                </a:solidFill>
                <a:latin typeface="Montserrat Bold"/>
                <a:hlinkClick r:id="rId20" tooltip="https://www.google.com/search?sca_esv=577116624&amp;rlz=1C1MKZV_itIT1064IT1064&amp;sxsrf=AM9HkKmwm_IBXKfyUGvDnsYBhMheEHgcLw:1698400111964&amp;q=document+of+synthesis&amp;spell=1&amp;sa=X&amp;ved=2ahUKEwj0rPC6-ZWCAxW5a_EDHVazBA8QkeECKAB6BAgIEAE"/>
              </a:rPr>
              <a:t>WEAVING BONDS, BUILDING COMMUNITIES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335544" y="5527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Freeform 12" id="12"/>
          <p:cNvSpPr/>
          <p:nvPr/>
        </p:nvSpPr>
        <p:spPr>
          <a:xfrm flipH="false" flipV="false" rot="0">
            <a:off x="-1208024" y="-194072"/>
            <a:ext cx="11495024" cy="11495024"/>
          </a:xfrm>
          <a:custGeom>
            <a:avLst/>
            <a:gdLst/>
            <a:ahLst/>
            <a:cxnLst/>
            <a:rect r="r" b="b" t="t" l="l"/>
            <a:pathLst>
              <a:path h="11495024" w="11495024">
                <a:moveTo>
                  <a:pt x="0" y="0"/>
                </a:moveTo>
                <a:lnTo>
                  <a:pt x="11495024" y="0"/>
                </a:lnTo>
                <a:lnTo>
                  <a:pt x="11495024" y="11495024"/>
                </a:lnTo>
                <a:lnTo>
                  <a:pt x="0" y="11495024"/>
                </a:lnTo>
                <a:lnTo>
                  <a:pt x="0" y="0"/>
                </a:lnTo>
                <a:close/>
              </a:path>
            </a:pathLst>
          </a:custGeom>
          <a:blipFill>
            <a:blip r:embed="rId11"/>
            <a:stretch>
              <a:fillRect l="0" t="0" r="0" b="0"/>
            </a:stretch>
          </a:blipFill>
        </p:spPr>
      </p:sp>
      <p:sp>
        <p:nvSpPr>
          <p:cNvPr name="TextBox 13" id="13"/>
          <p:cNvSpPr txBox="true"/>
          <p:nvPr/>
        </p:nvSpPr>
        <p:spPr>
          <a:xfrm rot="0">
            <a:off x="1410883" y="3069956"/>
            <a:ext cx="7465234" cy="4108987"/>
          </a:xfrm>
          <a:prstGeom prst="rect">
            <a:avLst/>
          </a:prstGeom>
        </p:spPr>
        <p:txBody>
          <a:bodyPr anchor="t" rtlCol="false" tIns="0" lIns="0" bIns="0" rIns="0">
            <a:spAutoFit/>
          </a:bodyPr>
          <a:lstStyle/>
          <a:p>
            <a:pPr algn="ctr" marL="0" indent="0" lvl="0">
              <a:lnSpc>
                <a:spcPts val="4117"/>
              </a:lnSpc>
            </a:pPr>
            <a:r>
              <a:rPr lang="en-US" sz="3143">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The unity of truth and love implies bearing the difficulties of others, even making them our own, as happens between brothers and sisters. This unity can only be achieved, however, by patiently following the path of accompaniment.</a:t>
            </a:r>
          </a:p>
        </p:txBody>
      </p:sp>
      <p:grpSp>
        <p:nvGrpSpPr>
          <p:cNvPr name="Group 14" id="14"/>
          <p:cNvGrpSpPr/>
          <p:nvPr/>
        </p:nvGrpSpPr>
        <p:grpSpPr>
          <a:xfrm rot="0">
            <a:off x="-370139" y="522475"/>
            <a:ext cx="6390079" cy="777873"/>
            <a:chOff x="0" y="0"/>
            <a:chExt cx="1682984" cy="204872"/>
          </a:xfrm>
        </p:grpSpPr>
        <p:sp>
          <p:nvSpPr>
            <p:cNvPr name="Freeform 15" id="15"/>
            <p:cNvSpPr/>
            <p:nvPr/>
          </p:nvSpPr>
          <p:spPr>
            <a:xfrm flipH="false" flipV="false" rot="0">
              <a:off x="0" y="0"/>
              <a:ext cx="1682984" cy="204872"/>
            </a:xfrm>
            <a:custGeom>
              <a:avLst/>
              <a:gdLst/>
              <a:ahLst/>
              <a:cxnLst/>
              <a:rect r="r" b="b" t="t" l="l"/>
              <a:pathLst>
                <a:path h="204872" w="1682984">
                  <a:moveTo>
                    <a:pt x="0" y="0"/>
                  </a:moveTo>
                  <a:lnTo>
                    <a:pt x="1682984" y="0"/>
                  </a:lnTo>
                  <a:lnTo>
                    <a:pt x="1682984" y="204872"/>
                  </a:lnTo>
                  <a:lnTo>
                    <a:pt x="0" y="204872"/>
                  </a:lnTo>
                  <a:close/>
                </a:path>
              </a:pathLst>
            </a:custGeom>
            <a:solidFill>
              <a:srgbClr val="FFFFFF"/>
            </a:solidFill>
          </p:spPr>
        </p:sp>
        <p:sp>
          <p:nvSpPr>
            <p:cNvPr name="TextBox 16" id="16"/>
            <p:cNvSpPr txBox="true"/>
            <p:nvPr/>
          </p:nvSpPr>
          <p:spPr>
            <a:xfrm>
              <a:off x="0" y="-38100"/>
              <a:ext cx="1682984" cy="242972"/>
            </a:xfrm>
            <a:prstGeom prst="rect">
              <a:avLst/>
            </a:prstGeom>
          </p:spPr>
          <p:txBody>
            <a:bodyPr anchor="ctr" rtlCol="false" tIns="50800" lIns="50800" bIns="50800" rIns="50800"/>
            <a:lstStyle/>
            <a:p>
              <a:pPr algn="ctr">
                <a:lnSpc>
                  <a:spcPts val="2570"/>
                </a:lnSpc>
              </a:pPr>
            </a:p>
          </p:txBody>
        </p:sp>
      </p:grpSp>
      <p:grpSp>
        <p:nvGrpSpPr>
          <p:cNvPr name="Group 17" id="17"/>
          <p:cNvGrpSpPr/>
          <p:nvPr/>
        </p:nvGrpSpPr>
        <p:grpSpPr>
          <a:xfrm rot="0">
            <a:off x="1689269" y="9011111"/>
            <a:ext cx="7212490" cy="1032106"/>
            <a:chOff x="0" y="0"/>
            <a:chExt cx="9616653" cy="1376141"/>
          </a:xfrm>
        </p:grpSpPr>
        <p:sp>
          <p:nvSpPr>
            <p:cNvPr name="TextBox 18" id="18"/>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9" id="19"/>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20" id="20"/>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1" id="21"/>
          <p:cNvSpPr txBox="true"/>
          <p:nvPr/>
        </p:nvSpPr>
        <p:spPr>
          <a:xfrm rot="0">
            <a:off x="30744" y="526960"/>
            <a:ext cx="5989197" cy="684384"/>
          </a:xfrm>
          <a:prstGeom prst="rect">
            <a:avLst/>
          </a:prstGeom>
        </p:spPr>
        <p:txBody>
          <a:bodyPr anchor="t" rtlCol="false" tIns="0" lIns="0" bIns="0" rIns="0">
            <a:spAutoFit/>
          </a:bodyPr>
          <a:lstStyle/>
          <a:p>
            <a:pPr algn="ctr">
              <a:lnSpc>
                <a:spcPts val="2703"/>
              </a:lnSpc>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PART 3- </a:t>
            </a:r>
          </a:p>
          <a:p>
            <a:pPr algn="ctr" marL="0" indent="0" lvl="0">
              <a:lnSpc>
                <a:spcPts val="2703"/>
              </a:lnSpc>
              <a:spcBef>
                <a:spcPct val="0"/>
              </a:spcBef>
            </a:pPr>
            <a:r>
              <a:rPr lang="en-US" sz="1930">
                <a:solidFill>
                  <a:srgbClr val="F28E00"/>
                </a:solidFill>
                <a:latin typeface="Montserrat Bold"/>
                <a:hlinkClick r:id="rId17" tooltip="https://www.google.com/search?sca_esv=577116624&amp;rlz=1C1MKZV_itIT1064IT1064&amp;sxsrf=AM9HkKmwm_IBXKfyUGvDnsYBhMheEHgcLw:1698400111964&amp;q=document+of+synthesis&amp;spell=1&amp;sa=X&amp;ved=2ahUKEwj0rPC6-ZWCAxW5a_EDHVazBA8QkeECKAB6BAgIEAE"/>
              </a:rPr>
              <a:t>WEAVING BONDS, BUILDING COMMUNITIES</a:t>
            </a:r>
          </a:p>
        </p:txBody>
      </p:sp>
      <p:sp>
        <p:nvSpPr>
          <p:cNvPr name="Freeform 22" id="22"/>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8"/>
            <a:stretch>
              <a:fillRect l="0" t="0" r="0" b="0"/>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335544" y="5527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Freeform 12" id="12"/>
          <p:cNvSpPr/>
          <p:nvPr/>
        </p:nvSpPr>
        <p:spPr>
          <a:xfrm flipH="false" flipV="false" rot="0">
            <a:off x="-1208024" y="-194072"/>
            <a:ext cx="11495024" cy="11495024"/>
          </a:xfrm>
          <a:custGeom>
            <a:avLst/>
            <a:gdLst/>
            <a:ahLst/>
            <a:cxnLst/>
            <a:rect r="r" b="b" t="t" l="l"/>
            <a:pathLst>
              <a:path h="11495024" w="11495024">
                <a:moveTo>
                  <a:pt x="0" y="0"/>
                </a:moveTo>
                <a:lnTo>
                  <a:pt x="11495024" y="0"/>
                </a:lnTo>
                <a:lnTo>
                  <a:pt x="11495024" y="11495024"/>
                </a:lnTo>
                <a:lnTo>
                  <a:pt x="0" y="11495024"/>
                </a:lnTo>
                <a:lnTo>
                  <a:pt x="0" y="0"/>
                </a:lnTo>
                <a:close/>
              </a:path>
            </a:pathLst>
          </a:custGeom>
          <a:blipFill>
            <a:blip r:embed="rId11"/>
            <a:stretch>
              <a:fillRect l="0" t="0" r="0" b="0"/>
            </a:stretch>
          </a:blipFill>
        </p:spPr>
      </p:sp>
      <p:sp>
        <p:nvSpPr>
          <p:cNvPr name="TextBox 13" id="13"/>
          <p:cNvSpPr txBox="true"/>
          <p:nvPr/>
        </p:nvSpPr>
        <p:spPr>
          <a:xfrm rot="0">
            <a:off x="1410883" y="3079481"/>
            <a:ext cx="7465234" cy="3849018"/>
          </a:xfrm>
          <a:prstGeom prst="rect">
            <a:avLst/>
          </a:prstGeom>
        </p:spPr>
        <p:txBody>
          <a:bodyPr anchor="t" rtlCol="false" tIns="0" lIns="0" bIns="0" rIns="0">
            <a:spAutoFit/>
          </a:bodyPr>
          <a:lstStyle/>
          <a:p>
            <a:pPr algn="ctr" marL="0" indent="0" lvl="0">
              <a:lnSpc>
                <a:spcPts val="4379"/>
              </a:lnSpc>
            </a:pPr>
            <a:r>
              <a:rPr lang="en-US" sz="3343">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Jesus opened up new horizons and pathways for the people to whom he listened unconditionally, and in order to share the Good News of salvation with those we encounter we are called to do likewise.</a:t>
            </a:r>
          </a:p>
        </p:txBody>
      </p:sp>
      <p:grpSp>
        <p:nvGrpSpPr>
          <p:cNvPr name="Group 14" id="14"/>
          <p:cNvGrpSpPr/>
          <p:nvPr/>
        </p:nvGrpSpPr>
        <p:grpSpPr>
          <a:xfrm rot="0">
            <a:off x="-370139" y="522475"/>
            <a:ext cx="6390079" cy="777873"/>
            <a:chOff x="0" y="0"/>
            <a:chExt cx="1682984" cy="204872"/>
          </a:xfrm>
        </p:grpSpPr>
        <p:sp>
          <p:nvSpPr>
            <p:cNvPr name="Freeform 15" id="15"/>
            <p:cNvSpPr/>
            <p:nvPr/>
          </p:nvSpPr>
          <p:spPr>
            <a:xfrm flipH="false" flipV="false" rot="0">
              <a:off x="0" y="0"/>
              <a:ext cx="1682984" cy="204872"/>
            </a:xfrm>
            <a:custGeom>
              <a:avLst/>
              <a:gdLst/>
              <a:ahLst/>
              <a:cxnLst/>
              <a:rect r="r" b="b" t="t" l="l"/>
              <a:pathLst>
                <a:path h="204872" w="1682984">
                  <a:moveTo>
                    <a:pt x="0" y="0"/>
                  </a:moveTo>
                  <a:lnTo>
                    <a:pt x="1682984" y="0"/>
                  </a:lnTo>
                  <a:lnTo>
                    <a:pt x="1682984" y="204872"/>
                  </a:lnTo>
                  <a:lnTo>
                    <a:pt x="0" y="204872"/>
                  </a:lnTo>
                  <a:close/>
                </a:path>
              </a:pathLst>
            </a:custGeom>
            <a:solidFill>
              <a:srgbClr val="FFFFFF"/>
            </a:solidFill>
          </p:spPr>
        </p:sp>
        <p:sp>
          <p:nvSpPr>
            <p:cNvPr name="TextBox 16" id="16"/>
            <p:cNvSpPr txBox="true"/>
            <p:nvPr/>
          </p:nvSpPr>
          <p:spPr>
            <a:xfrm>
              <a:off x="0" y="-38100"/>
              <a:ext cx="1682984" cy="242972"/>
            </a:xfrm>
            <a:prstGeom prst="rect">
              <a:avLst/>
            </a:prstGeom>
          </p:spPr>
          <p:txBody>
            <a:bodyPr anchor="ctr" rtlCol="false" tIns="50800" lIns="50800" bIns="50800" rIns="50800"/>
            <a:lstStyle/>
            <a:p>
              <a:pPr algn="ctr">
                <a:lnSpc>
                  <a:spcPts val="2570"/>
                </a:lnSpc>
              </a:pPr>
            </a:p>
          </p:txBody>
        </p:sp>
      </p:grpSp>
      <p:grpSp>
        <p:nvGrpSpPr>
          <p:cNvPr name="Group 17" id="17"/>
          <p:cNvGrpSpPr/>
          <p:nvPr/>
        </p:nvGrpSpPr>
        <p:grpSpPr>
          <a:xfrm rot="0">
            <a:off x="1689269" y="9011111"/>
            <a:ext cx="7212490" cy="1032106"/>
            <a:chOff x="0" y="0"/>
            <a:chExt cx="9616653" cy="1376141"/>
          </a:xfrm>
        </p:grpSpPr>
        <p:sp>
          <p:nvSpPr>
            <p:cNvPr name="TextBox 18" id="18"/>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9" id="19"/>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20" id="20"/>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1" id="21"/>
          <p:cNvSpPr txBox="true"/>
          <p:nvPr/>
        </p:nvSpPr>
        <p:spPr>
          <a:xfrm rot="0">
            <a:off x="30744" y="526960"/>
            <a:ext cx="5989197" cy="684384"/>
          </a:xfrm>
          <a:prstGeom prst="rect">
            <a:avLst/>
          </a:prstGeom>
        </p:spPr>
        <p:txBody>
          <a:bodyPr anchor="t" rtlCol="false" tIns="0" lIns="0" bIns="0" rIns="0">
            <a:spAutoFit/>
          </a:bodyPr>
          <a:lstStyle/>
          <a:p>
            <a:pPr algn="ctr">
              <a:lnSpc>
                <a:spcPts val="2703"/>
              </a:lnSpc>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PART 3- </a:t>
            </a:r>
          </a:p>
          <a:p>
            <a:pPr algn="ctr" marL="0" indent="0" lvl="0">
              <a:lnSpc>
                <a:spcPts val="2703"/>
              </a:lnSpc>
              <a:spcBef>
                <a:spcPct val="0"/>
              </a:spcBef>
            </a:pPr>
            <a:r>
              <a:rPr lang="en-US" sz="1930">
                <a:solidFill>
                  <a:srgbClr val="F28E00"/>
                </a:solidFill>
                <a:latin typeface="Montserrat Bold"/>
                <a:hlinkClick r:id="rId17" tooltip="https://www.google.com/search?sca_esv=577116624&amp;rlz=1C1MKZV_itIT1064IT1064&amp;sxsrf=AM9HkKmwm_IBXKfyUGvDnsYBhMheEHgcLw:1698400111964&amp;q=document+of+synthesis&amp;spell=1&amp;sa=X&amp;ved=2ahUKEwj0rPC6-ZWCAxW5a_EDHVazBA8QkeECKAB6BAgIEAE"/>
              </a:rPr>
              <a:t>WEAVING BONDS, BUILDING COMMUNITIES</a:t>
            </a:r>
          </a:p>
        </p:txBody>
      </p:sp>
      <p:sp>
        <p:nvSpPr>
          <p:cNvPr name="Freeform 22" id="22"/>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8"/>
            <a:stretch>
              <a:fillRect l="0" t="0" r="0" b="0"/>
            </a:stretch>
          </a:blipFill>
        </p:spPr>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335544" y="5527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Freeform 12" id="12"/>
          <p:cNvSpPr/>
          <p:nvPr/>
        </p:nvSpPr>
        <p:spPr>
          <a:xfrm flipH="false" flipV="false" rot="0">
            <a:off x="-1208024" y="-194072"/>
            <a:ext cx="11495024" cy="11495024"/>
          </a:xfrm>
          <a:custGeom>
            <a:avLst/>
            <a:gdLst/>
            <a:ahLst/>
            <a:cxnLst/>
            <a:rect r="r" b="b" t="t" l="l"/>
            <a:pathLst>
              <a:path h="11495024" w="11495024">
                <a:moveTo>
                  <a:pt x="0" y="0"/>
                </a:moveTo>
                <a:lnTo>
                  <a:pt x="11495024" y="0"/>
                </a:lnTo>
                <a:lnTo>
                  <a:pt x="11495024" y="11495024"/>
                </a:lnTo>
                <a:lnTo>
                  <a:pt x="0" y="11495024"/>
                </a:lnTo>
                <a:lnTo>
                  <a:pt x="0" y="0"/>
                </a:lnTo>
                <a:close/>
              </a:path>
            </a:pathLst>
          </a:custGeom>
          <a:blipFill>
            <a:blip r:embed="rId11"/>
            <a:stretch>
              <a:fillRect l="0" t="0" r="0" b="0"/>
            </a:stretch>
          </a:blipFill>
        </p:spPr>
      </p:sp>
      <p:sp>
        <p:nvSpPr>
          <p:cNvPr name="TextBox 13" id="13"/>
          <p:cNvSpPr txBox="true"/>
          <p:nvPr/>
        </p:nvSpPr>
        <p:spPr>
          <a:xfrm rot="0">
            <a:off x="1028700" y="2812781"/>
            <a:ext cx="8229600" cy="4623337"/>
          </a:xfrm>
          <a:prstGeom prst="rect">
            <a:avLst/>
          </a:prstGeom>
        </p:spPr>
        <p:txBody>
          <a:bodyPr anchor="t" rtlCol="false" tIns="0" lIns="0" bIns="0" rIns="0">
            <a:spAutoFit/>
          </a:bodyPr>
          <a:lstStyle/>
          <a:p>
            <a:pPr algn="ctr" marL="0" indent="0" lvl="0">
              <a:lnSpc>
                <a:spcPts val="4117"/>
              </a:lnSpc>
            </a:pPr>
            <a:r>
              <a:rPr lang="en-US" sz="3143">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We must also consider the implications of the new digital missionary frontier for the renewal of existing parish and diocesan structures. In an increasingly digital world, how do we avoid being trapped within a mindset that seeks only to conserve what we are already doing and instead unleash new energies for new forms of mission?</a:t>
            </a:r>
          </a:p>
        </p:txBody>
      </p:sp>
      <p:grpSp>
        <p:nvGrpSpPr>
          <p:cNvPr name="Group 14" id="14"/>
          <p:cNvGrpSpPr/>
          <p:nvPr/>
        </p:nvGrpSpPr>
        <p:grpSpPr>
          <a:xfrm rot="0">
            <a:off x="-370139" y="522475"/>
            <a:ext cx="6390079" cy="777873"/>
            <a:chOff x="0" y="0"/>
            <a:chExt cx="1682984" cy="204872"/>
          </a:xfrm>
        </p:grpSpPr>
        <p:sp>
          <p:nvSpPr>
            <p:cNvPr name="Freeform 15" id="15"/>
            <p:cNvSpPr/>
            <p:nvPr/>
          </p:nvSpPr>
          <p:spPr>
            <a:xfrm flipH="false" flipV="false" rot="0">
              <a:off x="0" y="0"/>
              <a:ext cx="1682984" cy="204872"/>
            </a:xfrm>
            <a:custGeom>
              <a:avLst/>
              <a:gdLst/>
              <a:ahLst/>
              <a:cxnLst/>
              <a:rect r="r" b="b" t="t" l="l"/>
              <a:pathLst>
                <a:path h="204872" w="1682984">
                  <a:moveTo>
                    <a:pt x="0" y="0"/>
                  </a:moveTo>
                  <a:lnTo>
                    <a:pt x="1682984" y="0"/>
                  </a:lnTo>
                  <a:lnTo>
                    <a:pt x="1682984" y="204872"/>
                  </a:lnTo>
                  <a:lnTo>
                    <a:pt x="0" y="204872"/>
                  </a:lnTo>
                  <a:close/>
                </a:path>
              </a:pathLst>
            </a:custGeom>
            <a:solidFill>
              <a:srgbClr val="FFFFFF"/>
            </a:solidFill>
          </p:spPr>
        </p:sp>
        <p:sp>
          <p:nvSpPr>
            <p:cNvPr name="TextBox 16" id="16"/>
            <p:cNvSpPr txBox="true"/>
            <p:nvPr/>
          </p:nvSpPr>
          <p:spPr>
            <a:xfrm>
              <a:off x="0" y="-38100"/>
              <a:ext cx="1682984" cy="242972"/>
            </a:xfrm>
            <a:prstGeom prst="rect">
              <a:avLst/>
            </a:prstGeom>
          </p:spPr>
          <p:txBody>
            <a:bodyPr anchor="ctr" rtlCol="false" tIns="50800" lIns="50800" bIns="50800" rIns="50800"/>
            <a:lstStyle/>
            <a:p>
              <a:pPr algn="ctr">
                <a:lnSpc>
                  <a:spcPts val="2570"/>
                </a:lnSpc>
              </a:pPr>
            </a:p>
          </p:txBody>
        </p:sp>
      </p:grpSp>
      <p:grpSp>
        <p:nvGrpSpPr>
          <p:cNvPr name="Group 17" id="17"/>
          <p:cNvGrpSpPr/>
          <p:nvPr/>
        </p:nvGrpSpPr>
        <p:grpSpPr>
          <a:xfrm rot="0">
            <a:off x="1689269" y="9011111"/>
            <a:ext cx="7212490" cy="1032106"/>
            <a:chOff x="0" y="0"/>
            <a:chExt cx="9616653" cy="1376141"/>
          </a:xfrm>
        </p:grpSpPr>
        <p:sp>
          <p:nvSpPr>
            <p:cNvPr name="TextBox 18" id="18"/>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9" id="19"/>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20" id="20"/>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1" id="21"/>
          <p:cNvSpPr txBox="true"/>
          <p:nvPr/>
        </p:nvSpPr>
        <p:spPr>
          <a:xfrm rot="0">
            <a:off x="30744" y="526960"/>
            <a:ext cx="5989197" cy="684384"/>
          </a:xfrm>
          <a:prstGeom prst="rect">
            <a:avLst/>
          </a:prstGeom>
        </p:spPr>
        <p:txBody>
          <a:bodyPr anchor="t" rtlCol="false" tIns="0" lIns="0" bIns="0" rIns="0">
            <a:spAutoFit/>
          </a:bodyPr>
          <a:lstStyle/>
          <a:p>
            <a:pPr algn="ctr">
              <a:lnSpc>
                <a:spcPts val="2703"/>
              </a:lnSpc>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PART 3- </a:t>
            </a:r>
          </a:p>
          <a:p>
            <a:pPr algn="ctr" marL="0" indent="0" lvl="0">
              <a:lnSpc>
                <a:spcPts val="2703"/>
              </a:lnSpc>
              <a:spcBef>
                <a:spcPct val="0"/>
              </a:spcBef>
            </a:pPr>
            <a:r>
              <a:rPr lang="en-US" sz="1930">
                <a:solidFill>
                  <a:srgbClr val="F28E00"/>
                </a:solidFill>
                <a:latin typeface="Montserrat Bold"/>
                <a:hlinkClick r:id="rId17" tooltip="https://www.google.com/search?sca_esv=577116624&amp;rlz=1C1MKZV_itIT1064IT1064&amp;sxsrf=AM9HkKmwm_IBXKfyUGvDnsYBhMheEHgcLw:1698400111964&amp;q=document+of+synthesis&amp;spell=1&amp;sa=X&amp;ved=2ahUKEwj0rPC6-ZWCAxW5a_EDHVazBA8QkeECKAB6BAgIEAE"/>
              </a:rPr>
              <a:t>WEAVING BONDS, BUILDING COMMUNITIES</a:t>
            </a:r>
          </a:p>
        </p:txBody>
      </p:sp>
      <p:sp>
        <p:nvSpPr>
          <p:cNvPr name="Freeform 22" id="22"/>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8"/>
            <a:stretch>
              <a:fillRect l="0" t="0" r="0" b="0"/>
            </a:stretch>
          </a:blipFill>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335544" y="5527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Freeform 12" id="12"/>
          <p:cNvSpPr/>
          <p:nvPr/>
        </p:nvSpPr>
        <p:spPr>
          <a:xfrm flipH="false" flipV="false" rot="0">
            <a:off x="-1208024" y="-194072"/>
            <a:ext cx="11495024" cy="11495024"/>
          </a:xfrm>
          <a:custGeom>
            <a:avLst/>
            <a:gdLst/>
            <a:ahLst/>
            <a:cxnLst/>
            <a:rect r="r" b="b" t="t" l="l"/>
            <a:pathLst>
              <a:path h="11495024" w="11495024">
                <a:moveTo>
                  <a:pt x="0" y="0"/>
                </a:moveTo>
                <a:lnTo>
                  <a:pt x="11495024" y="0"/>
                </a:lnTo>
                <a:lnTo>
                  <a:pt x="11495024" y="11495024"/>
                </a:lnTo>
                <a:lnTo>
                  <a:pt x="0" y="11495024"/>
                </a:lnTo>
                <a:lnTo>
                  <a:pt x="0" y="0"/>
                </a:lnTo>
                <a:close/>
              </a:path>
            </a:pathLst>
          </a:custGeom>
          <a:blipFill>
            <a:blip r:embed="rId11"/>
            <a:stretch>
              <a:fillRect l="0" t="0" r="0" b="0"/>
            </a:stretch>
          </a:blipFill>
        </p:spPr>
      </p:sp>
      <p:sp>
        <p:nvSpPr>
          <p:cNvPr name="TextBox 13" id="13"/>
          <p:cNvSpPr txBox="true"/>
          <p:nvPr/>
        </p:nvSpPr>
        <p:spPr>
          <a:xfrm rot="0">
            <a:off x="1028700" y="3069956"/>
            <a:ext cx="8229600" cy="4108987"/>
          </a:xfrm>
          <a:prstGeom prst="rect">
            <a:avLst/>
          </a:prstGeom>
        </p:spPr>
        <p:txBody>
          <a:bodyPr anchor="t" rtlCol="false" tIns="0" lIns="0" bIns="0" rIns="0">
            <a:spAutoFit/>
          </a:bodyPr>
          <a:lstStyle/>
          <a:p>
            <a:pPr algn="ctr" marL="0" indent="0" lvl="0">
              <a:lnSpc>
                <a:spcPts val="4117"/>
              </a:lnSpc>
            </a:pPr>
            <a:r>
              <a:rPr lang="en-US" sz="3143">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Synodality grows when each member is involved in processes and decision-making for the mission of the Church. In this sense, we are encouraged by many small Christian communities in the emerging Churches, who live the closeness of the day-to-day, around the Word of God and the Eucharist.</a:t>
            </a:r>
          </a:p>
        </p:txBody>
      </p:sp>
      <p:grpSp>
        <p:nvGrpSpPr>
          <p:cNvPr name="Group 14" id="14"/>
          <p:cNvGrpSpPr/>
          <p:nvPr/>
        </p:nvGrpSpPr>
        <p:grpSpPr>
          <a:xfrm rot="0">
            <a:off x="-370139" y="522475"/>
            <a:ext cx="6390079" cy="777873"/>
            <a:chOff x="0" y="0"/>
            <a:chExt cx="1682984" cy="204872"/>
          </a:xfrm>
        </p:grpSpPr>
        <p:sp>
          <p:nvSpPr>
            <p:cNvPr name="Freeform 15" id="15"/>
            <p:cNvSpPr/>
            <p:nvPr/>
          </p:nvSpPr>
          <p:spPr>
            <a:xfrm flipH="false" flipV="false" rot="0">
              <a:off x="0" y="0"/>
              <a:ext cx="1682984" cy="204872"/>
            </a:xfrm>
            <a:custGeom>
              <a:avLst/>
              <a:gdLst/>
              <a:ahLst/>
              <a:cxnLst/>
              <a:rect r="r" b="b" t="t" l="l"/>
              <a:pathLst>
                <a:path h="204872" w="1682984">
                  <a:moveTo>
                    <a:pt x="0" y="0"/>
                  </a:moveTo>
                  <a:lnTo>
                    <a:pt x="1682984" y="0"/>
                  </a:lnTo>
                  <a:lnTo>
                    <a:pt x="1682984" y="204872"/>
                  </a:lnTo>
                  <a:lnTo>
                    <a:pt x="0" y="204872"/>
                  </a:lnTo>
                  <a:close/>
                </a:path>
              </a:pathLst>
            </a:custGeom>
            <a:solidFill>
              <a:srgbClr val="FFFFFF"/>
            </a:solidFill>
          </p:spPr>
        </p:sp>
        <p:sp>
          <p:nvSpPr>
            <p:cNvPr name="TextBox 16" id="16"/>
            <p:cNvSpPr txBox="true"/>
            <p:nvPr/>
          </p:nvSpPr>
          <p:spPr>
            <a:xfrm>
              <a:off x="0" y="-38100"/>
              <a:ext cx="1682984" cy="242972"/>
            </a:xfrm>
            <a:prstGeom prst="rect">
              <a:avLst/>
            </a:prstGeom>
          </p:spPr>
          <p:txBody>
            <a:bodyPr anchor="ctr" rtlCol="false" tIns="50800" lIns="50800" bIns="50800" rIns="50800"/>
            <a:lstStyle/>
            <a:p>
              <a:pPr algn="ctr">
                <a:lnSpc>
                  <a:spcPts val="2570"/>
                </a:lnSpc>
              </a:pPr>
            </a:p>
          </p:txBody>
        </p:sp>
      </p:grpSp>
      <p:grpSp>
        <p:nvGrpSpPr>
          <p:cNvPr name="Group 17" id="17"/>
          <p:cNvGrpSpPr/>
          <p:nvPr/>
        </p:nvGrpSpPr>
        <p:grpSpPr>
          <a:xfrm rot="0">
            <a:off x="1689269" y="9011111"/>
            <a:ext cx="7212490" cy="1032106"/>
            <a:chOff x="0" y="0"/>
            <a:chExt cx="9616653" cy="1376141"/>
          </a:xfrm>
        </p:grpSpPr>
        <p:sp>
          <p:nvSpPr>
            <p:cNvPr name="TextBox 18" id="18"/>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9" id="19"/>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20" id="20"/>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1" id="21"/>
          <p:cNvSpPr txBox="true"/>
          <p:nvPr/>
        </p:nvSpPr>
        <p:spPr>
          <a:xfrm rot="0">
            <a:off x="30744" y="526960"/>
            <a:ext cx="5989197" cy="684384"/>
          </a:xfrm>
          <a:prstGeom prst="rect">
            <a:avLst/>
          </a:prstGeom>
        </p:spPr>
        <p:txBody>
          <a:bodyPr anchor="t" rtlCol="false" tIns="0" lIns="0" bIns="0" rIns="0">
            <a:spAutoFit/>
          </a:bodyPr>
          <a:lstStyle/>
          <a:p>
            <a:pPr algn="ctr">
              <a:lnSpc>
                <a:spcPts val="2703"/>
              </a:lnSpc>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PART 3- </a:t>
            </a:r>
          </a:p>
          <a:p>
            <a:pPr algn="ctr" marL="0" indent="0" lvl="0">
              <a:lnSpc>
                <a:spcPts val="2703"/>
              </a:lnSpc>
              <a:spcBef>
                <a:spcPct val="0"/>
              </a:spcBef>
            </a:pPr>
            <a:r>
              <a:rPr lang="en-US" sz="1930">
                <a:solidFill>
                  <a:srgbClr val="F28E00"/>
                </a:solidFill>
                <a:latin typeface="Montserrat Bold"/>
                <a:hlinkClick r:id="rId17" tooltip="https://www.google.com/search?sca_esv=577116624&amp;rlz=1C1MKZV_itIT1064IT1064&amp;sxsrf=AM9HkKmwm_IBXKfyUGvDnsYBhMheEHgcLw:1698400111964&amp;q=document+of+synthesis&amp;spell=1&amp;sa=X&amp;ved=2ahUKEwj0rPC6-ZWCAxW5a_EDHVazBA8QkeECKAB6BAgIEAE"/>
              </a:rPr>
              <a:t>WEAVING BONDS, BUILDING COMMUNITIES</a:t>
            </a:r>
          </a:p>
        </p:txBody>
      </p:sp>
      <p:sp>
        <p:nvSpPr>
          <p:cNvPr name="Freeform 22" id="22"/>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8"/>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30744" y="2479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TextBox 12" id="12"/>
          <p:cNvSpPr txBox="true"/>
          <p:nvPr/>
        </p:nvSpPr>
        <p:spPr>
          <a:xfrm rot="0">
            <a:off x="1304274" y="3291681"/>
            <a:ext cx="7678452" cy="3073401"/>
          </a:xfrm>
          <a:prstGeom prst="rect">
            <a:avLst/>
          </a:prstGeom>
        </p:spPr>
        <p:txBody>
          <a:bodyPr anchor="t" rtlCol="false" tIns="0" lIns="0" bIns="0" rIns="0">
            <a:spAutoFit/>
          </a:bodyPr>
          <a:lstStyle/>
          <a:p>
            <a:pPr algn="ctr" marL="0" indent="0" lvl="0">
              <a:lnSpc>
                <a:spcPts val="4899"/>
              </a:lnSpc>
              <a:spcBef>
                <a:spcPct val="0"/>
              </a:spcBef>
            </a:pPr>
            <a:r>
              <a:rPr lang="en-US" sz="3499">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After a month of work, the Lord is now calling us to return to our Churches to hand over to all of you the fruits of our work and to continue the journey together.</a:t>
            </a:r>
          </a:p>
        </p:txBody>
      </p:sp>
      <p:grpSp>
        <p:nvGrpSpPr>
          <p:cNvPr name="Group 13" id="13"/>
          <p:cNvGrpSpPr/>
          <p:nvPr/>
        </p:nvGrpSpPr>
        <p:grpSpPr>
          <a:xfrm rot="0">
            <a:off x="1689269" y="9011111"/>
            <a:ext cx="7212490" cy="1032106"/>
            <a:chOff x="0" y="0"/>
            <a:chExt cx="9616653" cy="1376141"/>
          </a:xfrm>
        </p:grpSpPr>
        <p:sp>
          <p:nvSpPr>
            <p:cNvPr name="TextBox 14" id="14"/>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5" id="15"/>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16" id="16"/>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17" id="17"/>
          <p:cNvSpPr txBox="true"/>
          <p:nvPr/>
        </p:nvSpPr>
        <p:spPr>
          <a:xfrm rot="0">
            <a:off x="1482277" y="914400"/>
            <a:ext cx="7322445" cy="995787"/>
          </a:xfrm>
          <a:prstGeom prst="rect">
            <a:avLst/>
          </a:prstGeom>
        </p:spPr>
        <p:txBody>
          <a:bodyPr anchor="t" rtlCol="false" tIns="0" lIns="0" bIns="0" rIns="0">
            <a:spAutoFit/>
          </a:bodyPr>
          <a:lstStyle/>
          <a:p>
            <a:pPr algn="ctr" marL="0" indent="0" lvl="0">
              <a:lnSpc>
                <a:spcPts val="8114"/>
              </a:lnSpc>
              <a:spcBef>
                <a:spcPct val="0"/>
              </a:spcBef>
            </a:pPr>
            <a:r>
              <a:rPr lang="en-US" sz="5795" strike="noStrike" u="none">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INTRODUCTION</a:t>
            </a:r>
          </a:p>
        </p:txBody>
      </p:sp>
      <p:sp>
        <p:nvSpPr>
          <p:cNvPr name="Freeform 18" id="18"/>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7"/>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335544" y="5527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Freeform 12" id="12"/>
          <p:cNvSpPr/>
          <p:nvPr/>
        </p:nvSpPr>
        <p:spPr>
          <a:xfrm flipH="false" flipV="false" rot="0">
            <a:off x="-1208024" y="-194072"/>
            <a:ext cx="11495024" cy="11495024"/>
          </a:xfrm>
          <a:custGeom>
            <a:avLst/>
            <a:gdLst/>
            <a:ahLst/>
            <a:cxnLst/>
            <a:rect r="r" b="b" t="t" l="l"/>
            <a:pathLst>
              <a:path h="11495024" w="11495024">
                <a:moveTo>
                  <a:pt x="0" y="0"/>
                </a:moveTo>
                <a:lnTo>
                  <a:pt x="11495024" y="0"/>
                </a:lnTo>
                <a:lnTo>
                  <a:pt x="11495024" y="11495024"/>
                </a:lnTo>
                <a:lnTo>
                  <a:pt x="0" y="11495024"/>
                </a:lnTo>
                <a:lnTo>
                  <a:pt x="0" y="0"/>
                </a:lnTo>
                <a:close/>
              </a:path>
            </a:pathLst>
          </a:custGeom>
          <a:blipFill>
            <a:blip r:embed="rId11"/>
            <a:stretch>
              <a:fillRect l="0" t="0" r="0" b="0"/>
            </a:stretch>
          </a:blipFill>
        </p:spPr>
      </p:sp>
      <p:sp>
        <p:nvSpPr>
          <p:cNvPr name="TextBox 13" id="13"/>
          <p:cNvSpPr txBox="true"/>
          <p:nvPr/>
        </p:nvSpPr>
        <p:spPr>
          <a:xfrm rot="0">
            <a:off x="1410883" y="2652253"/>
            <a:ext cx="7465234" cy="4953918"/>
          </a:xfrm>
          <a:prstGeom prst="rect">
            <a:avLst/>
          </a:prstGeom>
        </p:spPr>
        <p:txBody>
          <a:bodyPr anchor="t" rtlCol="false" tIns="0" lIns="0" bIns="0" rIns="0">
            <a:spAutoFit/>
          </a:bodyPr>
          <a:lstStyle/>
          <a:p>
            <a:pPr algn="ctr" marL="0" indent="0" lvl="0">
              <a:lnSpc>
                <a:spcPts val="4379"/>
              </a:lnSpc>
            </a:pPr>
            <a:r>
              <a:rPr lang="en-US" sz="3343">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Considering the synodal practices of the Church of the first millennium, we suggest a study exploring how ancient institutions can be recovered in the current canonical order, and harmonizing them with newly created ones, such as Episcopal Conferences.</a:t>
            </a:r>
          </a:p>
        </p:txBody>
      </p:sp>
      <p:grpSp>
        <p:nvGrpSpPr>
          <p:cNvPr name="Group 14" id="14"/>
          <p:cNvGrpSpPr/>
          <p:nvPr/>
        </p:nvGrpSpPr>
        <p:grpSpPr>
          <a:xfrm rot="0">
            <a:off x="-370139" y="522475"/>
            <a:ext cx="6390079" cy="777873"/>
            <a:chOff x="0" y="0"/>
            <a:chExt cx="1682984" cy="204872"/>
          </a:xfrm>
        </p:grpSpPr>
        <p:sp>
          <p:nvSpPr>
            <p:cNvPr name="Freeform 15" id="15"/>
            <p:cNvSpPr/>
            <p:nvPr/>
          </p:nvSpPr>
          <p:spPr>
            <a:xfrm flipH="false" flipV="false" rot="0">
              <a:off x="0" y="0"/>
              <a:ext cx="1682984" cy="204872"/>
            </a:xfrm>
            <a:custGeom>
              <a:avLst/>
              <a:gdLst/>
              <a:ahLst/>
              <a:cxnLst/>
              <a:rect r="r" b="b" t="t" l="l"/>
              <a:pathLst>
                <a:path h="204872" w="1682984">
                  <a:moveTo>
                    <a:pt x="0" y="0"/>
                  </a:moveTo>
                  <a:lnTo>
                    <a:pt x="1682984" y="0"/>
                  </a:lnTo>
                  <a:lnTo>
                    <a:pt x="1682984" y="204872"/>
                  </a:lnTo>
                  <a:lnTo>
                    <a:pt x="0" y="204872"/>
                  </a:lnTo>
                  <a:close/>
                </a:path>
              </a:pathLst>
            </a:custGeom>
            <a:solidFill>
              <a:srgbClr val="FFFFFF"/>
            </a:solidFill>
          </p:spPr>
        </p:sp>
        <p:sp>
          <p:nvSpPr>
            <p:cNvPr name="TextBox 16" id="16"/>
            <p:cNvSpPr txBox="true"/>
            <p:nvPr/>
          </p:nvSpPr>
          <p:spPr>
            <a:xfrm>
              <a:off x="0" y="-38100"/>
              <a:ext cx="1682984" cy="242972"/>
            </a:xfrm>
            <a:prstGeom prst="rect">
              <a:avLst/>
            </a:prstGeom>
          </p:spPr>
          <p:txBody>
            <a:bodyPr anchor="ctr" rtlCol="false" tIns="50800" lIns="50800" bIns="50800" rIns="50800"/>
            <a:lstStyle/>
            <a:p>
              <a:pPr algn="ctr">
                <a:lnSpc>
                  <a:spcPts val="2570"/>
                </a:lnSpc>
              </a:pPr>
            </a:p>
          </p:txBody>
        </p:sp>
      </p:grpSp>
      <p:grpSp>
        <p:nvGrpSpPr>
          <p:cNvPr name="Group 17" id="17"/>
          <p:cNvGrpSpPr/>
          <p:nvPr/>
        </p:nvGrpSpPr>
        <p:grpSpPr>
          <a:xfrm rot="0">
            <a:off x="1689269" y="9011111"/>
            <a:ext cx="7212490" cy="1032106"/>
            <a:chOff x="0" y="0"/>
            <a:chExt cx="9616653" cy="1376141"/>
          </a:xfrm>
        </p:grpSpPr>
        <p:sp>
          <p:nvSpPr>
            <p:cNvPr name="TextBox 18" id="18"/>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9" id="19"/>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20" id="20"/>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1" id="21"/>
          <p:cNvSpPr txBox="true"/>
          <p:nvPr/>
        </p:nvSpPr>
        <p:spPr>
          <a:xfrm rot="0">
            <a:off x="30744" y="526960"/>
            <a:ext cx="5989197" cy="684384"/>
          </a:xfrm>
          <a:prstGeom prst="rect">
            <a:avLst/>
          </a:prstGeom>
        </p:spPr>
        <p:txBody>
          <a:bodyPr anchor="t" rtlCol="false" tIns="0" lIns="0" bIns="0" rIns="0">
            <a:spAutoFit/>
          </a:bodyPr>
          <a:lstStyle/>
          <a:p>
            <a:pPr algn="ctr">
              <a:lnSpc>
                <a:spcPts val="2703"/>
              </a:lnSpc>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PART 3- </a:t>
            </a:r>
          </a:p>
          <a:p>
            <a:pPr algn="ctr" marL="0" indent="0" lvl="0">
              <a:lnSpc>
                <a:spcPts val="2703"/>
              </a:lnSpc>
              <a:spcBef>
                <a:spcPct val="0"/>
              </a:spcBef>
            </a:pPr>
            <a:r>
              <a:rPr lang="en-US" sz="1930">
                <a:solidFill>
                  <a:srgbClr val="F28E00"/>
                </a:solidFill>
                <a:latin typeface="Montserrat Bold"/>
                <a:hlinkClick r:id="rId17" tooltip="https://www.google.com/search?sca_esv=577116624&amp;rlz=1C1MKZV_itIT1064IT1064&amp;sxsrf=AM9HkKmwm_IBXKfyUGvDnsYBhMheEHgcLw:1698400111964&amp;q=document+of+synthesis&amp;spell=1&amp;sa=X&amp;ved=2ahUKEwj0rPC6-ZWCAxW5a_EDHVazBA8QkeECKAB6BAgIEAE"/>
              </a:rPr>
              <a:t>WEAVING BONDS, BUILDING COMMUNITIES</a:t>
            </a:r>
          </a:p>
        </p:txBody>
      </p:sp>
      <p:sp>
        <p:nvSpPr>
          <p:cNvPr name="Freeform 22" id="22"/>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8"/>
            <a:stretch>
              <a:fillRect l="0" t="0" r="0" b="0"/>
            </a:stretch>
          </a:blipFill>
        </p:spPr>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1097951" y="-765254"/>
            <a:ext cx="11817509" cy="11817509"/>
          </a:xfrm>
          <a:custGeom>
            <a:avLst/>
            <a:gdLst/>
            <a:ahLst/>
            <a:cxnLst/>
            <a:rect r="r" b="b" t="t" l="l"/>
            <a:pathLst>
              <a:path h="11817509" w="11817509">
                <a:moveTo>
                  <a:pt x="0" y="0"/>
                </a:moveTo>
                <a:lnTo>
                  <a:pt x="11817508" y="0"/>
                </a:lnTo>
                <a:lnTo>
                  <a:pt x="11817508" y="11817508"/>
                </a:lnTo>
                <a:lnTo>
                  <a:pt x="0" y="11817508"/>
                </a:lnTo>
                <a:lnTo>
                  <a:pt x="0" y="0"/>
                </a:lnTo>
                <a:close/>
              </a:path>
            </a:pathLst>
          </a:custGeom>
          <a:blipFill>
            <a:blip r:embed="rId11"/>
            <a:stretch>
              <a:fillRect l="0" t="0" r="0" b="0"/>
            </a:stretch>
          </a:blipFill>
        </p:spPr>
      </p:sp>
      <p:sp>
        <p:nvSpPr>
          <p:cNvPr name="TextBox 12" id="12"/>
          <p:cNvSpPr txBox="true"/>
          <p:nvPr/>
        </p:nvSpPr>
        <p:spPr>
          <a:xfrm rot="0">
            <a:off x="1072571" y="3225165"/>
            <a:ext cx="8141858" cy="3789045"/>
          </a:xfrm>
          <a:prstGeom prst="rect">
            <a:avLst/>
          </a:prstGeom>
        </p:spPr>
        <p:txBody>
          <a:bodyPr anchor="t" rtlCol="false" tIns="0" lIns="0" bIns="0" rIns="0">
            <a:spAutoFit/>
          </a:bodyPr>
          <a:lstStyle/>
          <a:p>
            <a:pPr algn="ctr" marL="0" indent="0" lvl="0">
              <a:lnSpc>
                <a:spcPts val="3779"/>
              </a:lnSpc>
              <a:spcBef>
                <a:spcPct val="0"/>
              </a:spcBef>
            </a:pPr>
            <a:r>
              <a:rPr lang="en-US" sz="2699">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Formation in a synodal key is meant to enable the People of God to live out their baptismal vocation fully, in the family, in the workplace, in ecclesial, social, and intellectual spheres. It is meant to enable each person to participate actively in the Church's mission according to his or her own charisms and vocation.</a:t>
            </a:r>
          </a:p>
        </p:txBody>
      </p:sp>
      <p:sp>
        <p:nvSpPr>
          <p:cNvPr name="Freeform 13" id="13"/>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3"/>
            <a:stretch>
              <a:fillRect l="0" t="0" r="0" b="0"/>
            </a:stretch>
          </a:blipFill>
        </p:spPr>
      </p:sp>
      <p:sp>
        <p:nvSpPr>
          <p:cNvPr name="Freeform 14" id="14"/>
          <p:cNvSpPr/>
          <p:nvPr/>
        </p:nvSpPr>
        <p:spPr>
          <a:xfrm flipH="false" flipV="false" rot="0">
            <a:off x="59370" y="-363998"/>
            <a:ext cx="8704364" cy="2785397"/>
          </a:xfrm>
          <a:custGeom>
            <a:avLst/>
            <a:gdLst/>
            <a:ahLst/>
            <a:cxnLst/>
            <a:rect r="r" b="b" t="t" l="l"/>
            <a:pathLst>
              <a:path h="2785397" w="8704364">
                <a:moveTo>
                  <a:pt x="0" y="0"/>
                </a:moveTo>
                <a:lnTo>
                  <a:pt x="8704364" y="0"/>
                </a:lnTo>
                <a:lnTo>
                  <a:pt x="8704364" y="2785396"/>
                </a:lnTo>
                <a:lnTo>
                  <a:pt x="0" y="278539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grpSp>
        <p:nvGrpSpPr>
          <p:cNvPr name="Group 15" id="15"/>
          <p:cNvGrpSpPr/>
          <p:nvPr/>
        </p:nvGrpSpPr>
        <p:grpSpPr>
          <a:xfrm rot="0">
            <a:off x="1689269" y="9011111"/>
            <a:ext cx="7212490" cy="1032106"/>
            <a:chOff x="0" y="0"/>
            <a:chExt cx="9616653" cy="1376141"/>
          </a:xfrm>
        </p:grpSpPr>
        <p:sp>
          <p:nvSpPr>
            <p:cNvPr name="TextBox 16" id="16"/>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7" id="17"/>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7"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Freeform 18" id="18"/>
          <p:cNvSpPr/>
          <p:nvPr/>
        </p:nvSpPr>
        <p:spPr>
          <a:xfrm flipH="false" flipV="false" rot="0">
            <a:off x="791318" y="-363998"/>
            <a:ext cx="8704364" cy="2785397"/>
          </a:xfrm>
          <a:custGeom>
            <a:avLst/>
            <a:gdLst/>
            <a:ahLst/>
            <a:cxnLst/>
            <a:rect r="r" b="b" t="t" l="l"/>
            <a:pathLst>
              <a:path h="2785397" w="8704364">
                <a:moveTo>
                  <a:pt x="0" y="0"/>
                </a:moveTo>
                <a:lnTo>
                  <a:pt x="8704364" y="0"/>
                </a:lnTo>
                <a:lnTo>
                  <a:pt x="8704364" y="2785396"/>
                </a:lnTo>
                <a:lnTo>
                  <a:pt x="0" y="278539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9" id="19"/>
          <p:cNvSpPr txBox="true"/>
          <p:nvPr/>
        </p:nvSpPr>
        <p:spPr>
          <a:xfrm rot="0">
            <a:off x="529722" y="8278055"/>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8"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0" id="20"/>
          <p:cNvSpPr txBox="true"/>
          <p:nvPr/>
        </p:nvSpPr>
        <p:spPr>
          <a:xfrm rot="0">
            <a:off x="1072864" y="662588"/>
            <a:ext cx="6982176" cy="1113224"/>
          </a:xfrm>
          <a:prstGeom prst="rect">
            <a:avLst/>
          </a:prstGeom>
        </p:spPr>
        <p:txBody>
          <a:bodyPr anchor="t" rtlCol="false" tIns="0" lIns="0" bIns="0" rIns="0">
            <a:spAutoFit/>
          </a:bodyPr>
          <a:lstStyle/>
          <a:p>
            <a:pPr algn="ctr" marL="0" indent="0" lvl="0">
              <a:lnSpc>
                <a:spcPts val="4378"/>
              </a:lnSpc>
            </a:pPr>
            <a:r>
              <a:rPr lang="en-US" sz="4250">
                <a:solidFill>
                  <a:srgbClr val="F28E00"/>
                </a:solidFill>
                <a:latin typeface="Montserrat Bold"/>
                <a:hlinkClick r:id="rId19" tooltip="https://www.google.com/search?sca_esv=577116624&amp;rlz=1C1MKZV_itIT1064IT1064&amp;sxsrf=AM9HkKmwm_IBXKfyUGvDnsYBhMheEHgcLw:1698400111964&amp;q=document+of+synthesis&amp;spell=1&amp;sa=X&amp;ved=2ahUKEwj0rPC6-ZWCAxW5a_EDHVazBA8QkeECKAB6BAgIEAE"/>
              </a:rPr>
              <a:t>PROCEEDING ALONG THE JOURNEY</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335544" y="5527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Freeform 12" id="12"/>
          <p:cNvSpPr/>
          <p:nvPr/>
        </p:nvSpPr>
        <p:spPr>
          <a:xfrm flipH="false" flipV="false" rot="0">
            <a:off x="-1208024" y="-194072"/>
            <a:ext cx="11495024" cy="11495024"/>
          </a:xfrm>
          <a:custGeom>
            <a:avLst/>
            <a:gdLst/>
            <a:ahLst/>
            <a:cxnLst/>
            <a:rect r="r" b="b" t="t" l="l"/>
            <a:pathLst>
              <a:path h="11495024" w="11495024">
                <a:moveTo>
                  <a:pt x="0" y="0"/>
                </a:moveTo>
                <a:lnTo>
                  <a:pt x="11495024" y="0"/>
                </a:lnTo>
                <a:lnTo>
                  <a:pt x="11495024" y="11495024"/>
                </a:lnTo>
                <a:lnTo>
                  <a:pt x="0" y="11495024"/>
                </a:lnTo>
                <a:lnTo>
                  <a:pt x="0" y="0"/>
                </a:lnTo>
                <a:close/>
              </a:path>
            </a:pathLst>
          </a:custGeom>
          <a:blipFill>
            <a:blip r:embed="rId11"/>
            <a:stretch>
              <a:fillRect l="0" t="0" r="0" b="0"/>
            </a:stretch>
          </a:blipFill>
        </p:spPr>
      </p:sp>
      <p:sp>
        <p:nvSpPr>
          <p:cNvPr name="TextBox 13" id="13"/>
          <p:cNvSpPr txBox="true"/>
          <p:nvPr/>
        </p:nvSpPr>
        <p:spPr>
          <a:xfrm rot="0">
            <a:off x="1410883" y="1951056"/>
            <a:ext cx="7465234" cy="5649358"/>
          </a:xfrm>
          <a:prstGeom prst="rect">
            <a:avLst/>
          </a:prstGeom>
        </p:spPr>
        <p:txBody>
          <a:bodyPr anchor="t" rtlCol="false" tIns="0" lIns="0" bIns="0" rIns="0">
            <a:spAutoFit/>
          </a:bodyPr>
          <a:lstStyle/>
          <a:p>
            <a:pPr algn="ctr" marL="0" indent="0" lvl="0">
              <a:lnSpc>
                <a:spcPts val="4078"/>
              </a:lnSpc>
            </a:pPr>
            <a:r>
              <a:rPr lang="en-US" sz="3343">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We entrust the next phase to the intercession of the Blessed Virgin Mary, a sign of sure hope and consolation to the faithful People of God as they continue their journey, and to that of the Holy Apostles Simon and Jude, whose Feast we celebrate today. We are all invited to welcome the small seed that this Synthesis Report represents.</a:t>
            </a:r>
          </a:p>
        </p:txBody>
      </p:sp>
      <p:grpSp>
        <p:nvGrpSpPr>
          <p:cNvPr name="Group 14" id="14"/>
          <p:cNvGrpSpPr/>
          <p:nvPr/>
        </p:nvGrpSpPr>
        <p:grpSpPr>
          <a:xfrm rot="0">
            <a:off x="-370139" y="522475"/>
            <a:ext cx="5811782" cy="777873"/>
            <a:chOff x="0" y="0"/>
            <a:chExt cx="1530675" cy="204872"/>
          </a:xfrm>
        </p:grpSpPr>
        <p:sp>
          <p:nvSpPr>
            <p:cNvPr name="Freeform 15" id="15"/>
            <p:cNvSpPr/>
            <p:nvPr/>
          </p:nvSpPr>
          <p:spPr>
            <a:xfrm flipH="false" flipV="false" rot="0">
              <a:off x="0" y="0"/>
              <a:ext cx="1530675" cy="204872"/>
            </a:xfrm>
            <a:custGeom>
              <a:avLst/>
              <a:gdLst/>
              <a:ahLst/>
              <a:cxnLst/>
              <a:rect r="r" b="b" t="t" l="l"/>
              <a:pathLst>
                <a:path h="204872" w="1530675">
                  <a:moveTo>
                    <a:pt x="0" y="0"/>
                  </a:moveTo>
                  <a:lnTo>
                    <a:pt x="1530675" y="0"/>
                  </a:lnTo>
                  <a:lnTo>
                    <a:pt x="1530675" y="204872"/>
                  </a:lnTo>
                  <a:lnTo>
                    <a:pt x="0" y="204872"/>
                  </a:lnTo>
                  <a:close/>
                </a:path>
              </a:pathLst>
            </a:custGeom>
            <a:solidFill>
              <a:srgbClr val="FFFFFF"/>
            </a:solidFill>
          </p:spPr>
        </p:sp>
        <p:sp>
          <p:nvSpPr>
            <p:cNvPr name="TextBox 16" id="16"/>
            <p:cNvSpPr txBox="true"/>
            <p:nvPr/>
          </p:nvSpPr>
          <p:spPr>
            <a:xfrm>
              <a:off x="0" y="-38100"/>
              <a:ext cx="1530675" cy="242972"/>
            </a:xfrm>
            <a:prstGeom prst="rect">
              <a:avLst/>
            </a:prstGeom>
          </p:spPr>
          <p:txBody>
            <a:bodyPr anchor="ctr" rtlCol="false" tIns="50800" lIns="50800" bIns="50800" rIns="50800"/>
            <a:lstStyle/>
            <a:p>
              <a:pPr algn="ctr">
                <a:lnSpc>
                  <a:spcPts val="2570"/>
                </a:lnSpc>
              </a:pPr>
            </a:p>
          </p:txBody>
        </p:sp>
      </p:grpSp>
      <p:grpSp>
        <p:nvGrpSpPr>
          <p:cNvPr name="Group 17" id="17"/>
          <p:cNvGrpSpPr/>
          <p:nvPr/>
        </p:nvGrpSpPr>
        <p:grpSpPr>
          <a:xfrm rot="0">
            <a:off x="1689269" y="9011111"/>
            <a:ext cx="7212490" cy="1032106"/>
            <a:chOff x="0" y="0"/>
            <a:chExt cx="9616653" cy="1376141"/>
          </a:xfrm>
        </p:grpSpPr>
        <p:sp>
          <p:nvSpPr>
            <p:cNvPr name="TextBox 18" id="18"/>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9" id="19"/>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20" id="20"/>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1" id="21"/>
          <p:cNvSpPr txBox="true"/>
          <p:nvPr/>
        </p:nvSpPr>
        <p:spPr>
          <a:xfrm rot="0">
            <a:off x="138171" y="716857"/>
            <a:ext cx="5102364" cy="341484"/>
          </a:xfrm>
          <a:prstGeom prst="rect">
            <a:avLst/>
          </a:prstGeom>
        </p:spPr>
        <p:txBody>
          <a:bodyPr anchor="t" rtlCol="false" tIns="0" lIns="0" bIns="0" rIns="0">
            <a:spAutoFit/>
          </a:bodyPr>
          <a:lstStyle/>
          <a:p>
            <a:pPr algn="ctr" marL="0" indent="0" lvl="0">
              <a:lnSpc>
                <a:spcPts val="2703"/>
              </a:lnSpc>
              <a:spcBef>
                <a:spcPct val="0"/>
              </a:spcBef>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PROCEEDING ALONG THE JOURNEY</a:t>
            </a:r>
          </a:p>
        </p:txBody>
      </p:sp>
      <p:sp>
        <p:nvSpPr>
          <p:cNvPr name="Freeform 22" id="22"/>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7"/>
            <a:stretch>
              <a:fillRect l="0" t="0" r="0" b="0"/>
            </a:stretch>
          </a:blipFill>
        </p:spPr>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28E00"/>
        </a:solidFill>
      </p:bgPr>
    </p:bg>
    <p:spTree>
      <p:nvGrpSpPr>
        <p:cNvPr id="1" name=""/>
        <p:cNvGrpSpPr/>
        <p:nvPr/>
      </p:nvGrpSpPr>
      <p:grpSpPr>
        <a:xfrm>
          <a:off x="0" y="0"/>
          <a:ext cx="0" cy="0"/>
          <a:chOff x="0" y="0"/>
          <a:chExt cx="0" cy="0"/>
        </a:xfrm>
      </p:grpSpPr>
      <p:sp>
        <p:nvSpPr>
          <p:cNvPr name="Freeform 2" id="2"/>
          <p:cNvSpPr/>
          <p:nvPr/>
        </p:nvSpPr>
        <p:spPr>
          <a:xfrm flipH="false" flipV="false" rot="0">
            <a:off x="32545" y="4313941"/>
            <a:ext cx="10287000" cy="7444047"/>
          </a:xfrm>
          <a:custGeom>
            <a:avLst/>
            <a:gdLst/>
            <a:ahLst/>
            <a:cxnLst/>
            <a:rect r="r" b="b" t="t" l="l"/>
            <a:pathLst>
              <a:path h="7444047" w="10287000">
                <a:moveTo>
                  <a:pt x="0" y="0"/>
                </a:moveTo>
                <a:lnTo>
                  <a:pt x="10287000" y="0"/>
                </a:lnTo>
                <a:lnTo>
                  <a:pt x="10287000" y="7444047"/>
                </a:lnTo>
                <a:lnTo>
                  <a:pt x="0" y="74440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4321994" y="6325083"/>
            <a:ext cx="7528871" cy="4234990"/>
          </a:xfrm>
          <a:custGeom>
            <a:avLst/>
            <a:gdLst/>
            <a:ahLst/>
            <a:cxnLst/>
            <a:rect r="r" b="b" t="t" l="l"/>
            <a:pathLst>
              <a:path h="4234990" w="7528871">
                <a:moveTo>
                  <a:pt x="0" y="0"/>
                </a:moveTo>
                <a:lnTo>
                  <a:pt x="7528870" y="0"/>
                </a:lnTo>
                <a:lnTo>
                  <a:pt x="7528870" y="4234989"/>
                </a:lnTo>
                <a:lnTo>
                  <a:pt x="0" y="4234989"/>
                </a:lnTo>
                <a:lnTo>
                  <a:pt x="0" y="0"/>
                </a:lnTo>
                <a:close/>
              </a:path>
            </a:pathLst>
          </a:custGeom>
          <a:blipFill>
            <a:blip r:embed="rId4">
              <a:alphaModFix amt="18000"/>
              <a:extLst>
                <a:ext uri="{96DAC541-7B7A-43D3-8B79-37D633B846F1}">
                  <asvg:svgBlip xmlns:asvg="http://schemas.microsoft.com/office/drawing/2016/SVG/main" r:embed="rId5"/>
                </a:ext>
              </a:extLst>
            </a:blip>
            <a:stretch>
              <a:fillRect l="0" t="0" r="-92" b="-24559"/>
            </a:stretch>
          </a:blipFill>
        </p:spPr>
      </p:sp>
      <p:sp>
        <p:nvSpPr>
          <p:cNvPr name="Freeform 4" id="4"/>
          <p:cNvSpPr/>
          <p:nvPr/>
        </p:nvSpPr>
        <p:spPr>
          <a:xfrm flipH="false" flipV="false" rot="0">
            <a:off x="8025183" y="-1286689"/>
            <a:ext cx="3399372" cy="2874014"/>
          </a:xfrm>
          <a:custGeom>
            <a:avLst/>
            <a:gdLst/>
            <a:ahLst/>
            <a:cxnLst/>
            <a:rect r="r" b="b" t="t" l="l"/>
            <a:pathLst>
              <a:path h="2874014" w="3399372">
                <a:moveTo>
                  <a:pt x="0" y="0"/>
                </a:moveTo>
                <a:lnTo>
                  <a:pt x="3399372" y="0"/>
                </a:lnTo>
                <a:lnTo>
                  <a:pt x="3399372" y="2874014"/>
                </a:lnTo>
                <a:lnTo>
                  <a:pt x="0" y="287401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2786281">
            <a:off x="-1508889" y="5124303"/>
            <a:ext cx="3082867" cy="2606424"/>
          </a:xfrm>
          <a:custGeom>
            <a:avLst/>
            <a:gdLst/>
            <a:ahLst/>
            <a:cxnLst/>
            <a:rect r="r" b="b" t="t" l="l"/>
            <a:pathLst>
              <a:path h="2606424" w="3082867">
                <a:moveTo>
                  <a:pt x="0" y="0"/>
                </a:moveTo>
                <a:lnTo>
                  <a:pt x="3082868" y="0"/>
                </a:lnTo>
                <a:lnTo>
                  <a:pt x="3082868" y="2606425"/>
                </a:lnTo>
                <a:lnTo>
                  <a:pt x="0" y="260642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759958" y="4373071"/>
            <a:ext cx="9162738" cy="2146674"/>
          </a:xfrm>
          <a:custGeom>
            <a:avLst/>
            <a:gdLst/>
            <a:ahLst/>
            <a:cxnLst/>
            <a:rect r="r" b="b" t="t" l="l"/>
            <a:pathLst>
              <a:path h="2146674" w="9162738">
                <a:moveTo>
                  <a:pt x="0" y="0"/>
                </a:moveTo>
                <a:lnTo>
                  <a:pt x="9162738" y="0"/>
                </a:lnTo>
                <a:lnTo>
                  <a:pt x="9162738" y="2146675"/>
                </a:lnTo>
                <a:lnTo>
                  <a:pt x="0" y="2146675"/>
                </a:lnTo>
                <a:lnTo>
                  <a:pt x="0" y="0"/>
                </a:lnTo>
                <a:close/>
              </a:path>
            </a:pathLst>
          </a:custGeom>
          <a:blipFill>
            <a:blip r:embed="rId8">
              <a:alphaModFix amt="76000"/>
            </a:blip>
            <a:stretch>
              <a:fillRect l="-4301" t="-58517" r="0" b="-83"/>
            </a:stretch>
          </a:blipFill>
        </p:spPr>
      </p:sp>
      <p:sp>
        <p:nvSpPr>
          <p:cNvPr name="Freeform 7" id="7"/>
          <p:cNvSpPr/>
          <p:nvPr/>
        </p:nvSpPr>
        <p:spPr>
          <a:xfrm flipH="false" flipV="false" rot="-10800000">
            <a:off x="1430118" y="2079997"/>
            <a:ext cx="2891875" cy="2176793"/>
          </a:xfrm>
          <a:custGeom>
            <a:avLst/>
            <a:gdLst/>
            <a:ahLst/>
            <a:cxnLst/>
            <a:rect r="r" b="b" t="t" l="l"/>
            <a:pathLst>
              <a:path h="2176793" w="2891875">
                <a:moveTo>
                  <a:pt x="0" y="0"/>
                </a:moveTo>
                <a:lnTo>
                  <a:pt x="2891876" y="0"/>
                </a:lnTo>
                <a:lnTo>
                  <a:pt x="2891876" y="2176794"/>
                </a:lnTo>
                <a:lnTo>
                  <a:pt x="0" y="21767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8" id="8"/>
          <p:cNvGrpSpPr/>
          <p:nvPr/>
        </p:nvGrpSpPr>
        <p:grpSpPr>
          <a:xfrm rot="0">
            <a:off x="1430118" y="3938488"/>
            <a:ext cx="7426763" cy="1258654"/>
            <a:chOff x="0" y="0"/>
            <a:chExt cx="2587527" cy="438522"/>
          </a:xfrm>
        </p:grpSpPr>
        <p:sp>
          <p:nvSpPr>
            <p:cNvPr name="Freeform 9" id="9"/>
            <p:cNvSpPr/>
            <p:nvPr/>
          </p:nvSpPr>
          <p:spPr>
            <a:xfrm flipH="false" flipV="false" rot="0">
              <a:off x="0" y="0"/>
              <a:ext cx="2587528" cy="438522"/>
            </a:xfrm>
            <a:custGeom>
              <a:avLst/>
              <a:gdLst/>
              <a:ahLst/>
              <a:cxnLst/>
              <a:rect r="r" b="b" t="t" l="l"/>
              <a:pathLst>
                <a:path h="438522" w="2587528">
                  <a:moveTo>
                    <a:pt x="0" y="0"/>
                  </a:moveTo>
                  <a:lnTo>
                    <a:pt x="2587528" y="0"/>
                  </a:lnTo>
                  <a:lnTo>
                    <a:pt x="2587528" y="438522"/>
                  </a:lnTo>
                  <a:lnTo>
                    <a:pt x="0" y="438522"/>
                  </a:lnTo>
                  <a:close/>
                </a:path>
              </a:pathLst>
            </a:custGeom>
            <a:solidFill>
              <a:srgbClr val="FFFEFE"/>
            </a:solidFill>
          </p:spPr>
        </p:sp>
        <p:sp>
          <p:nvSpPr>
            <p:cNvPr name="TextBox 10" id="10"/>
            <p:cNvSpPr txBox="true"/>
            <p:nvPr/>
          </p:nvSpPr>
          <p:spPr>
            <a:xfrm>
              <a:off x="0" y="0"/>
              <a:ext cx="2587527" cy="438522"/>
            </a:xfrm>
            <a:prstGeom prst="rect">
              <a:avLst/>
            </a:prstGeom>
          </p:spPr>
          <p:txBody>
            <a:bodyPr anchor="ctr" rtlCol="false" tIns="12952" lIns="12952" bIns="12952" rIns="12952"/>
            <a:lstStyle/>
            <a:p>
              <a:pPr algn="ctr">
                <a:lnSpc>
                  <a:spcPts val="678"/>
                </a:lnSpc>
              </a:pPr>
            </a:p>
          </p:txBody>
        </p:sp>
      </p:grpSp>
      <p:sp>
        <p:nvSpPr>
          <p:cNvPr name="Freeform 11" id="11"/>
          <p:cNvSpPr/>
          <p:nvPr/>
        </p:nvSpPr>
        <p:spPr>
          <a:xfrm flipH="false" flipV="false" rot="0">
            <a:off x="1832381" y="2799933"/>
            <a:ext cx="2087350" cy="1138555"/>
          </a:xfrm>
          <a:custGeom>
            <a:avLst/>
            <a:gdLst/>
            <a:ahLst/>
            <a:cxnLst/>
            <a:rect r="r" b="b" t="t" l="l"/>
            <a:pathLst>
              <a:path h="1138555" w="2087350">
                <a:moveTo>
                  <a:pt x="0" y="0"/>
                </a:moveTo>
                <a:lnTo>
                  <a:pt x="2087350" y="0"/>
                </a:lnTo>
                <a:lnTo>
                  <a:pt x="2087350" y="1138555"/>
                </a:lnTo>
                <a:lnTo>
                  <a:pt x="0" y="1138555"/>
                </a:lnTo>
                <a:lnTo>
                  <a:pt x="0" y="0"/>
                </a:lnTo>
                <a:close/>
              </a:path>
            </a:pathLst>
          </a:custGeom>
          <a:blipFill>
            <a:blip r:embed="rId11"/>
            <a:stretch>
              <a:fillRect l="0" t="0" r="0" b="0"/>
            </a:stretch>
          </a:blipFill>
        </p:spPr>
      </p:sp>
      <p:sp>
        <p:nvSpPr>
          <p:cNvPr name="Freeform 12" id="12"/>
          <p:cNvSpPr/>
          <p:nvPr/>
        </p:nvSpPr>
        <p:spPr>
          <a:xfrm flipH="false" flipV="false" rot="0">
            <a:off x="8438180" y="150318"/>
            <a:ext cx="1286689" cy="1286689"/>
          </a:xfrm>
          <a:custGeom>
            <a:avLst/>
            <a:gdLst/>
            <a:ahLst/>
            <a:cxnLst/>
            <a:rect r="r" b="b" t="t" l="l"/>
            <a:pathLst>
              <a:path h="1286689" w="1286689">
                <a:moveTo>
                  <a:pt x="0" y="0"/>
                </a:moveTo>
                <a:lnTo>
                  <a:pt x="1286689" y="0"/>
                </a:lnTo>
                <a:lnTo>
                  <a:pt x="1286689" y="1286689"/>
                </a:lnTo>
                <a:lnTo>
                  <a:pt x="0" y="1286689"/>
                </a:lnTo>
                <a:lnTo>
                  <a:pt x="0" y="0"/>
                </a:lnTo>
                <a:close/>
              </a:path>
            </a:pathLst>
          </a:custGeom>
          <a:blipFill>
            <a:blip r:embed="rId12"/>
            <a:stretch>
              <a:fillRect l="0" t="0" r="0" b="0"/>
            </a:stretch>
          </a:blipFill>
        </p:spPr>
      </p:sp>
      <p:sp>
        <p:nvSpPr>
          <p:cNvPr name="Freeform 13" id="13"/>
          <p:cNvSpPr/>
          <p:nvPr/>
        </p:nvSpPr>
        <p:spPr>
          <a:xfrm flipH="false" flipV="false" rot="0">
            <a:off x="553936" y="7300796"/>
            <a:ext cx="8704364" cy="2785397"/>
          </a:xfrm>
          <a:custGeom>
            <a:avLst/>
            <a:gdLst/>
            <a:ahLst/>
            <a:cxnLst/>
            <a:rect r="r" b="b" t="t" l="l"/>
            <a:pathLst>
              <a:path h="2785397" w="8704364">
                <a:moveTo>
                  <a:pt x="0" y="0"/>
                </a:moveTo>
                <a:lnTo>
                  <a:pt x="8704364" y="0"/>
                </a:lnTo>
                <a:lnTo>
                  <a:pt x="8704364" y="2785396"/>
                </a:lnTo>
                <a:lnTo>
                  <a:pt x="0" y="2785396"/>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14" id="14"/>
          <p:cNvSpPr txBox="true"/>
          <p:nvPr/>
        </p:nvSpPr>
        <p:spPr>
          <a:xfrm rot="0">
            <a:off x="1263201" y="4066732"/>
            <a:ext cx="7760598" cy="886062"/>
          </a:xfrm>
          <a:prstGeom prst="rect">
            <a:avLst/>
          </a:prstGeom>
        </p:spPr>
        <p:txBody>
          <a:bodyPr anchor="t" rtlCol="false" tIns="0" lIns="0" bIns="0" rIns="0">
            <a:spAutoFit/>
          </a:bodyPr>
          <a:lstStyle/>
          <a:p>
            <a:pPr algn="ctr" marL="0" indent="0" lvl="0">
              <a:lnSpc>
                <a:spcPts val="7206"/>
              </a:lnSpc>
              <a:spcBef>
                <a:spcPct val="0"/>
              </a:spcBef>
            </a:pPr>
            <a:r>
              <a:rPr lang="en-US" sz="5147">
                <a:solidFill>
                  <a:srgbClr val="F28E00"/>
                </a:solidFill>
                <a:latin typeface="Montserrat Bold"/>
                <a:hlinkClick r:id="rId15" tooltip="https://www.google.com/search?sca_esv=577116624&amp;rlz=1C1MKZV_itIT1064IT1064&amp;sxsrf=AM9HkKmwm_IBXKfyUGvDnsYBhMheEHgcLw:1698400111964&amp;q=document+of+synthesis&amp;spell=1&amp;sa=X&amp;ved=2ahUKEwj0rPC6-ZWCAxW5a_EDHVazBA8QkeECKAB6BAgIEAE"/>
              </a:rPr>
              <a:t> SYNTHESIS</a:t>
            </a:r>
            <a:r>
              <a:rPr lang="en-US" sz="5147">
                <a:solidFill>
                  <a:srgbClr val="F28E00"/>
                </a:solidFill>
                <a:latin typeface="Montserrat"/>
              </a:rPr>
              <a:t> </a:t>
            </a:r>
            <a:r>
              <a:rPr lang="en-US" sz="5147">
                <a:solidFill>
                  <a:srgbClr val="F28E00"/>
                </a:solidFill>
                <a:latin typeface="Montserrat Bold"/>
              </a:rPr>
              <a:t>REPORT</a:t>
            </a:r>
          </a:p>
        </p:txBody>
      </p:sp>
      <p:sp>
        <p:nvSpPr>
          <p:cNvPr name="TextBox 15" id="15"/>
          <p:cNvSpPr txBox="true"/>
          <p:nvPr/>
        </p:nvSpPr>
        <p:spPr>
          <a:xfrm rot="0">
            <a:off x="1984406" y="5543344"/>
            <a:ext cx="6318188" cy="344967"/>
          </a:xfrm>
          <a:prstGeom prst="rect">
            <a:avLst/>
          </a:prstGeom>
        </p:spPr>
        <p:txBody>
          <a:bodyPr anchor="t" rtlCol="false" tIns="0" lIns="0" bIns="0" rIns="0">
            <a:spAutoFit/>
          </a:bodyPr>
          <a:lstStyle/>
          <a:p>
            <a:pPr algn="ctr" marL="0" indent="0" lvl="0">
              <a:lnSpc>
                <a:spcPts val="2836"/>
              </a:lnSpc>
              <a:spcBef>
                <a:spcPct val="0"/>
              </a:spcBef>
            </a:pPr>
            <a:r>
              <a:rPr lang="en-US" sz="2025">
                <a:solidFill>
                  <a:srgbClr val="FFFFFF"/>
                </a:solidFill>
                <a:latin typeface="Montserrat"/>
                <a:hlinkClick r:id="rId16"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sp>
        <p:nvSpPr>
          <p:cNvPr name="TextBox 16" id="16"/>
          <p:cNvSpPr txBox="true"/>
          <p:nvPr/>
        </p:nvSpPr>
        <p:spPr>
          <a:xfrm rot="0">
            <a:off x="1028700" y="990600"/>
            <a:ext cx="5589140" cy="1028905"/>
          </a:xfrm>
          <a:prstGeom prst="rect">
            <a:avLst/>
          </a:prstGeom>
        </p:spPr>
        <p:txBody>
          <a:bodyPr anchor="t" rtlCol="false" tIns="0" lIns="0" bIns="0" rIns="0">
            <a:spAutoFit/>
          </a:bodyPr>
          <a:lstStyle/>
          <a:p>
            <a:pPr>
              <a:lnSpc>
                <a:spcPts val="3033"/>
              </a:lnSpc>
            </a:pPr>
            <a:r>
              <a:rPr lang="en-US" sz="2166">
                <a:solidFill>
                  <a:srgbClr val="FFFFFF"/>
                </a:solidFill>
                <a:latin typeface="Cinzel"/>
                <a:hlinkClick r:id="rId17" tooltip="https://www.google.com/search?sca_esv=577116624&amp;rlz=1C1MKZV_itIT1064IT1064&amp;sxsrf=AM9HkKmwm_IBXKfyUGvDnsYBhMheEHgcLw:1698400111964&amp;q=document+of+synthesis&amp;spell=1&amp;sa=X&amp;ved=2ahUKEwj0rPC6-ZWCAxW5a_EDHVazBA8QkeECKAB6BAgIEAE"/>
              </a:rPr>
              <a:t>XVI </a:t>
            </a:r>
            <a:r>
              <a:rPr lang="en-US" sz="2166">
                <a:solidFill>
                  <a:srgbClr val="FFFFFF"/>
                </a:solidFill>
                <a:latin typeface="Cinzel"/>
                <a:hlinkClick r:id="rId18" tooltip="https://www.google.com/search?sca_esv=577116624&amp;rlz=1C1MKZV_itIT1064IT1064&amp;sxsrf=AM9HkKmwm_IBXKfyUGvDnsYBhMheEHgcLw:1698400111964&amp;q=document+of+synthesis&amp;spell=1&amp;sa=X&amp;ved=2ahUKEwj0rPC6-ZWCAxW5a_EDHVazBA8QkeECKAB6BAgIEAE"/>
              </a:rPr>
              <a:t>Ordinary General Assembly</a:t>
            </a:r>
          </a:p>
          <a:p>
            <a:pPr>
              <a:lnSpc>
                <a:spcPts val="3033"/>
              </a:lnSpc>
            </a:pPr>
            <a:r>
              <a:rPr lang="en-US" sz="2166">
                <a:solidFill>
                  <a:srgbClr val="FFFFFF"/>
                </a:solidFill>
                <a:latin typeface="Cinzel"/>
                <a:hlinkClick r:id="rId19" tooltip="https://www.google.com/search?sca_esv=577116624&amp;rlz=1C1MKZV_itIT1064IT1064&amp;sxsrf=AM9HkKmwm_IBXKfyUGvDnsYBhMheEHgcLw:1698400111964&amp;q=document+of+synthesis&amp;spell=1&amp;sa=X&amp;ved=2ahUKEwj0rPC6-ZWCAxW5a_EDHVazBA8QkeECKAB6BAgIEAE"/>
              </a:rPr>
              <a:t>of the Synod of Bishops</a:t>
            </a:r>
          </a:p>
          <a:p>
            <a:pPr algn="l" marL="0" indent="0" lvl="0">
              <a:lnSpc>
                <a:spcPts val="2193"/>
              </a:lnSpc>
              <a:spcBef>
                <a:spcPct val="0"/>
              </a:spcBef>
            </a:pPr>
            <a:r>
              <a:rPr lang="en-US" sz="1566">
                <a:solidFill>
                  <a:srgbClr val="FFFFFF"/>
                </a:solidFill>
                <a:latin typeface="Cinzel"/>
              </a:rPr>
              <a:t>October 4-29, 2023 Vatican City</a:t>
            </a:r>
          </a:p>
        </p:txBody>
      </p:sp>
      <p:sp>
        <p:nvSpPr>
          <p:cNvPr name="TextBox 17" id="17"/>
          <p:cNvSpPr txBox="true"/>
          <p:nvPr/>
        </p:nvSpPr>
        <p:spPr>
          <a:xfrm rot="0">
            <a:off x="675284" y="7948496"/>
            <a:ext cx="8461668" cy="1457974"/>
          </a:xfrm>
          <a:prstGeom prst="rect">
            <a:avLst/>
          </a:prstGeom>
        </p:spPr>
        <p:txBody>
          <a:bodyPr anchor="t" rtlCol="false" tIns="0" lIns="0" bIns="0" rIns="0">
            <a:spAutoFit/>
          </a:bodyPr>
          <a:lstStyle/>
          <a:p>
            <a:pPr algn="ctr" marL="0" indent="0" lvl="0">
              <a:lnSpc>
                <a:spcPts val="11431"/>
              </a:lnSpc>
            </a:pPr>
            <a:r>
              <a:rPr lang="en-US" sz="10027">
                <a:solidFill>
                  <a:srgbClr val="F28E00"/>
                </a:solidFill>
                <a:latin typeface="Montserrat Bold"/>
              </a:rPr>
              <a:t>THANK </a:t>
            </a:r>
            <a:r>
              <a:rPr lang="en-US" sz="10027">
                <a:solidFill>
                  <a:srgbClr val="F28E00"/>
                </a:solidFill>
                <a:latin typeface="Montserrat Bold"/>
              </a:rPr>
              <a:t>YOU!</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1097951" y="-765254"/>
            <a:ext cx="11817509" cy="11817509"/>
          </a:xfrm>
          <a:custGeom>
            <a:avLst/>
            <a:gdLst/>
            <a:ahLst/>
            <a:cxnLst/>
            <a:rect r="r" b="b" t="t" l="l"/>
            <a:pathLst>
              <a:path h="11817509" w="11817509">
                <a:moveTo>
                  <a:pt x="0" y="0"/>
                </a:moveTo>
                <a:lnTo>
                  <a:pt x="11817508" y="0"/>
                </a:lnTo>
                <a:lnTo>
                  <a:pt x="11817508" y="11817508"/>
                </a:lnTo>
                <a:lnTo>
                  <a:pt x="0" y="11817508"/>
                </a:lnTo>
                <a:lnTo>
                  <a:pt x="0" y="0"/>
                </a:lnTo>
                <a:close/>
              </a:path>
            </a:pathLst>
          </a:custGeom>
          <a:blipFill>
            <a:blip r:embed="rId11"/>
            <a:stretch>
              <a:fillRect l="0" t="0" r="0" b="0"/>
            </a:stretch>
          </a:blipFill>
        </p:spPr>
      </p:sp>
      <p:sp>
        <p:nvSpPr>
          <p:cNvPr name="TextBox 12" id="12"/>
          <p:cNvSpPr txBox="true"/>
          <p:nvPr/>
        </p:nvSpPr>
        <p:spPr>
          <a:xfrm rot="0">
            <a:off x="1116442" y="2897624"/>
            <a:ext cx="8141858" cy="4518828"/>
          </a:xfrm>
          <a:prstGeom prst="rect">
            <a:avLst/>
          </a:prstGeom>
        </p:spPr>
        <p:txBody>
          <a:bodyPr anchor="t" rtlCol="false" tIns="0" lIns="0" bIns="0" rIns="0">
            <a:spAutoFit/>
          </a:bodyPr>
          <a:lstStyle/>
          <a:p>
            <a:pPr algn="ctr" marL="0" indent="0" lvl="0">
              <a:lnSpc>
                <a:spcPts val="3980"/>
              </a:lnSpc>
              <a:spcBef>
                <a:spcPct val="0"/>
              </a:spcBef>
            </a:pPr>
            <a:r>
              <a:rPr lang="en-US" sz="2843">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From the very first days, the Assembly found itself shaped by two convictions: the first is that the experience we have shared over these years is authentically Christian and should be embraced in all its richness and depth; the second is that the terms "synodal" and "synodality" require a more accurate clarification of their levels of meaning in different cultures.</a:t>
            </a:r>
          </a:p>
        </p:txBody>
      </p:sp>
      <p:grpSp>
        <p:nvGrpSpPr>
          <p:cNvPr name="Group 13" id="13"/>
          <p:cNvGrpSpPr/>
          <p:nvPr/>
        </p:nvGrpSpPr>
        <p:grpSpPr>
          <a:xfrm rot="0">
            <a:off x="1689269" y="9011111"/>
            <a:ext cx="7212490" cy="1032106"/>
            <a:chOff x="0" y="0"/>
            <a:chExt cx="9616653" cy="1376141"/>
          </a:xfrm>
        </p:grpSpPr>
        <p:sp>
          <p:nvSpPr>
            <p:cNvPr name="TextBox 14" id="14"/>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5" id="15"/>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16" id="16"/>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Freeform 17" id="17"/>
          <p:cNvSpPr/>
          <p:nvPr/>
        </p:nvSpPr>
        <p:spPr>
          <a:xfrm flipH="false" flipV="false" rot="0">
            <a:off x="0" y="0"/>
            <a:ext cx="8704364" cy="2785397"/>
          </a:xfrm>
          <a:custGeom>
            <a:avLst/>
            <a:gdLst/>
            <a:ahLst/>
            <a:cxnLst/>
            <a:rect r="r" b="b" t="t" l="l"/>
            <a:pathLst>
              <a:path h="2785397" w="8704364">
                <a:moveTo>
                  <a:pt x="0" y="0"/>
                </a:moveTo>
                <a:lnTo>
                  <a:pt x="8704364" y="0"/>
                </a:lnTo>
                <a:lnTo>
                  <a:pt x="8704364" y="2785397"/>
                </a:lnTo>
                <a:lnTo>
                  <a:pt x="0" y="2785397"/>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8" id="18"/>
          <p:cNvSpPr txBox="true"/>
          <p:nvPr/>
        </p:nvSpPr>
        <p:spPr>
          <a:xfrm rot="0">
            <a:off x="917321" y="333665"/>
            <a:ext cx="7454402" cy="1737360"/>
          </a:xfrm>
          <a:prstGeom prst="rect">
            <a:avLst/>
          </a:prstGeom>
        </p:spPr>
        <p:txBody>
          <a:bodyPr anchor="t" rtlCol="false" tIns="0" lIns="0" bIns="0" rIns="0">
            <a:spAutoFit/>
          </a:bodyPr>
          <a:lstStyle/>
          <a:p>
            <a:pPr algn="ctr">
              <a:lnSpc>
                <a:spcPts val="4545"/>
              </a:lnSpc>
            </a:pPr>
            <a:r>
              <a:rPr lang="en-US" sz="4500">
                <a:solidFill>
                  <a:srgbClr val="F28E00"/>
                </a:solidFill>
                <a:latin typeface="Montserrat Bold"/>
                <a:hlinkClick r:id="rId18" tooltip="https://www.google.com/search?sca_esv=577116624&amp;rlz=1C1MKZV_itIT1064IT1064&amp;sxsrf=AM9HkKmwm_IBXKfyUGvDnsYBhMheEHgcLw:1698400111964&amp;q=document+of+synthesis&amp;spell=1&amp;sa=X&amp;ved=2ahUKEwj0rPC6-ZWCAxW5a_EDHVazBA8QkeECKAB6BAgIEAE"/>
              </a:rPr>
              <a:t>PART I - </a:t>
            </a:r>
          </a:p>
          <a:p>
            <a:pPr algn="ctr" marL="0" indent="0" lvl="0">
              <a:lnSpc>
                <a:spcPts val="4545"/>
              </a:lnSpc>
            </a:pPr>
            <a:r>
              <a:rPr lang="en-US" sz="4500">
                <a:solidFill>
                  <a:srgbClr val="F28E00"/>
                </a:solidFill>
                <a:latin typeface="Montserrat Bold"/>
                <a:hlinkClick r:id="rId19" tooltip="https://www.google.com/search?sca_esv=577116624&amp;rlz=1C1MKZV_itIT1064IT1064&amp;sxsrf=AM9HkKmwm_IBXKfyUGvDnsYBhMheEHgcLw:1698400111964&amp;q=document+of+synthesis&amp;spell=1&amp;sa=X&amp;ved=2ahUKEwj0rPC6-ZWCAxW5a_EDHVazBA8QkeECKAB6BAgIEAE"/>
              </a:rPr>
              <a:t>THE FACE OF THE SYNODAL CHURCH</a:t>
            </a:r>
          </a:p>
        </p:txBody>
      </p:sp>
      <p:sp>
        <p:nvSpPr>
          <p:cNvPr name="Freeform 19" id="19"/>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20"/>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183144" y="4003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Freeform 12" id="12"/>
          <p:cNvSpPr/>
          <p:nvPr/>
        </p:nvSpPr>
        <p:spPr>
          <a:xfrm flipH="false" flipV="false" rot="0">
            <a:off x="30744" y="2479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TextBox 13" id="13"/>
          <p:cNvSpPr txBox="true"/>
          <p:nvPr/>
        </p:nvSpPr>
        <p:spPr>
          <a:xfrm rot="0">
            <a:off x="1125736" y="3083317"/>
            <a:ext cx="8229600" cy="3509178"/>
          </a:xfrm>
          <a:prstGeom prst="rect">
            <a:avLst/>
          </a:prstGeom>
        </p:spPr>
        <p:txBody>
          <a:bodyPr anchor="t" rtlCol="false" tIns="0" lIns="0" bIns="0" rIns="0">
            <a:spAutoFit/>
          </a:bodyPr>
          <a:lstStyle/>
          <a:p>
            <a:pPr algn="ctr" marL="0" indent="0" lvl="0">
              <a:lnSpc>
                <a:spcPts val="3980"/>
              </a:lnSpc>
              <a:spcBef>
                <a:spcPct val="0"/>
              </a:spcBef>
            </a:pPr>
            <a:r>
              <a:rPr lang="en-US" sz="2843" strike="noStrike" u="none">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Synodality translates the Trinitarian dynamism with which God comes to meet humanity into spiritual attitudes and ecclesial processes. For this to happen, it is necessary for all the baptized to commit themselves to the reciprocal exercise of their vocation, charism, and ministry.</a:t>
            </a:r>
          </a:p>
        </p:txBody>
      </p:sp>
      <p:grpSp>
        <p:nvGrpSpPr>
          <p:cNvPr name="Group 14" id="14"/>
          <p:cNvGrpSpPr/>
          <p:nvPr/>
        </p:nvGrpSpPr>
        <p:grpSpPr>
          <a:xfrm rot="0">
            <a:off x="-370139" y="522475"/>
            <a:ext cx="6067595" cy="777873"/>
            <a:chOff x="0" y="0"/>
            <a:chExt cx="1598050" cy="204872"/>
          </a:xfrm>
        </p:grpSpPr>
        <p:sp>
          <p:nvSpPr>
            <p:cNvPr name="Freeform 15" id="15"/>
            <p:cNvSpPr/>
            <p:nvPr/>
          </p:nvSpPr>
          <p:spPr>
            <a:xfrm flipH="false" flipV="false" rot="0">
              <a:off x="0" y="0"/>
              <a:ext cx="1598050" cy="204872"/>
            </a:xfrm>
            <a:custGeom>
              <a:avLst/>
              <a:gdLst/>
              <a:ahLst/>
              <a:cxnLst/>
              <a:rect r="r" b="b" t="t" l="l"/>
              <a:pathLst>
                <a:path h="204872" w="1598050">
                  <a:moveTo>
                    <a:pt x="0" y="0"/>
                  </a:moveTo>
                  <a:lnTo>
                    <a:pt x="1598050" y="0"/>
                  </a:lnTo>
                  <a:lnTo>
                    <a:pt x="1598050" y="204872"/>
                  </a:lnTo>
                  <a:lnTo>
                    <a:pt x="0" y="204872"/>
                  </a:lnTo>
                  <a:close/>
                </a:path>
              </a:pathLst>
            </a:custGeom>
            <a:solidFill>
              <a:srgbClr val="FFFFFF"/>
            </a:solidFill>
          </p:spPr>
        </p:sp>
        <p:sp>
          <p:nvSpPr>
            <p:cNvPr name="TextBox 16" id="16"/>
            <p:cNvSpPr txBox="true"/>
            <p:nvPr/>
          </p:nvSpPr>
          <p:spPr>
            <a:xfrm>
              <a:off x="0" y="-38100"/>
              <a:ext cx="1598050" cy="242972"/>
            </a:xfrm>
            <a:prstGeom prst="rect">
              <a:avLst/>
            </a:prstGeom>
          </p:spPr>
          <p:txBody>
            <a:bodyPr anchor="ctr" rtlCol="false" tIns="50800" lIns="50800" bIns="50800" rIns="50800"/>
            <a:lstStyle/>
            <a:p>
              <a:pPr algn="ctr">
                <a:lnSpc>
                  <a:spcPts val="2570"/>
                </a:lnSpc>
              </a:pPr>
            </a:p>
          </p:txBody>
        </p:sp>
      </p:grpSp>
      <p:grpSp>
        <p:nvGrpSpPr>
          <p:cNvPr name="Group 17" id="17"/>
          <p:cNvGrpSpPr/>
          <p:nvPr/>
        </p:nvGrpSpPr>
        <p:grpSpPr>
          <a:xfrm rot="0">
            <a:off x="1689269" y="9011111"/>
            <a:ext cx="7212490" cy="1032106"/>
            <a:chOff x="0" y="0"/>
            <a:chExt cx="9616653" cy="1376141"/>
          </a:xfrm>
        </p:grpSpPr>
        <p:sp>
          <p:nvSpPr>
            <p:cNvPr name="TextBox 18" id="18"/>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9" id="19"/>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20" id="20"/>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1" id="21"/>
          <p:cNvSpPr txBox="true"/>
          <p:nvPr/>
        </p:nvSpPr>
        <p:spPr>
          <a:xfrm rot="0">
            <a:off x="30744" y="526960"/>
            <a:ext cx="5666712" cy="685154"/>
          </a:xfrm>
          <a:prstGeom prst="rect">
            <a:avLst/>
          </a:prstGeom>
        </p:spPr>
        <p:txBody>
          <a:bodyPr anchor="t" rtlCol="false" tIns="0" lIns="0" bIns="0" rIns="0">
            <a:spAutoFit/>
          </a:bodyPr>
          <a:lstStyle/>
          <a:p>
            <a:pPr algn="ctr">
              <a:lnSpc>
                <a:spcPts val="2703"/>
              </a:lnSpc>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PART I - </a:t>
            </a:r>
          </a:p>
          <a:p>
            <a:pPr algn="ctr" marL="0" indent="0" lvl="0">
              <a:lnSpc>
                <a:spcPts val="2703"/>
              </a:lnSpc>
              <a:spcBef>
                <a:spcPct val="0"/>
              </a:spcBef>
            </a:pPr>
            <a:r>
              <a:rPr lang="en-US" sz="1930">
                <a:solidFill>
                  <a:srgbClr val="F28E00"/>
                </a:solidFill>
                <a:latin typeface="Montserrat Bold"/>
                <a:hlinkClick r:id="rId17" tooltip="https://www.google.com/search?sca_esv=577116624&amp;rlz=1C1MKZV_itIT1064IT1064&amp;sxsrf=AM9HkKmwm_IBXKfyUGvDnsYBhMheEHgcLw:1698400111964&amp;q=document+of+synthesis&amp;spell=1&amp;sa=X&amp;ved=2ahUKEwj0rPC6-ZWCAxW5a_EDHVazBA8QkeECKAB6BAgIEAE"/>
              </a:rPr>
              <a:t>THE FACE OF THE SYNODAL CHURCH</a:t>
            </a:r>
          </a:p>
        </p:txBody>
      </p:sp>
      <p:sp>
        <p:nvSpPr>
          <p:cNvPr name="Freeform 22" id="22"/>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8"/>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183144" y="4003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TextBox 12" id="12"/>
          <p:cNvSpPr txBox="true"/>
          <p:nvPr/>
        </p:nvSpPr>
        <p:spPr>
          <a:xfrm rot="0">
            <a:off x="1125736" y="3521468"/>
            <a:ext cx="8229600" cy="2832269"/>
          </a:xfrm>
          <a:prstGeom prst="rect">
            <a:avLst/>
          </a:prstGeom>
        </p:spPr>
        <p:txBody>
          <a:bodyPr anchor="t" rtlCol="false" tIns="0" lIns="0" bIns="0" rIns="0">
            <a:spAutoFit/>
          </a:bodyPr>
          <a:lstStyle/>
          <a:p>
            <a:pPr algn="ctr" marL="0" indent="0" lvl="0">
              <a:lnSpc>
                <a:spcPts val="4540"/>
              </a:lnSpc>
              <a:spcBef>
                <a:spcPct val="0"/>
              </a:spcBef>
            </a:pPr>
            <a:r>
              <a:rPr lang="en-US" sz="3243">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Nothing shows more than the Eucharist that the harmony created by the Spirit is not uniformity and that every ecclesial gift is intended for common edification.</a:t>
            </a:r>
          </a:p>
        </p:txBody>
      </p:sp>
      <p:grpSp>
        <p:nvGrpSpPr>
          <p:cNvPr name="Group 13" id="13"/>
          <p:cNvGrpSpPr/>
          <p:nvPr/>
        </p:nvGrpSpPr>
        <p:grpSpPr>
          <a:xfrm rot="0">
            <a:off x="-370139" y="522475"/>
            <a:ext cx="6067595" cy="777873"/>
            <a:chOff x="0" y="0"/>
            <a:chExt cx="1598050" cy="204872"/>
          </a:xfrm>
        </p:grpSpPr>
        <p:sp>
          <p:nvSpPr>
            <p:cNvPr name="Freeform 14" id="14"/>
            <p:cNvSpPr/>
            <p:nvPr/>
          </p:nvSpPr>
          <p:spPr>
            <a:xfrm flipH="false" flipV="false" rot="0">
              <a:off x="0" y="0"/>
              <a:ext cx="1598050" cy="204872"/>
            </a:xfrm>
            <a:custGeom>
              <a:avLst/>
              <a:gdLst/>
              <a:ahLst/>
              <a:cxnLst/>
              <a:rect r="r" b="b" t="t" l="l"/>
              <a:pathLst>
                <a:path h="204872" w="1598050">
                  <a:moveTo>
                    <a:pt x="0" y="0"/>
                  </a:moveTo>
                  <a:lnTo>
                    <a:pt x="1598050" y="0"/>
                  </a:lnTo>
                  <a:lnTo>
                    <a:pt x="1598050" y="204872"/>
                  </a:lnTo>
                  <a:lnTo>
                    <a:pt x="0" y="204872"/>
                  </a:lnTo>
                  <a:close/>
                </a:path>
              </a:pathLst>
            </a:custGeom>
            <a:solidFill>
              <a:srgbClr val="FFFFFF"/>
            </a:solidFill>
          </p:spPr>
        </p:sp>
        <p:sp>
          <p:nvSpPr>
            <p:cNvPr name="TextBox 15" id="15"/>
            <p:cNvSpPr txBox="true"/>
            <p:nvPr/>
          </p:nvSpPr>
          <p:spPr>
            <a:xfrm>
              <a:off x="0" y="-38100"/>
              <a:ext cx="1598050" cy="242972"/>
            </a:xfrm>
            <a:prstGeom prst="rect">
              <a:avLst/>
            </a:prstGeom>
          </p:spPr>
          <p:txBody>
            <a:bodyPr anchor="ctr" rtlCol="false" tIns="50800" lIns="50800" bIns="50800" rIns="50800"/>
            <a:lstStyle/>
            <a:p>
              <a:pPr algn="ctr">
                <a:lnSpc>
                  <a:spcPts val="2570"/>
                </a:lnSpc>
              </a:pPr>
            </a:p>
          </p:txBody>
        </p:sp>
      </p:grpSp>
      <p:grpSp>
        <p:nvGrpSpPr>
          <p:cNvPr name="Group 16" id="16"/>
          <p:cNvGrpSpPr/>
          <p:nvPr/>
        </p:nvGrpSpPr>
        <p:grpSpPr>
          <a:xfrm rot="0">
            <a:off x="1689269" y="9011111"/>
            <a:ext cx="7212490" cy="1032106"/>
            <a:chOff x="0" y="0"/>
            <a:chExt cx="9616653" cy="1376141"/>
          </a:xfrm>
        </p:grpSpPr>
        <p:sp>
          <p:nvSpPr>
            <p:cNvPr name="TextBox 17" id="17"/>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8" id="18"/>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19" id="19"/>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0" id="20"/>
          <p:cNvSpPr txBox="true"/>
          <p:nvPr/>
        </p:nvSpPr>
        <p:spPr>
          <a:xfrm rot="0">
            <a:off x="30744" y="526960"/>
            <a:ext cx="5666712" cy="685154"/>
          </a:xfrm>
          <a:prstGeom prst="rect">
            <a:avLst/>
          </a:prstGeom>
        </p:spPr>
        <p:txBody>
          <a:bodyPr anchor="t" rtlCol="false" tIns="0" lIns="0" bIns="0" rIns="0">
            <a:spAutoFit/>
          </a:bodyPr>
          <a:lstStyle/>
          <a:p>
            <a:pPr algn="ctr">
              <a:lnSpc>
                <a:spcPts val="2703"/>
              </a:lnSpc>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PART I - </a:t>
            </a:r>
          </a:p>
          <a:p>
            <a:pPr algn="ctr" marL="0" indent="0" lvl="0">
              <a:lnSpc>
                <a:spcPts val="2703"/>
              </a:lnSpc>
              <a:spcBef>
                <a:spcPct val="0"/>
              </a:spcBef>
            </a:pPr>
            <a:r>
              <a:rPr lang="en-US" sz="1930">
                <a:solidFill>
                  <a:srgbClr val="F28E00"/>
                </a:solidFill>
                <a:latin typeface="Montserrat Bold"/>
                <a:hlinkClick r:id="rId17" tooltip="https://www.google.com/search?sca_esv=577116624&amp;rlz=1C1MKZV_itIT1064IT1064&amp;sxsrf=AM9HkKmwm_IBXKfyUGvDnsYBhMheEHgcLw:1698400111964&amp;q=document+of+synthesis&amp;spell=1&amp;sa=X&amp;ved=2ahUKEwj0rPC6-ZWCAxW5a_EDHVazBA8QkeECKAB6BAgIEAE"/>
              </a:rPr>
              <a:t>THE FACE OF THE SYNODAL CHURCH</a:t>
            </a:r>
          </a:p>
        </p:txBody>
      </p:sp>
      <p:sp>
        <p:nvSpPr>
          <p:cNvPr name="Freeform 21" id="21"/>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8"/>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183144" y="4003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TextBox 12" id="12"/>
          <p:cNvSpPr txBox="true"/>
          <p:nvPr/>
        </p:nvSpPr>
        <p:spPr>
          <a:xfrm rot="0">
            <a:off x="1358984" y="2828702"/>
            <a:ext cx="7569031" cy="3403769"/>
          </a:xfrm>
          <a:prstGeom prst="rect">
            <a:avLst/>
          </a:prstGeom>
        </p:spPr>
        <p:txBody>
          <a:bodyPr anchor="t" rtlCol="false" tIns="0" lIns="0" bIns="0" rIns="0">
            <a:spAutoFit/>
          </a:bodyPr>
          <a:lstStyle/>
          <a:p>
            <a:pPr algn="ctr" marL="0" indent="0" lvl="0">
              <a:lnSpc>
                <a:spcPts val="4540"/>
              </a:lnSpc>
              <a:spcBef>
                <a:spcPct val="0"/>
              </a:spcBef>
            </a:pPr>
            <a:r>
              <a:rPr lang="en-US" sz="3243">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Each person needs to be enabled to determine their own means of growth rather than be the object of the welfare action of others. Being afforded recognition and respect are powerful ways of enabling this.</a:t>
            </a:r>
          </a:p>
        </p:txBody>
      </p:sp>
      <p:grpSp>
        <p:nvGrpSpPr>
          <p:cNvPr name="Group 13" id="13"/>
          <p:cNvGrpSpPr/>
          <p:nvPr/>
        </p:nvGrpSpPr>
        <p:grpSpPr>
          <a:xfrm rot="0">
            <a:off x="-370139" y="522475"/>
            <a:ext cx="6067595" cy="777873"/>
            <a:chOff x="0" y="0"/>
            <a:chExt cx="1598050" cy="204872"/>
          </a:xfrm>
        </p:grpSpPr>
        <p:sp>
          <p:nvSpPr>
            <p:cNvPr name="Freeform 14" id="14"/>
            <p:cNvSpPr/>
            <p:nvPr/>
          </p:nvSpPr>
          <p:spPr>
            <a:xfrm flipH="false" flipV="false" rot="0">
              <a:off x="0" y="0"/>
              <a:ext cx="1598050" cy="204872"/>
            </a:xfrm>
            <a:custGeom>
              <a:avLst/>
              <a:gdLst/>
              <a:ahLst/>
              <a:cxnLst/>
              <a:rect r="r" b="b" t="t" l="l"/>
              <a:pathLst>
                <a:path h="204872" w="1598050">
                  <a:moveTo>
                    <a:pt x="0" y="0"/>
                  </a:moveTo>
                  <a:lnTo>
                    <a:pt x="1598050" y="0"/>
                  </a:lnTo>
                  <a:lnTo>
                    <a:pt x="1598050" y="204872"/>
                  </a:lnTo>
                  <a:lnTo>
                    <a:pt x="0" y="204872"/>
                  </a:lnTo>
                  <a:close/>
                </a:path>
              </a:pathLst>
            </a:custGeom>
            <a:solidFill>
              <a:srgbClr val="FFFFFF"/>
            </a:solidFill>
          </p:spPr>
        </p:sp>
        <p:sp>
          <p:nvSpPr>
            <p:cNvPr name="TextBox 15" id="15"/>
            <p:cNvSpPr txBox="true"/>
            <p:nvPr/>
          </p:nvSpPr>
          <p:spPr>
            <a:xfrm>
              <a:off x="0" y="-38100"/>
              <a:ext cx="1598050" cy="242972"/>
            </a:xfrm>
            <a:prstGeom prst="rect">
              <a:avLst/>
            </a:prstGeom>
          </p:spPr>
          <p:txBody>
            <a:bodyPr anchor="ctr" rtlCol="false" tIns="50800" lIns="50800" bIns="50800" rIns="50800"/>
            <a:lstStyle/>
            <a:p>
              <a:pPr algn="ctr">
                <a:lnSpc>
                  <a:spcPts val="2570"/>
                </a:lnSpc>
              </a:pPr>
            </a:p>
          </p:txBody>
        </p:sp>
      </p:grpSp>
      <p:grpSp>
        <p:nvGrpSpPr>
          <p:cNvPr name="Group 16" id="16"/>
          <p:cNvGrpSpPr/>
          <p:nvPr/>
        </p:nvGrpSpPr>
        <p:grpSpPr>
          <a:xfrm rot="0">
            <a:off x="1689269" y="9011111"/>
            <a:ext cx="7212490" cy="1032106"/>
            <a:chOff x="0" y="0"/>
            <a:chExt cx="9616653" cy="1376141"/>
          </a:xfrm>
        </p:grpSpPr>
        <p:sp>
          <p:nvSpPr>
            <p:cNvPr name="TextBox 17" id="17"/>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8" id="18"/>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19" id="19"/>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0" id="20"/>
          <p:cNvSpPr txBox="true"/>
          <p:nvPr/>
        </p:nvSpPr>
        <p:spPr>
          <a:xfrm rot="0">
            <a:off x="30744" y="526960"/>
            <a:ext cx="5666712" cy="685154"/>
          </a:xfrm>
          <a:prstGeom prst="rect">
            <a:avLst/>
          </a:prstGeom>
        </p:spPr>
        <p:txBody>
          <a:bodyPr anchor="t" rtlCol="false" tIns="0" lIns="0" bIns="0" rIns="0">
            <a:spAutoFit/>
          </a:bodyPr>
          <a:lstStyle/>
          <a:p>
            <a:pPr algn="ctr">
              <a:lnSpc>
                <a:spcPts val="2703"/>
              </a:lnSpc>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PART I - </a:t>
            </a:r>
          </a:p>
          <a:p>
            <a:pPr algn="ctr" marL="0" indent="0" lvl="0">
              <a:lnSpc>
                <a:spcPts val="2703"/>
              </a:lnSpc>
              <a:spcBef>
                <a:spcPct val="0"/>
              </a:spcBef>
            </a:pPr>
            <a:r>
              <a:rPr lang="en-US" sz="1930">
                <a:solidFill>
                  <a:srgbClr val="F28E00"/>
                </a:solidFill>
                <a:latin typeface="Montserrat Bold"/>
                <a:hlinkClick r:id="rId17" tooltip="https://www.google.com/search?sca_esv=577116624&amp;rlz=1C1MKZV_itIT1064IT1064&amp;sxsrf=AM9HkKmwm_IBXKfyUGvDnsYBhMheEHgcLw:1698400111964&amp;q=document+of+synthesis&amp;spell=1&amp;sa=X&amp;ved=2ahUKEwj0rPC6-ZWCAxW5a_EDHVazBA8QkeECKAB6BAgIEAE"/>
              </a:rPr>
              <a:t>THE FACE OF THE SYNODAL CHURCH</a:t>
            </a:r>
          </a:p>
        </p:txBody>
      </p:sp>
      <p:sp>
        <p:nvSpPr>
          <p:cNvPr name="Freeform 21" id="21"/>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8"/>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335544" y="5527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Freeform 12" id="12"/>
          <p:cNvSpPr/>
          <p:nvPr/>
        </p:nvSpPr>
        <p:spPr>
          <a:xfrm flipH="false" flipV="false" rot="0">
            <a:off x="-1378890" y="-305094"/>
            <a:ext cx="11495024" cy="11495024"/>
          </a:xfrm>
          <a:custGeom>
            <a:avLst/>
            <a:gdLst/>
            <a:ahLst/>
            <a:cxnLst/>
            <a:rect r="r" b="b" t="t" l="l"/>
            <a:pathLst>
              <a:path h="11495024" w="11495024">
                <a:moveTo>
                  <a:pt x="0" y="0"/>
                </a:moveTo>
                <a:lnTo>
                  <a:pt x="11495025" y="0"/>
                </a:lnTo>
                <a:lnTo>
                  <a:pt x="11495025" y="11495024"/>
                </a:lnTo>
                <a:lnTo>
                  <a:pt x="0" y="11495024"/>
                </a:lnTo>
                <a:lnTo>
                  <a:pt x="0" y="0"/>
                </a:lnTo>
                <a:close/>
              </a:path>
            </a:pathLst>
          </a:custGeom>
          <a:blipFill>
            <a:blip r:embed="rId11"/>
            <a:stretch>
              <a:fillRect l="0" t="0" r="0" b="0"/>
            </a:stretch>
          </a:blipFill>
        </p:spPr>
      </p:sp>
      <p:grpSp>
        <p:nvGrpSpPr>
          <p:cNvPr name="Group 13" id="13"/>
          <p:cNvGrpSpPr/>
          <p:nvPr/>
        </p:nvGrpSpPr>
        <p:grpSpPr>
          <a:xfrm rot="0">
            <a:off x="-370139" y="522475"/>
            <a:ext cx="6067595" cy="777873"/>
            <a:chOff x="0" y="0"/>
            <a:chExt cx="1598050" cy="204872"/>
          </a:xfrm>
        </p:grpSpPr>
        <p:sp>
          <p:nvSpPr>
            <p:cNvPr name="Freeform 14" id="14"/>
            <p:cNvSpPr/>
            <p:nvPr/>
          </p:nvSpPr>
          <p:spPr>
            <a:xfrm flipH="false" flipV="false" rot="0">
              <a:off x="0" y="0"/>
              <a:ext cx="1598050" cy="204872"/>
            </a:xfrm>
            <a:custGeom>
              <a:avLst/>
              <a:gdLst/>
              <a:ahLst/>
              <a:cxnLst/>
              <a:rect r="r" b="b" t="t" l="l"/>
              <a:pathLst>
                <a:path h="204872" w="1598050">
                  <a:moveTo>
                    <a:pt x="0" y="0"/>
                  </a:moveTo>
                  <a:lnTo>
                    <a:pt x="1598050" y="0"/>
                  </a:lnTo>
                  <a:lnTo>
                    <a:pt x="1598050" y="204872"/>
                  </a:lnTo>
                  <a:lnTo>
                    <a:pt x="0" y="204872"/>
                  </a:lnTo>
                  <a:close/>
                </a:path>
              </a:pathLst>
            </a:custGeom>
            <a:solidFill>
              <a:srgbClr val="FFFFFF"/>
            </a:solidFill>
          </p:spPr>
        </p:sp>
        <p:sp>
          <p:nvSpPr>
            <p:cNvPr name="TextBox 15" id="15"/>
            <p:cNvSpPr txBox="true"/>
            <p:nvPr/>
          </p:nvSpPr>
          <p:spPr>
            <a:xfrm>
              <a:off x="0" y="-38100"/>
              <a:ext cx="1598050" cy="242972"/>
            </a:xfrm>
            <a:prstGeom prst="rect">
              <a:avLst/>
            </a:prstGeom>
          </p:spPr>
          <p:txBody>
            <a:bodyPr anchor="ctr" rtlCol="false" tIns="50800" lIns="50800" bIns="50800" rIns="50800"/>
            <a:lstStyle/>
            <a:p>
              <a:pPr algn="ctr">
                <a:lnSpc>
                  <a:spcPts val="2570"/>
                </a:lnSpc>
              </a:pPr>
            </a:p>
          </p:txBody>
        </p:sp>
      </p:grpSp>
      <p:grpSp>
        <p:nvGrpSpPr>
          <p:cNvPr name="Group 16" id="16"/>
          <p:cNvGrpSpPr/>
          <p:nvPr/>
        </p:nvGrpSpPr>
        <p:grpSpPr>
          <a:xfrm rot="0">
            <a:off x="1689269" y="9011111"/>
            <a:ext cx="7212490" cy="1032106"/>
            <a:chOff x="0" y="0"/>
            <a:chExt cx="9616653" cy="1376141"/>
          </a:xfrm>
        </p:grpSpPr>
        <p:sp>
          <p:nvSpPr>
            <p:cNvPr name="TextBox 17" id="17"/>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2"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8" id="18"/>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3"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19" id="19"/>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4"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0" id="20"/>
          <p:cNvSpPr txBox="true"/>
          <p:nvPr/>
        </p:nvSpPr>
        <p:spPr>
          <a:xfrm rot="0">
            <a:off x="30744" y="526960"/>
            <a:ext cx="5666712" cy="685154"/>
          </a:xfrm>
          <a:prstGeom prst="rect">
            <a:avLst/>
          </a:prstGeom>
        </p:spPr>
        <p:txBody>
          <a:bodyPr anchor="t" rtlCol="false" tIns="0" lIns="0" bIns="0" rIns="0">
            <a:spAutoFit/>
          </a:bodyPr>
          <a:lstStyle/>
          <a:p>
            <a:pPr algn="ctr">
              <a:lnSpc>
                <a:spcPts val="2703"/>
              </a:lnSpc>
            </a:pPr>
            <a:r>
              <a:rPr lang="en-US" sz="1930">
                <a:solidFill>
                  <a:srgbClr val="F28E00"/>
                </a:solidFill>
                <a:latin typeface="Montserrat Bold"/>
                <a:hlinkClick r:id="rId15" tooltip="https://www.google.com/search?sca_esv=577116624&amp;rlz=1C1MKZV_itIT1064IT1064&amp;sxsrf=AM9HkKmwm_IBXKfyUGvDnsYBhMheEHgcLw:1698400111964&amp;q=document+of+synthesis&amp;spell=1&amp;sa=X&amp;ved=2ahUKEwj0rPC6-ZWCAxW5a_EDHVazBA8QkeECKAB6BAgIEAE"/>
              </a:rPr>
              <a:t>PART I - </a:t>
            </a:r>
          </a:p>
          <a:p>
            <a:pPr algn="ctr" marL="0" indent="0" lvl="0">
              <a:lnSpc>
                <a:spcPts val="2703"/>
              </a:lnSpc>
              <a:spcBef>
                <a:spcPct val="0"/>
              </a:spcBef>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THE FACE OF THE SYNODAL CHURCH</a:t>
            </a:r>
          </a:p>
        </p:txBody>
      </p:sp>
      <p:sp>
        <p:nvSpPr>
          <p:cNvPr name="Freeform 21" id="21"/>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7"/>
            <a:stretch>
              <a:fillRect l="0" t="0" r="0" b="0"/>
            </a:stretch>
          </a:blipFill>
        </p:spPr>
      </p:sp>
      <p:sp>
        <p:nvSpPr>
          <p:cNvPr name="TextBox 22" id="22"/>
          <p:cNvSpPr txBox="true"/>
          <p:nvPr/>
        </p:nvSpPr>
        <p:spPr>
          <a:xfrm rot="0">
            <a:off x="1028700" y="4481019"/>
            <a:ext cx="8229600" cy="1286861"/>
          </a:xfrm>
          <a:prstGeom prst="rect">
            <a:avLst/>
          </a:prstGeom>
        </p:spPr>
        <p:txBody>
          <a:bodyPr anchor="t" rtlCol="false" tIns="0" lIns="0" bIns="0" rIns="0">
            <a:spAutoFit/>
          </a:bodyPr>
          <a:lstStyle/>
          <a:p>
            <a:pPr algn="ctr">
              <a:lnSpc>
                <a:spcPts val="2570"/>
              </a:lnSpc>
              <a:spcBef>
                <a:spcPct val="0"/>
              </a:spcBef>
            </a:pPr>
            <a:r>
              <a:rPr lang="en-US" sz="1836">
                <a:solidFill>
                  <a:srgbClr val="000000"/>
                </a:solidFill>
                <a:latin typeface="Montserrat"/>
              </a:rPr>
              <a:t>DESPUÉS DE UN MES DE TRABAJO, EL SEÑOR AHORA NOS LLAMA A REGRESAR A NUESTRAS IGLESIAS PARA ENTREGARLES A TODOS LOS FRUTOS DE NUESTRO TRABAJO Y CONTINUAR JUNTOS EL CAMINO</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335544" y="552740"/>
            <a:ext cx="9227556" cy="9227556"/>
          </a:xfrm>
          <a:custGeom>
            <a:avLst/>
            <a:gdLst/>
            <a:ahLst/>
            <a:cxnLst/>
            <a:rect r="r" b="b" t="t" l="l"/>
            <a:pathLst>
              <a:path h="9227556" w="9227556">
                <a:moveTo>
                  <a:pt x="0" y="0"/>
                </a:moveTo>
                <a:lnTo>
                  <a:pt x="9227556" y="0"/>
                </a:lnTo>
                <a:lnTo>
                  <a:pt x="9227556" y="9227557"/>
                </a:lnTo>
                <a:lnTo>
                  <a:pt x="0" y="9227557"/>
                </a:lnTo>
                <a:lnTo>
                  <a:pt x="0" y="0"/>
                </a:lnTo>
                <a:close/>
              </a:path>
            </a:pathLst>
          </a:custGeom>
          <a:blipFill>
            <a:blip r:embed="rId11"/>
            <a:stretch>
              <a:fillRect l="0" t="0" r="0" b="0"/>
            </a:stretch>
          </a:blipFill>
        </p:spPr>
      </p:sp>
      <p:sp>
        <p:nvSpPr>
          <p:cNvPr name="Freeform 12" id="12"/>
          <p:cNvSpPr/>
          <p:nvPr/>
        </p:nvSpPr>
        <p:spPr>
          <a:xfrm flipH="false" flipV="false" rot="0">
            <a:off x="-1378890" y="-305094"/>
            <a:ext cx="11495024" cy="11495024"/>
          </a:xfrm>
          <a:custGeom>
            <a:avLst/>
            <a:gdLst/>
            <a:ahLst/>
            <a:cxnLst/>
            <a:rect r="r" b="b" t="t" l="l"/>
            <a:pathLst>
              <a:path h="11495024" w="11495024">
                <a:moveTo>
                  <a:pt x="0" y="0"/>
                </a:moveTo>
                <a:lnTo>
                  <a:pt x="11495025" y="0"/>
                </a:lnTo>
                <a:lnTo>
                  <a:pt x="11495025" y="11495024"/>
                </a:lnTo>
                <a:lnTo>
                  <a:pt x="0" y="11495024"/>
                </a:lnTo>
                <a:lnTo>
                  <a:pt x="0" y="0"/>
                </a:lnTo>
                <a:close/>
              </a:path>
            </a:pathLst>
          </a:custGeom>
          <a:blipFill>
            <a:blip r:embed="rId11"/>
            <a:stretch>
              <a:fillRect l="0" t="0" r="0" b="0"/>
            </a:stretch>
          </a:blipFill>
        </p:spPr>
      </p:sp>
      <p:sp>
        <p:nvSpPr>
          <p:cNvPr name="TextBox 13" id="13"/>
          <p:cNvSpPr txBox="true"/>
          <p:nvPr/>
        </p:nvSpPr>
        <p:spPr>
          <a:xfrm rot="0">
            <a:off x="1028700" y="2471738"/>
            <a:ext cx="8229600" cy="5238750"/>
          </a:xfrm>
          <a:prstGeom prst="rect">
            <a:avLst/>
          </a:prstGeom>
        </p:spPr>
        <p:txBody>
          <a:bodyPr anchor="t" rtlCol="false" tIns="0" lIns="0" bIns="0" rIns="0">
            <a:spAutoFit/>
          </a:bodyPr>
          <a:lstStyle/>
          <a:p>
            <a:pPr algn="ctr" marL="0" indent="0" lvl="0">
              <a:lnSpc>
                <a:spcPts val="3772"/>
              </a:lnSpc>
            </a:pPr>
            <a:r>
              <a:rPr lang="en-US" sz="3143">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Baptism, which is at the root of the principle of synodality, also constitutes the foundation of ecumenism. Through it, all Christians participate in the sensus fidei and for this reason they should be listened to carefully, regardless of their tradition, as the Synodal Assembly did in its discernment process. There can be no synodality without an ecumenical dimension.</a:t>
            </a:r>
          </a:p>
        </p:txBody>
      </p:sp>
      <p:grpSp>
        <p:nvGrpSpPr>
          <p:cNvPr name="Group 14" id="14"/>
          <p:cNvGrpSpPr/>
          <p:nvPr/>
        </p:nvGrpSpPr>
        <p:grpSpPr>
          <a:xfrm rot="0">
            <a:off x="-370139" y="522475"/>
            <a:ext cx="6067595" cy="777873"/>
            <a:chOff x="0" y="0"/>
            <a:chExt cx="1598050" cy="204872"/>
          </a:xfrm>
        </p:grpSpPr>
        <p:sp>
          <p:nvSpPr>
            <p:cNvPr name="Freeform 15" id="15"/>
            <p:cNvSpPr/>
            <p:nvPr/>
          </p:nvSpPr>
          <p:spPr>
            <a:xfrm flipH="false" flipV="false" rot="0">
              <a:off x="0" y="0"/>
              <a:ext cx="1598050" cy="204872"/>
            </a:xfrm>
            <a:custGeom>
              <a:avLst/>
              <a:gdLst/>
              <a:ahLst/>
              <a:cxnLst/>
              <a:rect r="r" b="b" t="t" l="l"/>
              <a:pathLst>
                <a:path h="204872" w="1598050">
                  <a:moveTo>
                    <a:pt x="0" y="0"/>
                  </a:moveTo>
                  <a:lnTo>
                    <a:pt x="1598050" y="0"/>
                  </a:lnTo>
                  <a:lnTo>
                    <a:pt x="1598050" y="204872"/>
                  </a:lnTo>
                  <a:lnTo>
                    <a:pt x="0" y="204872"/>
                  </a:lnTo>
                  <a:close/>
                </a:path>
              </a:pathLst>
            </a:custGeom>
            <a:solidFill>
              <a:srgbClr val="FFFFFF"/>
            </a:solidFill>
          </p:spPr>
        </p:sp>
        <p:sp>
          <p:nvSpPr>
            <p:cNvPr name="TextBox 16" id="16"/>
            <p:cNvSpPr txBox="true"/>
            <p:nvPr/>
          </p:nvSpPr>
          <p:spPr>
            <a:xfrm>
              <a:off x="0" y="-38100"/>
              <a:ext cx="1598050" cy="242972"/>
            </a:xfrm>
            <a:prstGeom prst="rect">
              <a:avLst/>
            </a:prstGeom>
          </p:spPr>
          <p:txBody>
            <a:bodyPr anchor="ctr" rtlCol="false" tIns="50800" lIns="50800" bIns="50800" rIns="50800"/>
            <a:lstStyle/>
            <a:p>
              <a:pPr algn="ctr">
                <a:lnSpc>
                  <a:spcPts val="2570"/>
                </a:lnSpc>
              </a:pPr>
            </a:p>
          </p:txBody>
        </p:sp>
      </p:grpSp>
      <p:grpSp>
        <p:nvGrpSpPr>
          <p:cNvPr name="Group 17" id="17"/>
          <p:cNvGrpSpPr/>
          <p:nvPr/>
        </p:nvGrpSpPr>
        <p:grpSpPr>
          <a:xfrm rot="0">
            <a:off x="1689269" y="9011111"/>
            <a:ext cx="7212490" cy="1032106"/>
            <a:chOff x="0" y="0"/>
            <a:chExt cx="9616653" cy="1376141"/>
          </a:xfrm>
        </p:grpSpPr>
        <p:sp>
          <p:nvSpPr>
            <p:cNvPr name="TextBox 18" id="18"/>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9" id="19"/>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20" id="20"/>
          <p:cNvSpPr txBox="true"/>
          <p:nvPr/>
        </p:nvSpPr>
        <p:spPr>
          <a:xfrm rot="0">
            <a:off x="529722" y="8063346"/>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TextBox 21" id="21"/>
          <p:cNvSpPr txBox="true"/>
          <p:nvPr/>
        </p:nvSpPr>
        <p:spPr>
          <a:xfrm rot="0">
            <a:off x="30744" y="526960"/>
            <a:ext cx="5666712" cy="685154"/>
          </a:xfrm>
          <a:prstGeom prst="rect">
            <a:avLst/>
          </a:prstGeom>
        </p:spPr>
        <p:txBody>
          <a:bodyPr anchor="t" rtlCol="false" tIns="0" lIns="0" bIns="0" rIns="0">
            <a:spAutoFit/>
          </a:bodyPr>
          <a:lstStyle/>
          <a:p>
            <a:pPr algn="ctr">
              <a:lnSpc>
                <a:spcPts val="2703"/>
              </a:lnSpc>
            </a:pPr>
            <a:r>
              <a:rPr lang="en-US" sz="1930">
                <a:solidFill>
                  <a:srgbClr val="F28E00"/>
                </a:solidFill>
                <a:latin typeface="Montserrat Bold"/>
                <a:hlinkClick r:id="rId16" tooltip="https://www.google.com/search?sca_esv=577116624&amp;rlz=1C1MKZV_itIT1064IT1064&amp;sxsrf=AM9HkKmwm_IBXKfyUGvDnsYBhMheEHgcLw:1698400111964&amp;q=document+of+synthesis&amp;spell=1&amp;sa=X&amp;ved=2ahUKEwj0rPC6-ZWCAxW5a_EDHVazBA8QkeECKAB6BAgIEAE"/>
              </a:rPr>
              <a:t>PART I - </a:t>
            </a:r>
          </a:p>
          <a:p>
            <a:pPr algn="ctr" marL="0" indent="0" lvl="0">
              <a:lnSpc>
                <a:spcPts val="2703"/>
              </a:lnSpc>
              <a:spcBef>
                <a:spcPct val="0"/>
              </a:spcBef>
            </a:pPr>
            <a:r>
              <a:rPr lang="en-US" sz="1930">
                <a:solidFill>
                  <a:srgbClr val="F28E00"/>
                </a:solidFill>
                <a:latin typeface="Montserrat Bold"/>
                <a:hlinkClick r:id="rId17" tooltip="https://www.google.com/search?sca_esv=577116624&amp;rlz=1C1MKZV_itIT1064IT1064&amp;sxsrf=AM9HkKmwm_IBXKfyUGvDnsYBhMheEHgcLw:1698400111964&amp;q=document+of+synthesis&amp;spell=1&amp;sa=X&amp;ved=2ahUKEwj0rPC6-ZWCAxW5a_EDHVazBA8QkeECKAB6BAgIEAE"/>
              </a:rPr>
              <a:t>THE FACE OF THE SYNODAL CHURCH</a:t>
            </a:r>
          </a:p>
        </p:txBody>
      </p:sp>
      <p:sp>
        <p:nvSpPr>
          <p:cNvPr name="Freeform 22" id="22"/>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18"/>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447108" y="1028700"/>
            <a:ext cx="4093652" cy="7874956"/>
          </a:xfrm>
          <a:custGeom>
            <a:avLst/>
            <a:gdLst/>
            <a:ahLst/>
            <a:cxnLst/>
            <a:rect r="r" b="b" t="t" l="l"/>
            <a:pathLst>
              <a:path h="7874956" w="4093652">
                <a:moveTo>
                  <a:pt x="0" y="0"/>
                </a:moveTo>
                <a:lnTo>
                  <a:pt x="4093651" y="0"/>
                </a:lnTo>
                <a:lnTo>
                  <a:pt x="4093651" y="7874956"/>
                </a:lnTo>
                <a:lnTo>
                  <a:pt x="0" y="7874956"/>
                </a:lnTo>
                <a:lnTo>
                  <a:pt x="0" y="0"/>
                </a:lnTo>
                <a:close/>
              </a:path>
            </a:pathLst>
          </a:custGeom>
          <a:blipFill>
            <a:blip r:embed="rId2">
              <a:alphaModFix amt="76000"/>
              <a:extLst>
                <a:ext uri="{96DAC541-7B7A-43D3-8B79-37D633B846F1}">
                  <asvg:svgBlip xmlns:asvg="http://schemas.microsoft.com/office/drawing/2016/SVG/main" r:embed="rId3"/>
                </a:ext>
              </a:extLst>
            </a:blip>
            <a:stretch>
              <a:fillRect l="-87276" t="0" r="-87537" b="0"/>
            </a:stretch>
          </a:blipFill>
        </p:spPr>
      </p:sp>
      <p:sp>
        <p:nvSpPr>
          <p:cNvPr name="Freeform 3" id="3"/>
          <p:cNvSpPr/>
          <p:nvPr/>
        </p:nvSpPr>
        <p:spPr>
          <a:xfrm flipH="false" flipV="false" rot="0">
            <a:off x="-828984" y="-1546161"/>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2379734" y="-194072"/>
            <a:ext cx="10481072" cy="10481072"/>
          </a:xfrm>
          <a:custGeom>
            <a:avLst/>
            <a:gdLst/>
            <a:ahLst/>
            <a:cxnLst/>
            <a:rect r="r" b="b" t="t" l="l"/>
            <a:pathLst>
              <a:path h="10481072" w="10481072">
                <a:moveTo>
                  <a:pt x="0" y="0"/>
                </a:moveTo>
                <a:lnTo>
                  <a:pt x="10481072" y="0"/>
                </a:lnTo>
                <a:lnTo>
                  <a:pt x="10481072" y="10481072"/>
                </a:lnTo>
                <a:lnTo>
                  <a:pt x="0" y="1048107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1979631"/>
            <a:ext cx="10883286" cy="10883286"/>
          </a:xfrm>
          <a:custGeom>
            <a:avLst/>
            <a:gdLst/>
            <a:ahLst/>
            <a:cxnLst/>
            <a:rect r="r" b="b" t="t" l="l"/>
            <a:pathLst>
              <a:path h="10883286" w="10883286">
                <a:moveTo>
                  <a:pt x="0" y="0"/>
                </a:moveTo>
                <a:lnTo>
                  <a:pt x="10883286" y="0"/>
                </a:lnTo>
                <a:lnTo>
                  <a:pt x="10883286" y="10883287"/>
                </a:lnTo>
                <a:lnTo>
                  <a:pt x="0" y="1088328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6365081"/>
            <a:ext cx="10287000" cy="5786438"/>
          </a:xfrm>
          <a:custGeom>
            <a:avLst/>
            <a:gdLst/>
            <a:ahLst/>
            <a:cxnLst/>
            <a:rect r="r" b="b" t="t" l="l"/>
            <a:pathLst>
              <a:path h="5786438" w="10287000">
                <a:moveTo>
                  <a:pt x="0" y="0"/>
                </a:moveTo>
                <a:lnTo>
                  <a:pt x="10287000" y="0"/>
                </a:lnTo>
                <a:lnTo>
                  <a:pt x="10287000" y="5786438"/>
                </a:lnTo>
                <a:lnTo>
                  <a:pt x="0" y="5786438"/>
                </a:lnTo>
                <a:lnTo>
                  <a:pt x="0" y="0"/>
                </a:lnTo>
                <a:close/>
              </a:path>
            </a:pathLst>
          </a:custGeom>
          <a:blipFill>
            <a:blip r:embed="rId8">
              <a:alphaModFix amt="72000"/>
              <a:extLst>
                <a:ext uri="{96DAC541-7B7A-43D3-8B79-37D633B846F1}">
                  <asvg:svgBlip xmlns:asvg="http://schemas.microsoft.com/office/drawing/2016/SVG/main" r:embed="rId9"/>
                </a:ext>
              </a:extLst>
            </a:blip>
            <a:stretch>
              <a:fillRect l="-19240" t="-38888" r="-19077" b="-39051"/>
            </a:stretch>
          </a:blipFill>
        </p:spPr>
      </p:sp>
      <p:grpSp>
        <p:nvGrpSpPr>
          <p:cNvPr name="Group 7" id="7"/>
          <p:cNvGrpSpPr/>
          <p:nvPr/>
        </p:nvGrpSpPr>
        <p:grpSpPr>
          <a:xfrm rot="0">
            <a:off x="-59688" y="8903656"/>
            <a:ext cx="10600447" cy="1432452"/>
            <a:chOff x="0" y="0"/>
            <a:chExt cx="2587527" cy="349656"/>
          </a:xfrm>
        </p:grpSpPr>
        <p:sp>
          <p:nvSpPr>
            <p:cNvPr name="Freeform 8" id="8"/>
            <p:cNvSpPr/>
            <p:nvPr/>
          </p:nvSpPr>
          <p:spPr>
            <a:xfrm flipH="false" flipV="false" rot="0">
              <a:off x="0" y="0"/>
              <a:ext cx="2587528" cy="349656"/>
            </a:xfrm>
            <a:custGeom>
              <a:avLst/>
              <a:gdLst/>
              <a:ahLst/>
              <a:cxnLst/>
              <a:rect r="r" b="b" t="t" l="l"/>
              <a:pathLst>
                <a:path h="349656" w="2587528">
                  <a:moveTo>
                    <a:pt x="0" y="0"/>
                  </a:moveTo>
                  <a:lnTo>
                    <a:pt x="2587528" y="0"/>
                  </a:lnTo>
                  <a:lnTo>
                    <a:pt x="2587528" y="349656"/>
                  </a:lnTo>
                  <a:lnTo>
                    <a:pt x="0" y="349656"/>
                  </a:lnTo>
                  <a:close/>
                </a:path>
              </a:pathLst>
            </a:custGeom>
            <a:solidFill>
              <a:srgbClr val="FFFEFE"/>
            </a:solidFill>
          </p:spPr>
        </p:sp>
        <p:sp>
          <p:nvSpPr>
            <p:cNvPr name="TextBox 9" id="9"/>
            <p:cNvSpPr txBox="true"/>
            <p:nvPr/>
          </p:nvSpPr>
          <p:spPr>
            <a:xfrm>
              <a:off x="0" y="0"/>
              <a:ext cx="2587527" cy="349656"/>
            </a:xfrm>
            <a:prstGeom prst="rect">
              <a:avLst/>
            </a:prstGeom>
          </p:spPr>
          <p:txBody>
            <a:bodyPr anchor="ctr" rtlCol="false" tIns="12952" lIns="12952" bIns="12952" rIns="12952"/>
            <a:lstStyle/>
            <a:p>
              <a:pPr algn="ctr">
                <a:lnSpc>
                  <a:spcPts val="678"/>
                </a:lnSpc>
              </a:pPr>
            </a:p>
          </p:txBody>
        </p:sp>
      </p:grpSp>
      <p:sp>
        <p:nvSpPr>
          <p:cNvPr name="Freeform 10" id="10"/>
          <p:cNvSpPr/>
          <p:nvPr/>
        </p:nvSpPr>
        <p:spPr>
          <a:xfrm flipH="false" flipV="false" rot="0">
            <a:off x="-5368798" y="3358356"/>
            <a:ext cx="8229600" cy="8229600"/>
          </a:xfrm>
          <a:custGeom>
            <a:avLst/>
            <a:gdLst/>
            <a:ahLst/>
            <a:cxnLst/>
            <a:rect r="r" b="b" t="t" l="l"/>
            <a:pathLst>
              <a:path h="8229600" w="8229600">
                <a:moveTo>
                  <a:pt x="0" y="0"/>
                </a:moveTo>
                <a:lnTo>
                  <a:pt x="8229600" y="0"/>
                </a:lnTo>
                <a:lnTo>
                  <a:pt x="8229600" y="8229600"/>
                </a:lnTo>
                <a:lnTo>
                  <a:pt x="0" y="8229600"/>
                </a:lnTo>
                <a:lnTo>
                  <a:pt x="0" y="0"/>
                </a:lnTo>
                <a:close/>
              </a:path>
            </a:pathLst>
          </a:custGeom>
          <a:blipFill>
            <a:blip r:embed="rId10"/>
            <a:stretch>
              <a:fillRect l="0" t="0" r="0" b="0"/>
            </a:stretch>
          </a:blipFill>
        </p:spPr>
      </p:sp>
      <p:sp>
        <p:nvSpPr>
          <p:cNvPr name="Freeform 11" id="11"/>
          <p:cNvSpPr/>
          <p:nvPr/>
        </p:nvSpPr>
        <p:spPr>
          <a:xfrm flipH="false" flipV="false" rot="0">
            <a:off x="-1097951" y="-765254"/>
            <a:ext cx="11817509" cy="11817509"/>
          </a:xfrm>
          <a:custGeom>
            <a:avLst/>
            <a:gdLst/>
            <a:ahLst/>
            <a:cxnLst/>
            <a:rect r="r" b="b" t="t" l="l"/>
            <a:pathLst>
              <a:path h="11817509" w="11817509">
                <a:moveTo>
                  <a:pt x="0" y="0"/>
                </a:moveTo>
                <a:lnTo>
                  <a:pt x="11817508" y="0"/>
                </a:lnTo>
                <a:lnTo>
                  <a:pt x="11817508" y="11817508"/>
                </a:lnTo>
                <a:lnTo>
                  <a:pt x="0" y="11817508"/>
                </a:lnTo>
                <a:lnTo>
                  <a:pt x="0" y="0"/>
                </a:lnTo>
                <a:close/>
              </a:path>
            </a:pathLst>
          </a:custGeom>
          <a:blipFill>
            <a:blip r:embed="rId11"/>
            <a:stretch>
              <a:fillRect l="0" t="0" r="0" b="0"/>
            </a:stretch>
          </a:blipFill>
        </p:spPr>
      </p:sp>
      <p:sp>
        <p:nvSpPr>
          <p:cNvPr name="TextBox 12" id="12"/>
          <p:cNvSpPr txBox="true"/>
          <p:nvPr/>
        </p:nvSpPr>
        <p:spPr>
          <a:xfrm rot="0">
            <a:off x="1072571" y="2510790"/>
            <a:ext cx="8141858" cy="4741545"/>
          </a:xfrm>
          <a:prstGeom prst="rect">
            <a:avLst/>
          </a:prstGeom>
        </p:spPr>
        <p:txBody>
          <a:bodyPr anchor="t" rtlCol="false" tIns="0" lIns="0" bIns="0" rIns="0">
            <a:spAutoFit/>
          </a:bodyPr>
          <a:lstStyle/>
          <a:p>
            <a:pPr algn="ctr" marL="0" indent="0" lvl="0">
              <a:lnSpc>
                <a:spcPts val="3779"/>
              </a:lnSpc>
              <a:spcBef>
                <a:spcPct val="0"/>
              </a:spcBef>
            </a:pPr>
            <a:r>
              <a:rPr lang="en-US" sz="2699">
                <a:solidFill>
                  <a:srgbClr val="545454"/>
                </a:solidFill>
                <a:latin typeface="Montserrat Semi-Bold"/>
                <a:hlinkClick r:id="rId12" tooltip="https://www.google.com/search?sca_esv=577116624&amp;rlz=1C1MKZV_itIT1064IT1064&amp;sxsrf=AM9HkKmwm_IBXKfyUGvDnsYBhMheEHgcLw:1698400111964&amp;q=document+of+synthesis&amp;spell=1&amp;sa=X&amp;ved=2ahUKEwj0rPC6-ZWCAxW5a_EDHVazBA8QkeECKAB6BAgIEAE"/>
              </a:rPr>
              <a:t>Laymen and laywomen, those in consecrated life, and ordained ministers have equal dignity. They have received different charisms and vocations and exercise different roles and functions, but all are called and nourished by the Holy Spirit to form one body in Christ (1 Cor. 4-31). They are all disciples, all missionaries, in the reciprocal vitality of local communities who experience the delightful and comforting joy of evangelizing.</a:t>
            </a:r>
          </a:p>
        </p:txBody>
      </p:sp>
      <p:grpSp>
        <p:nvGrpSpPr>
          <p:cNvPr name="Group 13" id="13"/>
          <p:cNvGrpSpPr/>
          <p:nvPr/>
        </p:nvGrpSpPr>
        <p:grpSpPr>
          <a:xfrm rot="0">
            <a:off x="1689269" y="9011111"/>
            <a:ext cx="7212490" cy="1032106"/>
            <a:chOff x="0" y="0"/>
            <a:chExt cx="9616653" cy="1376141"/>
          </a:xfrm>
        </p:grpSpPr>
        <p:sp>
          <p:nvSpPr>
            <p:cNvPr name="TextBox 14" id="14"/>
            <p:cNvSpPr txBox="true"/>
            <p:nvPr/>
          </p:nvSpPr>
          <p:spPr>
            <a:xfrm rot="0">
              <a:off x="0" y="-85725"/>
              <a:ext cx="9616653" cy="1091017"/>
            </a:xfrm>
            <a:prstGeom prst="rect">
              <a:avLst/>
            </a:prstGeom>
          </p:spPr>
          <p:txBody>
            <a:bodyPr anchor="t" rtlCol="false" tIns="0" lIns="0" bIns="0" rIns="0">
              <a:spAutoFit/>
            </a:bodyPr>
            <a:lstStyle/>
            <a:p>
              <a:pPr algn="ctr" marL="0" indent="0" lvl="0">
                <a:lnSpc>
                  <a:spcPts val="6979"/>
                </a:lnSpc>
                <a:spcBef>
                  <a:spcPct val="0"/>
                </a:spcBef>
              </a:pPr>
              <a:r>
                <a:rPr lang="en-US" sz="4985">
                  <a:solidFill>
                    <a:srgbClr val="F28E00"/>
                  </a:solidFill>
                  <a:latin typeface="Montserrat Bold"/>
                  <a:hlinkClick r:id="rId13" tooltip="https://www.google.com/search?sca_esv=577116624&amp;rlz=1C1MKZV_itIT1064IT1064&amp;sxsrf=AM9HkKmwm_IBXKfyUGvDnsYBhMheEHgcLw:1698400111964&amp;q=document+of+synthesis&amp;spell=1&amp;sa=X&amp;ved=2ahUKEwj0rPC6-ZWCAxW5a_EDHVazBA8QkeECKAB6BAgIEAE"/>
                </a:rPr>
                <a:t> SYNTHESIS</a:t>
              </a:r>
              <a:r>
                <a:rPr lang="en-US" sz="4985">
                  <a:solidFill>
                    <a:srgbClr val="F28E00"/>
                  </a:solidFill>
                  <a:latin typeface="Montserrat"/>
                </a:rPr>
                <a:t> </a:t>
              </a:r>
              <a:r>
                <a:rPr lang="en-US" sz="4985">
                  <a:solidFill>
                    <a:srgbClr val="F28E00"/>
                  </a:solidFill>
                  <a:latin typeface="Montserrat Bold"/>
                </a:rPr>
                <a:t>REPORT</a:t>
              </a:r>
            </a:p>
          </p:txBody>
        </p:sp>
        <p:sp>
          <p:nvSpPr>
            <p:cNvPr name="TextBox 15" id="15"/>
            <p:cNvSpPr txBox="true"/>
            <p:nvPr/>
          </p:nvSpPr>
          <p:spPr>
            <a:xfrm rot="0">
              <a:off x="990557" y="967192"/>
              <a:ext cx="7635539" cy="408949"/>
            </a:xfrm>
            <a:prstGeom prst="rect">
              <a:avLst/>
            </a:prstGeom>
          </p:spPr>
          <p:txBody>
            <a:bodyPr anchor="t" rtlCol="false" tIns="0" lIns="0" bIns="0" rIns="0">
              <a:spAutoFit/>
            </a:bodyPr>
            <a:lstStyle/>
            <a:p>
              <a:pPr algn="ctr" marL="0" indent="0" lvl="0">
                <a:lnSpc>
                  <a:spcPts val="2570"/>
                </a:lnSpc>
                <a:spcBef>
                  <a:spcPct val="0"/>
                </a:spcBef>
              </a:pPr>
              <a:r>
                <a:rPr lang="en-US" sz="1836">
                  <a:solidFill>
                    <a:srgbClr val="000000"/>
                  </a:solidFill>
                  <a:latin typeface="Montserrat"/>
                  <a:hlinkClick r:id="rId14" tooltip="https://www.google.com/search?sca_esv=577116624&amp;rlz=1C1MKZV_itIT1064IT1064&amp;sxsrf=AM9HkKmwm_IBXKfyUGvDnsYBhMheEHgcLw:1698400111964&amp;q=document+of+synthesis&amp;spell=1&amp;sa=X&amp;ved=2ahUKEwj0rPC6-ZWCAxW5a_EDHVazBA8QkeECKAB6BAgIEAE"/>
                </a:rPr>
                <a:t>TOWARDS A SYNODAL CHURCH IN MISSION</a:t>
              </a:r>
            </a:p>
          </p:txBody>
        </p:sp>
      </p:grpSp>
      <p:sp>
        <p:nvSpPr>
          <p:cNvPr name="TextBox 16" id="16"/>
          <p:cNvSpPr txBox="true"/>
          <p:nvPr/>
        </p:nvSpPr>
        <p:spPr>
          <a:xfrm rot="0">
            <a:off x="529722" y="8278055"/>
            <a:ext cx="9227556" cy="383151"/>
          </a:xfrm>
          <a:prstGeom prst="rect">
            <a:avLst/>
          </a:prstGeom>
        </p:spPr>
        <p:txBody>
          <a:bodyPr anchor="t" rtlCol="false" tIns="0" lIns="0" bIns="0" rIns="0">
            <a:spAutoFit/>
          </a:bodyPr>
          <a:lstStyle/>
          <a:p>
            <a:pPr algn="ctr" marL="0" indent="0" lvl="0">
              <a:lnSpc>
                <a:spcPts val="3134"/>
              </a:lnSpc>
              <a:spcBef>
                <a:spcPct val="0"/>
              </a:spcBef>
            </a:pPr>
            <a:r>
              <a:rPr lang="en-US" sz="2238" strike="noStrike" u="none">
                <a:solidFill>
                  <a:srgbClr val="FFFEFE"/>
                </a:solidFill>
                <a:latin typeface="Cinzel Bold"/>
                <a:hlinkClick r:id="rId15" tooltip="https://www.google.com/search?sca_esv=577116624&amp;rlz=1C1MKZV_itIT1064IT1064&amp;sxsrf=AM9HkKmwm_IBXKfyUGvDnsYBhMheEHgcLw:1698400111964&amp;q=document+of+synthesis&amp;spell=1&amp;sa=X&amp;ved=2ahUKEwj0rPC6-ZWCAxW5a_EDHVazBA8QkeECKAB6BAgIEAE"/>
              </a:rPr>
              <a:t>XVI Ordinary General Assembly of the Synod of Bishops</a:t>
            </a:r>
          </a:p>
        </p:txBody>
      </p:sp>
      <p:sp>
        <p:nvSpPr>
          <p:cNvPr name="Freeform 17" id="17"/>
          <p:cNvSpPr/>
          <p:nvPr/>
        </p:nvSpPr>
        <p:spPr>
          <a:xfrm flipH="false" flipV="false" rot="0">
            <a:off x="813280" y="0"/>
            <a:ext cx="7995047" cy="2558415"/>
          </a:xfrm>
          <a:custGeom>
            <a:avLst/>
            <a:gdLst/>
            <a:ahLst/>
            <a:cxnLst/>
            <a:rect r="r" b="b" t="t" l="l"/>
            <a:pathLst>
              <a:path h="2558415" w="7995047">
                <a:moveTo>
                  <a:pt x="0" y="0"/>
                </a:moveTo>
                <a:lnTo>
                  <a:pt x="7995046" y="0"/>
                </a:lnTo>
                <a:lnTo>
                  <a:pt x="7995046" y="2558415"/>
                </a:lnTo>
                <a:lnTo>
                  <a:pt x="0" y="2558415"/>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TextBox 18" id="18"/>
          <p:cNvSpPr txBox="true"/>
          <p:nvPr/>
        </p:nvSpPr>
        <p:spPr>
          <a:xfrm rot="0">
            <a:off x="917321" y="295565"/>
            <a:ext cx="7454402" cy="1872615"/>
          </a:xfrm>
          <a:prstGeom prst="rect">
            <a:avLst/>
          </a:prstGeom>
        </p:spPr>
        <p:txBody>
          <a:bodyPr anchor="t" rtlCol="false" tIns="0" lIns="0" bIns="0" rIns="0">
            <a:spAutoFit/>
          </a:bodyPr>
          <a:lstStyle/>
          <a:p>
            <a:pPr algn="ctr">
              <a:lnSpc>
                <a:spcPts val="4905"/>
              </a:lnSpc>
            </a:pPr>
            <a:r>
              <a:rPr lang="en-US" sz="4500">
                <a:solidFill>
                  <a:srgbClr val="F28E00"/>
                </a:solidFill>
                <a:latin typeface="Montserrat Bold"/>
                <a:hlinkClick r:id="rId18" tooltip="https://www.google.com/search?sca_esv=577116624&amp;rlz=1C1MKZV_itIT1064IT1064&amp;sxsrf=AM9HkKmwm_IBXKfyUGvDnsYBhMheEHgcLw:1698400111964&amp;q=document+of+synthesis&amp;spell=1&amp;sa=X&amp;ved=2ahUKEwj0rPC6-ZWCAxW5a_EDHVazBA8QkeECKAB6BAgIEAE"/>
              </a:rPr>
              <a:t>PART 2 - </a:t>
            </a:r>
          </a:p>
          <a:p>
            <a:pPr algn="ctr">
              <a:lnSpc>
                <a:spcPts val="4905"/>
              </a:lnSpc>
            </a:pPr>
            <a:r>
              <a:rPr lang="en-US" sz="4500">
                <a:solidFill>
                  <a:srgbClr val="F28E00"/>
                </a:solidFill>
                <a:latin typeface="Montserrat Bold"/>
                <a:hlinkClick r:id="rId19" tooltip="https://www.google.com/search?sca_esv=577116624&amp;rlz=1C1MKZV_itIT1064IT1064&amp;sxsrf=AM9HkKmwm_IBXKfyUGvDnsYBhMheEHgcLw:1698400111964&amp;q=document+of+synthesis&amp;spell=1&amp;sa=X&amp;ved=2ahUKEwj0rPC6-ZWCAxW5a_EDHVazBA8QkeECKAB6BAgIEAE"/>
              </a:rPr>
              <a:t>ALL DISCIPLES, </a:t>
            </a:r>
          </a:p>
          <a:p>
            <a:pPr algn="ctr" marL="0" indent="0" lvl="0">
              <a:lnSpc>
                <a:spcPts val="4905"/>
              </a:lnSpc>
            </a:pPr>
            <a:r>
              <a:rPr lang="en-US" sz="4500">
                <a:solidFill>
                  <a:srgbClr val="F28E00"/>
                </a:solidFill>
                <a:latin typeface="Montserrat Bold"/>
                <a:hlinkClick r:id="rId20" tooltip="https://www.google.com/search?sca_esv=577116624&amp;rlz=1C1MKZV_itIT1064IT1064&amp;sxsrf=AM9HkKmwm_IBXKfyUGvDnsYBhMheEHgcLw:1698400111964&amp;q=document+of+synthesis&amp;spell=1&amp;sa=X&amp;ved=2ahUKEwj0rPC6-ZWCAxW5a_EDHVazBA8QkeECKAB6BAgIEAE"/>
              </a:rPr>
              <a:t>ALL MISSIONARIES</a:t>
            </a:r>
          </a:p>
        </p:txBody>
      </p:sp>
      <p:sp>
        <p:nvSpPr>
          <p:cNvPr name="Freeform 19" id="19"/>
          <p:cNvSpPr/>
          <p:nvPr/>
        </p:nvSpPr>
        <p:spPr>
          <a:xfrm flipH="false" flipV="false" rot="0">
            <a:off x="9258300" y="9258300"/>
            <a:ext cx="871986" cy="870362"/>
          </a:xfrm>
          <a:custGeom>
            <a:avLst/>
            <a:gdLst/>
            <a:ahLst/>
            <a:cxnLst/>
            <a:rect r="r" b="b" t="t" l="l"/>
            <a:pathLst>
              <a:path h="870362" w="871986">
                <a:moveTo>
                  <a:pt x="0" y="0"/>
                </a:moveTo>
                <a:lnTo>
                  <a:pt x="871986" y="0"/>
                </a:lnTo>
                <a:lnTo>
                  <a:pt x="871986" y="870362"/>
                </a:lnTo>
                <a:lnTo>
                  <a:pt x="0" y="870362"/>
                </a:lnTo>
                <a:lnTo>
                  <a:pt x="0" y="0"/>
                </a:lnTo>
                <a:close/>
              </a:path>
            </a:pathLst>
          </a:custGeom>
          <a:blipFill>
            <a:blip r:embed="rId21"/>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DAFyuHJENGU</dc:identifier>
  <dcterms:modified xsi:type="dcterms:W3CDTF">2011-08-01T06:04:30Z</dcterms:modified>
  <cp:revision>1</cp:revision>
  <dc:title>For translations synthesis document </dc:title>
</cp:coreProperties>
</file>