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7"/>
    <p:sldId id="257" r:id="rId68"/>
    <p:sldId id="258" r:id="rId69"/>
    <p:sldId id="259" r:id="rId70"/>
    <p:sldId id="260" r:id="rId71"/>
    <p:sldId id="261" r:id="rId72"/>
    <p:sldId id="262" r:id="rId73"/>
    <p:sldId id="263" r:id="rId74"/>
    <p:sldId id="264" r:id="rId75"/>
    <p:sldId id="265" r:id="rId76"/>
  </p:sldIdLst>
  <p:sldSz cx="10287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ato" charset="1" panose="020F0502020204030203"/>
      <p:regular r:id="rId10"/>
    </p:embeddedFont>
    <p:embeddedFont>
      <p:font typeface="Lato Bold" charset="1" panose="020F0502020204030203"/>
      <p:regular r:id="rId11"/>
    </p:embeddedFont>
    <p:embeddedFont>
      <p:font typeface="Lato Italics" charset="1" panose="020F0502020204030203"/>
      <p:regular r:id="rId12"/>
    </p:embeddedFont>
    <p:embeddedFont>
      <p:font typeface="Lato Bold Italics" charset="1" panose="020F0502020204030203"/>
      <p:regular r:id="rId13"/>
    </p:embeddedFont>
    <p:embeddedFont>
      <p:font typeface="ProvidenceSans" charset="1" panose="02000803020000020004"/>
      <p:regular r:id="rId14"/>
    </p:embeddedFont>
    <p:embeddedFont>
      <p:font typeface="Canva Sans" charset="1" panose="020B0503030501040103"/>
      <p:regular r:id="rId15"/>
    </p:embeddedFont>
    <p:embeddedFont>
      <p:font typeface="Canva Sans Bold" charset="1" panose="020B0803030501040103"/>
      <p:regular r:id="rId16"/>
    </p:embeddedFont>
    <p:embeddedFont>
      <p:font typeface="Canva Sans Italics" charset="1" panose="020B0503030501040103"/>
      <p:regular r:id="rId17"/>
    </p:embeddedFont>
    <p:embeddedFont>
      <p:font typeface="Canva Sans Bold Italics" charset="1" panose="020B0803030501040103"/>
      <p:regular r:id="rId18"/>
    </p:embeddedFon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0"/>
    </p:embeddedFont>
    <p:embeddedFont>
      <p:font typeface="Poppins Italics" charset="1" panose="00000500000000000000"/>
      <p:regular r:id="rId21"/>
    </p:embeddedFont>
    <p:embeddedFont>
      <p:font typeface="Poppins Bold Italics" charset="1" panose="00000800000000000000"/>
      <p:regular r:id="rId22"/>
    </p:embeddedFont>
    <p:embeddedFont>
      <p:font typeface="Poppins Thin" charset="1" panose="00000300000000000000"/>
      <p:regular r:id="rId23"/>
    </p:embeddedFont>
    <p:embeddedFont>
      <p:font typeface="Poppins Thin Italics" charset="1" panose="00000300000000000000"/>
      <p:regular r:id="rId24"/>
    </p:embeddedFont>
    <p:embeddedFont>
      <p:font typeface="Poppins Light" charset="1" panose="00000400000000000000"/>
      <p:regular r:id="rId25"/>
    </p:embeddedFont>
    <p:embeddedFont>
      <p:font typeface="Poppins Light Italics" charset="1" panose="00000400000000000000"/>
      <p:regular r:id="rId26"/>
    </p:embeddedFont>
    <p:embeddedFont>
      <p:font typeface="Poppins Medium" charset="1" panose="00000600000000000000"/>
      <p:regular r:id="rId27"/>
    </p:embeddedFont>
    <p:embeddedFont>
      <p:font typeface="Poppins Medium Italics" charset="1" panose="00000600000000000000"/>
      <p:regular r:id="rId28"/>
    </p:embeddedFont>
    <p:embeddedFont>
      <p:font typeface="Poppins Semi-Bold" charset="1" panose="00000700000000000000"/>
      <p:regular r:id="rId29"/>
    </p:embeddedFont>
    <p:embeddedFont>
      <p:font typeface="Poppins Semi-Bold Italics" charset="1" panose="00000700000000000000"/>
      <p:regular r:id="rId30"/>
    </p:embeddedFont>
    <p:embeddedFont>
      <p:font typeface="Poppins Ultra-Bold" charset="1" panose="00000900000000000000"/>
      <p:regular r:id="rId31"/>
    </p:embeddedFont>
    <p:embeddedFont>
      <p:font typeface="Poppins Ultra-Bold Italics" charset="1" panose="00000900000000000000"/>
      <p:regular r:id="rId32"/>
    </p:embeddedFont>
    <p:embeddedFont>
      <p:font typeface="Poppins Heavy" charset="1" panose="00000A00000000000000"/>
      <p:regular r:id="rId33"/>
    </p:embeddedFont>
    <p:embeddedFont>
      <p:font typeface="Poppins Heavy Italics" charset="1" panose="00000A00000000000000"/>
      <p:regular r:id="rId34"/>
    </p:embeddedFont>
    <p:embeddedFont>
      <p:font typeface="Montserrat" charset="1" panose="00000500000000000000"/>
      <p:regular r:id="rId35"/>
    </p:embeddedFont>
    <p:embeddedFont>
      <p:font typeface="Montserrat Bold" charset="1" panose="00000800000000000000"/>
      <p:regular r:id="rId36"/>
    </p:embeddedFont>
    <p:embeddedFont>
      <p:font typeface="Montserrat Italics" charset="1" panose="00000500000000000000"/>
      <p:regular r:id="rId37"/>
    </p:embeddedFont>
    <p:embeddedFont>
      <p:font typeface="Montserrat Bold Italics" charset="1" panose="00000800000000000000"/>
      <p:regular r:id="rId38"/>
    </p:embeddedFont>
    <p:embeddedFont>
      <p:font typeface="Montserrat Thin" charset="1" panose="00000300000000000000"/>
      <p:regular r:id="rId39"/>
    </p:embeddedFont>
    <p:embeddedFont>
      <p:font typeface="Montserrat Thin Italics" charset="1" panose="00000300000000000000"/>
      <p:regular r:id="rId40"/>
    </p:embeddedFont>
    <p:embeddedFont>
      <p:font typeface="Montserrat Extra-Light" charset="1" panose="00000300000000000000"/>
      <p:regular r:id="rId41"/>
    </p:embeddedFont>
    <p:embeddedFont>
      <p:font typeface="Montserrat Extra-Light Italics" charset="1" panose="00000300000000000000"/>
      <p:regular r:id="rId42"/>
    </p:embeddedFont>
    <p:embeddedFont>
      <p:font typeface="Montserrat Light" charset="1" panose="00000400000000000000"/>
      <p:regular r:id="rId43"/>
    </p:embeddedFont>
    <p:embeddedFont>
      <p:font typeface="Montserrat Light Italics" charset="1" panose="00000400000000000000"/>
      <p:regular r:id="rId44"/>
    </p:embeddedFont>
    <p:embeddedFont>
      <p:font typeface="Montserrat Medium" charset="1" panose="00000600000000000000"/>
      <p:regular r:id="rId45"/>
    </p:embeddedFont>
    <p:embeddedFont>
      <p:font typeface="Montserrat Medium Italics" charset="1" panose="00000600000000000000"/>
      <p:regular r:id="rId46"/>
    </p:embeddedFont>
    <p:embeddedFont>
      <p:font typeface="Montserrat Semi-Bold" charset="1" panose="00000700000000000000"/>
      <p:regular r:id="rId47"/>
    </p:embeddedFont>
    <p:embeddedFont>
      <p:font typeface="Montserrat Semi-Bold Italics" charset="1" panose="00000700000000000000"/>
      <p:regular r:id="rId48"/>
    </p:embeddedFont>
    <p:embeddedFont>
      <p:font typeface="Montserrat Ultra-Bold" charset="1" panose="00000900000000000000"/>
      <p:regular r:id="rId49"/>
    </p:embeddedFont>
    <p:embeddedFont>
      <p:font typeface="Montserrat Ultra-Bold Italics" charset="1" panose="00000900000000000000"/>
      <p:regular r:id="rId50"/>
    </p:embeddedFont>
    <p:embeddedFont>
      <p:font typeface="Montserrat Heavy" charset="1" panose="00000A00000000000000"/>
      <p:regular r:id="rId51"/>
    </p:embeddedFont>
    <p:embeddedFont>
      <p:font typeface="Montserrat Heavy Italics" charset="1" panose="00000A00000000000000"/>
      <p:regular r:id="rId52"/>
    </p:embeddedFont>
    <p:embeddedFont>
      <p:font typeface="Muli" charset="1" panose="00000500000000000000"/>
      <p:regular r:id="rId53"/>
    </p:embeddedFont>
    <p:embeddedFont>
      <p:font typeface="Muli Bold" charset="1" panose="00000800000000000000"/>
      <p:regular r:id="rId54"/>
    </p:embeddedFont>
    <p:embeddedFont>
      <p:font typeface="Muli Italics" charset="1" panose="00000500000000000000"/>
      <p:regular r:id="rId55"/>
    </p:embeddedFont>
    <p:embeddedFont>
      <p:font typeface="Muli Bold Italics" charset="1" panose="00000800000000000000"/>
      <p:regular r:id="rId56"/>
    </p:embeddedFont>
    <p:embeddedFont>
      <p:font typeface="Muli Extra-Light" charset="1" panose="00000300000000000000"/>
      <p:regular r:id="rId57"/>
    </p:embeddedFont>
    <p:embeddedFont>
      <p:font typeface="Muli Extra-Light Italics" charset="1" panose="00000300000000000000"/>
      <p:regular r:id="rId58"/>
    </p:embeddedFont>
    <p:embeddedFont>
      <p:font typeface="Muli Light" charset="1" panose="00000400000000000000"/>
      <p:regular r:id="rId59"/>
    </p:embeddedFont>
    <p:embeddedFont>
      <p:font typeface="Muli Light Italics" charset="1" panose="00000400000000000000"/>
      <p:regular r:id="rId60"/>
    </p:embeddedFont>
    <p:embeddedFont>
      <p:font typeface="Muli Semi-Bold" charset="1" panose="00000700000000000000"/>
      <p:regular r:id="rId61"/>
    </p:embeddedFont>
    <p:embeddedFont>
      <p:font typeface="Muli Semi-Bold Italics" charset="1" panose="00000700000000000000"/>
      <p:regular r:id="rId62"/>
    </p:embeddedFont>
    <p:embeddedFont>
      <p:font typeface="Muli Ultra-Bold" charset="1" panose="00000900000000000000"/>
      <p:regular r:id="rId63"/>
    </p:embeddedFont>
    <p:embeddedFont>
      <p:font typeface="Muli Ultra-Bold Italics" charset="1" panose="00000900000000000000"/>
      <p:regular r:id="rId64"/>
    </p:embeddedFont>
    <p:embeddedFont>
      <p:font typeface="Muli Heavy" charset="1" panose="00000A00000000000000"/>
      <p:regular r:id="rId65"/>
    </p:embeddedFont>
    <p:embeddedFont>
      <p:font typeface="Muli Heavy Italics" charset="1" panose="00000A0000000000000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slides/slide1.xml" Type="http://schemas.openxmlformats.org/officeDocument/2006/relationships/slide"/><Relationship Id="rId68" Target="slides/slide2.xml" Type="http://schemas.openxmlformats.org/officeDocument/2006/relationships/slide"/><Relationship Id="rId69" Target="slides/slide3.xml" Type="http://schemas.openxmlformats.org/officeDocument/2006/relationships/slide"/><Relationship Id="rId7" Target="fonts/font7.fntdata" Type="http://schemas.openxmlformats.org/officeDocument/2006/relationships/font"/><Relationship Id="rId70" Target="slides/slide4.xml" Type="http://schemas.openxmlformats.org/officeDocument/2006/relationships/slide"/><Relationship Id="rId71" Target="slides/slide5.xml" Type="http://schemas.openxmlformats.org/officeDocument/2006/relationships/slide"/><Relationship Id="rId72" Target="slides/slide6.xml" Type="http://schemas.openxmlformats.org/officeDocument/2006/relationships/slide"/><Relationship Id="rId73" Target="slides/slide7.xml" Type="http://schemas.openxmlformats.org/officeDocument/2006/relationships/slide"/><Relationship Id="rId74" Target="slides/slide8.xml" Type="http://schemas.openxmlformats.org/officeDocument/2006/relationships/slide"/><Relationship Id="rId75" Target="slides/slide9.xml" Type="http://schemas.openxmlformats.org/officeDocument/2006/relationships/slide"/><Relationship Id="rId76" Target="slides/slide10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.png" Type="http://schemas.openxmlformats.org/officeDocument/2006/relationships/image"/><Relationship Id="rId17" Target="../media/image3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3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23.pn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23.pn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2A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51593" y="-2461357"/>
            <a:ext cx="11878048" cy="18065472"/>
          </a:xfrm>
          <a:custGeom>
            <a:avLst/>
            <a:gdLst/>
            <a:ahLst/>
            <a:cxnLst/>
            <a:rect r="r" b="b" t="t" l="l"/>
            <a:pathLst>
              <a:path h="18065472" w="11878048">
                <a:moveTo>
                  <a:pt x="0" y="0"/>
                </a:moveTo>
                <a:lnTo>
                  <a:pt x="11878048" y="0"/>
                </a:lnTo>
                <a:lnTo>
                  <a:pt x="11878048" y="18065472"/>
                </a:lnTo>
                <a:lnTo>
                  <a:pt x="0" y="1806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0237" y="3190225"/>
            <a:ext cx="5499433" cy="529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4"/>
              </a:lnSpc>
              <a:spcBef>
                <a:spcPct val="0"/>
              </a:spcBef>
            </a:pPr>
            <a:r>
              <a:rPr lang="en-US" sz="3095">
                <a:solidFill>
                  <a:srgbClr val="FFFFFF"/>
                </a:solidFill>
                <a:latin typeface="Montserrat"/>
              </a:rPr>
              <a:t> 16th General Congregation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0742" y="3691918"/>
            <a:ext cx="9785515" cy="2879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Montserrat Bold"/>
              </a:rPr>
              <a:t>Introduction to the last working week  #Synod2023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0" y="9113652"/>
            <a:ext cx="10287000" cy="1173348"/>
          </a:xfrm>
          <a:prstGeom prst="rect">
            <a:avLst/>
          </a:prstGeom>
          <a:solidFill>
            <a:srgbClr val="FFFEFE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0" y="9502624"/>
            <a:ext cx="10287000" cy="495817"/>
            <a:chOff x="0" y="0"/>
            <a:chExt cx="3479800" cy="16772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79800" cy="167721"/>
            </a:xfrm>
            <a:custGeom>
              <a:avLst/>
              <a:gdLst/>
              <a:ahLst/>
              <a:cxnLst/>
              <a:rect r="r" b="b" t="t" l="l"/>
              <a:pathLst>
                <a:path h="167721" w="3479800">
                  <a:moveTo>
                    <a:pt x="0" y="0"/>
                  </a:moveTo>
                  <a:lnTo>
                    <a:pt x="3479800" y="0"/>
                  </a:lnTo>
                  <a:lnTo>
                    <a:pt x="3479800" y="167721"/>
                  </a:lnTo>
                  <a:lnTo>
                    <a:pt x="0" y="1677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8" id="8"/>
          <p:cNvSpPr/>
          <p:nvPr/>
        </p:nvSpPr>
        <p:spPr>
          <a:xfrm>
            <a:off x="-751593" y="9700326"/>
            <a:ext cx="8203092" cy="0"/>
          </a:xfrm>
          <a:prstGeom prst="line">
            <a:avLst/>
          </a:prstGeom>
          <a:ln cap="flat" w="66675">
            <a:solidFill>
              <a:srgbClr val="AD38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8176875" y="9442346"/>
            <a:ext cx="2110125" cy="41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AD385B"/>
                </a:solidFill>
                <a:latin typeface="Montserrat Medium"/>
              </a:rPr>
              <a:t>#Synod2023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00237" y="-581018"/>
            <a:ext cx="1703592" cy="2265961"/>
            <a:chOff x="0" y="0"/>
            <a:chExt cx="2271456" cy="3021282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2271456" cy="3021282"/>
              <a:chOff x="0" y="0"/>
              <a:chExt cx="446057" cy="5933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46057" cy="593304"/>
              </a:xfrm>
              <a:custGeom>
                <a:avLst/>
                <a:gdLst/>
                <a:ahLst/>
                <a:cxnLst/>
                <a:rect r="r" b="b" t="t" l="l"/>
                <a:pathLst>
                  <a:path h="593304" w="446057">
                    <a:moveTo>
                      <a:pt x="0" y="0"/>
                    </a:moveTo>
                    <a:lnTo>
                      <a:pt x="446057" y="0"/>
                    </a:lnTo>
                    <a:lnTo>
                      <a:pt x="446057" y="593304"/>
                    </a:lnTo>
                    <a:lnTo>
                      <a:pt x="0" y="5933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57150"/>
                <a:ext cx="446057" cy="6504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8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30831" y="919783"/>
              <a:ext cx="2240626" cy="1970817"/>
            </a:xfrm>
            <a:custGeom>
              <a:avLst/>
              <a:gdLst/>
              <a:ahLst/>
              <a:cxnLst/>
              <a:rect r="r" b="b" t="t" l="l"/>
              <a:pathLst>
                <a:path h="1970817" w="2240626">
                  <a:moveTo>
                    <a:pt x="0" y="0"/>
                  </a:moveTo>
                  <a:lnTo>
                    <a:pt x="2240625" y="0"/>
                  </a:lnTo>
                  <a:lnTo>
                    <a:pt x="2240625" y="1970817"/>
                  </a:lnTo>
                  <a:lnTo>
                    <a:pt x="0" y="19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600237" y="1684944"/>
            <a:ext cx="1703592" cy="276834"/>
          </a:xfrm>
          <a:custGeom>
            <a:avLst/>
            <a:gdLst/>
            <a:ahLst/>
            <a:cxnLst/>
            <a:rect r="r" b="b" t="t" l="l"/>
            <a:pathLst>
              <a:path h="276834" w="1703592">
                <a:moveTo>
                  <a:pt x="0" y="0"/>
                </a:moveTo>
                <a:lnTo>
                  <a:pt x="1703592" y="0"/>
                </a:lnTo>
                <a:lnTo>
                  <a:pt x="1703592" y="276833"/>
                </a:lnTo>
                <a:lnTo>
                  <a:pt x="0" y="27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4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51067" y="9541513"/>
            <a:ext cx="4011010" cy="745531"/>
            <a:chOff x="0" y="0"/>
            <a:chExt cx="5348013" cy="99404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31745" y="610255"/>
              <a:ext cx="5016268" cy="383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378"/>
                </a:lnSpc>
              </a:pPr>
              <a:r>
                <a:rPr lang="en-US" sz="1698">
                  <a:solidFill>
                    <a:srgbClr val="FFFFFF"/>
                  </a:solidFill>
                  <a:latin typeface="ProvidenceSans"/>
                </a:rPr>
                <a:t>communion | participation | mission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5348013" cy="5792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5"/>
                </a:lnSpc>
              </a:pPr>
              <a:r>
                <a:rPr lang="en-US" sz="2582">
                  <a:solidFill>
                    <a:srgbClr val="FFFFFF"/>
                  </a:solidFill>
                  <a:latin typeface="ProvidenceSans"/>
                </a:rPr>
                <a:t>For a Synodal Church: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113652"/>
            <a:ext cx="10287000" cy="1173348"/>
          </a:xfrm>
          <a:prstGeom prst="rect">
            <a:avLst/>
          </a:prstGeom>
          <a:solidFill>
            <a:srgbClr val="AD385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-1238447" y="0"/>
            <a:ext cx="16202048" cy="9113652"/>
          </a:xfrm>
          <a:custGeom>
            <a:avLst/>
            <a:gdLst/>
            <a:ahLst/>
            <a:cxnLst/>
            <a:rect r="r" b="b" t="t" l="l"/>
            <a:pathLst>
              <a:path h="9113652" w="16202048">
                <a:moveTo>
                  <a:pt x="0" y="0"/>
                </a:moveTo>
                <a:lnTo>
                  <a:pt x="16202048" y="0"/>
                </a:lnTo>
                <a:lnTo>
                  <a:pt x="16202048" y="9113652"/>
                </a:lnTo>
                <a:lnTo>
                  <a:pt x="0" y="9113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5" t="0" r="0" b="-245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7280">
            <a:off x="-267971" y="3674659"/>
            <a:ext cx="4135348" cy="4135348"/>
          </a:xfrm>
          <a:custGeom>
            <a:avLst/>
            <a:gdLst/>
            <a:ahLst/>
            <a:cxnLst/>
            <a:rect r="r" b="b" t="t" l="l"/>
            <a:pathLst>
              <a:path h="4135348" w="4135348">
                <a:moveTo>
                  <a:pt x="0" y="0"/>
                </a:moveTo>
                <a:lnTo>
                  <a:pt x="4135348" y="0"/>
                </a:lnTo>
                <a:lnTo>
                  <a:pt x="4135348" y="4135348"/>
                </a:lnTo>
                <a:lnTo>
                  <a:pt x="0" y="413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029547">
            <a:off x="1450713" y="6365552"/>
            <a:ext cx="2115869" cy="646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FFFFFF"/>
                </a:solidFill>
                <a:latin typeface="Montserrat"/>
              </a:rPr>
              <a:t>Spiritual Assistant</a:t>
            </a:r>
          </a:p>
          <a:p>
            <a:pPr algn="ctr">
              <a:lnSpc>
                <a:spcPts val="2412"/>
              </a:lnSpc>
            </a:pPr>
          </a:p>
          <a:p>
            <a:pPr algn="ctr">
              <a:lnSpc>
                <a:spcPts val="2412"/>
              </a:lnSpc>
            </a:pPr>
          </a:p>
          <a:p>
            <a:pPr algn="ctr">
              <a:lnSpc>
                <a:spcPts val="2412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886119" y="2199935"/>
            <a:ext cx="5952916" cy="6590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87"/>
              </a:lnSpc>
            </a:pPr>
            <a:r>
              <a:rPr lang="en-US" sz="3799">
                <a:solidFill>
                  <a:srgbClr val="AD385B"/>
                </a:solidFill>
                <a:latin typeface="Montserrat Bold Italics"/>
              </a:rPr>
              <a:t>The synodal process is organic and ecological rather than competitive. It is more like planting a tree than winning a battle, and as such will be hard for many to understand, sometimes including ourselves!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9452417"/>
            <a:ext cx="10287000" cy="495817"/>
            <a:chOff x="0" y="0"/>
            <a:chExt cx="3479800" cy="1677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79800" cy="167721"/>
            </a:xfrm>
            <a:custGeom>
              <a:avLst/>
              <a:gdLst/>
              <a:ahLst/>
              <a:cxnLst/>
              <a:rect r="r" b="b" t="t" l="l"/>
              <a:pathLst>
                <a:path h="167721" w="3479800">
                  <a:moveTo>
                    <a:pt x="0" y="0"/>
                  </a:moveTo>
                  <a:lnTo>
                    <a:pt x="3479800" y="0"/>
                  </a:lnTo>
                  <a:lnTo>
                    <a:pt x="3479800" y="167721"/>
                  </a:lnTo>
                  <a:lnTo>
                    <a:pt x="0" y="1677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9" id="9"/>
          <p:cNvSpPr/>
          <p:nvPr/>
        </p:nvSpPr>
        <p:spPr>
          <a:xfrm>
            <a:off x="-1340515" y="9730440"/>
            <a:ext cx="8203092" cy="0"/>
          </a:xfrm>
          <a:prstGeom prst="line">
            <a:avLst/>
          </a:prstGeom>
          <a:ln cap="flat" w="66675">
            <a:solidFill>
              <a:srgbClr val="AD38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7498445" y="9395267"/>
            <a:ext cx="2788555" cy="54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86"/>
              </a:lnSpc>
            </a:pPr>
            <a:r>
              <a:rPr lang="en-US" sz="3276">
                <a:solidFill>
                  <a:srgbClr val="AD385B"/>
                </a:solidFill>
                <a:latin typeface="Montserrat Medium"/>
              </a:rPr>
              <a:t>#Synod2023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86905" y="-323810"/>
            <a:ext cx="1703592" cy="2542795"/>
            <a:chOff x="0" y="0"/>
            <a:chExt cx="2271456" cy="339039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2271456" cy="3021282"/>
              <a:chOff x="0" y="0"/>
              <a:chExt cx="446057" cy="593304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6057" cy="593304"/>
              </a:xfrm>
              <a:custGeom>
                <a:avLst/>
                <a:gdLst/>
                <a:ahLst/>
                <a:cxnLst/>
                <a:rect r="r" b="b" t="t" l="l"/>
                <a:pathLst>
                  <a:path h="593304" w="446057">
                    <a:moveTo>
                      <a:pt x="0" y="0"/>
                    </a:moveTo>
                    <a:lnTo>
                      <a:pt x="446057" y="0"/>
                    </a:lnTo>
                    <a:lnTo>
                      <a:pt x="446057" y="593304"/>
                    </a:lnTo>
                    <a:lnTo>
                      <a:pt x="0" y="5933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446057" cy="6504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8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0831" y="919783"/>
              <a:ext cx="2240626" cy="1970817"/>
            </a:xfrm>
            <a:custGeom>
              <a:avLst/>
              <a:gdLst/>
              <a:ahLst/>
              <a:cxnLst/>
              <a:rect r="r" b="b" t="t" l="l"/>
              <a:pathLst>
                <a:path h="1970817" w="2240626">
                  <a:moveTo>
                    <a:pt x="0" y="0"/>
                  </a:moveTo>
                  <a:lnTo>
                    <a:pt x="2240625" y="0"/>
                  </a:lnTo>
                  <a:lnTo>
                    <a:pt x="2240625" y="1970817"/>
                  </a:lnTo>
                  <a:lnTo>
                    <a:pt x="0" y="19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021282"/>
              <a:ext cx="2271456" cy="369112"/>
            </a:xfrm>
            <a:custGeom>
              <a:avLst/>
              <a:gdLst/>
              <a:ahLst/>
              <a:cxnLst/>
              <a:rect r="r" b="b" t="t" l="l"/>
              <a:pathLst>
                <a:path h="369112" w="2271456">
                  <a:moveTo>
                    <a:pt x="0" y="0"/>
                  </a:moveTo>
                  <a:lnTo>
                    <a:pt x="2271456" y="0"/>
                  </a:lnTo>
                  <a:lnTo>
                    <a:pt x="2271456" y="369111"/>
                  </a:lnTo>
                  <a:lnTo>
                    <a:pt x="0" y="36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541874" y="4408495"/>
            <a:ext cx="2515657" cy="2515646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9" id="19"/>
          <p:cNvSpPr txBox="true"/>
          <p:nvPr/>
        </p:nvSpPr>
        <p:spPr>
          <a:xfrm rot="-2628559">
            <a:off x="-438690" y="4273434"/>
            <a:ext cx="3101870" cy="1328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1"/>
              </a:lnSpc>
            </a:pPr>
            <a:r>
              <a:rPr lang="en-US" sz="2072">
                <a:solidFill>
                  <a:srgbClr val="AD385B"/>
                </a:solidFill>
                <a:latin typeface="Montserrat Medium"/>
              </a:rPr>
              <a:t>Fr. Timothy P. Radcliffe, O.P.</a:t>
            </a:r>
          </a:p>
          <a:p>
            <a:pPr algn="ctr">
              <a:lnSpc>
                <a:spcPts val="2901"/>
              </a:lnSpc>
            </a:pP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30690" y="4386126"/>
            <a:ext cx="2538025" cy="2538015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1874" y="4386126"/>
            <a:ext cx="2538025" cy="2538015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tru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42863" r="0" b="-79022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113652"/>
            <a:ext cx="10287000" cy="1173348"/>
          </a:xfrm>
          <a:prstGeom prst="rect">
            <a:avLst/>
          </a:prstGeom>
          <a:solidFill>
            <a:srgbClr val="AD385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-1238447" y="0"/>
            <a:ext cx="16202048" cy="9113652"/>
          </a:xfrm>
          <a:custGeom>
            <a:avLst/>
            <a:gdLst/>
            <a:ahLst/>
            <a:cxnLst/>
            <a:rect r="r" b="b" t="t" l="l"/>
            <a:pathLst>
              <a:path h="9113652" w="16202048">
                <a:moveTo>
                  <a:pt x="0" y="0"/>
                </a:moveTo>
                <a:lnTo>
                  <a:pt x="16202048" y="0"/>
                </a:lnTo>
                <a:lnTo>
                  <a:pt x="16202048" y="9113652"/>
                </a:lnTo>
                <a:lnTo>
                  <a:pt x="0" y="9113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5" t="0" r="0" b="-245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7280">
            <a:off x="-267971" y="3674659"/>
            <a:ext cx="4135348" cy="4135348"/>
          </a:xfrm>
          <a:custGeom>
            <a:avLst/>
            <a:gdLst/>
            <a:ahLst/>
            <a:cxnLst/>
            <a:rect r="r" b="b" t="t" l="l"/>
            <a:pathLst>
              <a:path h="4135348" w="4135348">
                <a:moveTo>
                  <a:pt x="0" y="0"/>
                </a:moveTo>
                <a:lnTo>
                  <a:pt x="4135348" y="0"/>
                </a:lnTo>
                <a:lnTo>
                  <a:pt x="4135348" y="4135348"/>
                </a:lnTo>
                <a:lnTo>
                  <a:pt x="0" y="413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029547">
            <a:off x="1450713" y="6365552"/>
            <a:ext cx="2115869" cy="646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FFFFFF"/>
                </a:solidFill>
                <a:latin typeface="Montserrat"/>
              </a:rPr>
              <a:t>Spiritual Assistant</a:t>
            </a:r>
          </a:p>
          <a:p>
            <a:pPr algn="ctr">
              <a:lnSpc>
                <a:spcPts val="2412"/>
              </a:lnSpc>
            </a:pPr>
          </a:p>
          <a:p>
            <a:pPr algn="ctr">
              <a:lnSpc>
                <a:spcPts val="2412"/>
              </a:lnSpc>
            </a:pPr>
          </a:p>
          <a:p>
            <a:pPr algn="ctr">
              <a:lnSpc>
                <a:spcPts val="2412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647592" y="2587342"/>
            <a:ext cx="6429969" cy="5093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999" strike="noStrike" u="none">
                <a:solidFill>
                  <a:srgbClr val="AD385B"/>
                </a:solidFill>
                <a:latin typeface="Montserrat Bold Italics"/>
              </a:rPr>
              <a:t>Today - in a culture of striving for supremacy, profit and followers, or evasion - the patient sowing of this synod is, in itself, like a profoundly subversive and revolutionary act.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9452417"/>
            <a:ext cx="10287000" cy="495817"/>
            <a:chOff x="0" y="0"/>
            <a:chExt cx="3479800" cy="1677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79800" cy="167721"/>
            </a:xfrm>
            <a:custGeom>
              <a:avLst/>
              <a:gdLst/>
              <a:ahLst/>
              <a:cxnLst/>
              <a:rect r="r" b="b" t="t" l="l"/>
              <a:pathLst>
                <a:path h="167721" w="3479800">
                  <a:moveTo>
                    <a:pt x="0" y="0"/>
                  </a:moveTo>
                  <a:lnTo>
                    <a:pt x="3479800" y="0"/>
                  </a:lnTo>
                  <a:lnTo>
                    <a:pt x="3479800" y="167721"/>
                  </a:lnTo>
                  <a:lnTo>
                    <a:pt x="0" y="1677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9" id="9"/>
          <p:cNvSpPr/>
          <p:nvPr/>
        </p:nvSpPr>
        <p:spPr>
          <a:xfrm>
            <a:off x="-1340515" y="9730440"/>
            <a:ext cx="8203092" cy="0"/>
          </a:xfrm>
          <a:prstGeom prst="line">
            <a:avLst/>
          </a:prstGeom>
          <a:ln cap="flat" w="66675">
            <a:solidFill>
              <a:srgbClr val="AD38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7498445" y="9395267"/>
            <a:ext cx="2788555" cy="54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86"/>
              </a:lnSpc>
            </a:pPr>
            <a:r>
              <a:rPr lang="en-US" sz="3276">
                <a:solidFill>
                  <a:srgbClr val="AD385B"/>
                </a:solidFill>
                <a:latin typeface="Montserrat Medium"/>
              </a:rPr>
              <a:t>#Synod2023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86905" y="-323810"/>
            <a:ext cx="1703592" cy="2542795"/>
            <a:chOff x="0" y="0"/>
            <a:chExt cx="2271456" cy="339039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2271456" cy="3021282"/>
              <a:chOff x="0" y="0"/>
              <a:chExt cx="446057" cy="593304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6057" cy="593304"/>
              </a:xfrm>
              <a:custGeom>
                <a:avLst/>
                <a:gdLst/>
                <a:ahLst/>
                <a:cxnLst/>
                <a:rect r="r" b="b" t="t" l="l"/>
                <a:pathLst>
                  <a:path h="593304" w="446057">
                    <a:moveTo>
                      <a:pt x="0" y="0"/>
                    </a:moveTo>
                    <a:lnTo>
                      <a:pt x="446057" y="0"/>
                    </a:lnTo>
                    <a:lnTo>
                      <a:pt x="446057" y="593304"/>
                    </a:lnTo>
                    <a:lnTo>
                      <a:pt x="0" y="5933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446057" cy="6504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8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0831" y="919783"/>
              <a:ext cx="2240626" cy="1970817"/>
            </a:xfrm>
            <a:custGeom>
              <a:avLst/>
              <a:gdLst/>
              <a:ahLst/>
              <a:cxnLst/>
              <a:rect r="r" b="b" t="t" l="l"/>
              <a:pathLst>
                <a:path h="1970817" w="2240626">
                  <a:moveTo>
                    <a:pt x="0" y="0"/>
                  </a:moveTo>
                  <a:lnTo>
                    <a:pt x="2240625" y="0"/>
                  </a:lnTo>
                  <a:lnTo>
                    <a:pt x="2240625" y="1970817"/>
                  </a:lnTo>
                  <a:lnTo>
                    <a:pt x="0" y="19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021282"/>
              <a:ext cx="2271456" cy="369112"/>
            </a:xfrm>
            <a:custGeom>
              <a:avLst/>
              <a:gdLst/>
              <a:ahLst/>
              <a:cxnLst/>
              <a:rect r="r" b="b" t="t" l="l"/>
              <a:pathLst>
                <a:path h="369112" w="2271456">
                  <a:moveTo>
                    <a:pt x="0" y="0"/>
                  </a:moveTo>
                  <a:lnTo>
                    <a:pt x="2271456" y="0"/>
                  </a:lnTo>
                  <a:lnTo>
                    <a:pt x="2271456" y="369111"/>
                  </a:lnTo>
                  <a:lnTo>
                    <a:pt x="0" y="36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541874" y="4408495"/>
            <a:ext cx="2515657" cy="2515646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9" id="19"/>
          <p:cNvSpPr txBox="true"/>
          <p:nvPr/>
        </p:nvSpPr>
        <p:spPr>
          <a:xfrm rot="-2628559">
            <a:off x="-489894" y="4236407"/>
            <a:ext cx="3226771" cy="145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</a:pPr>
            <a:r>
              <a:rPr lang="en-US" sz="1975">
                <a:solidFill>
                  <a:srgbClr val="AD385B"/>
                </a:solidFill>
                <a:latin typeface="Montserrat Medium"/>
              </a:rPr>
              <a:t> </a:t>
            </a:r>
            <a:r>
              <a:rPr lang="en-US" sz="1975">
                <a:solidFill>
                  <a:srgbClr val="AD385B"/>
                </a:solidFill>
                <a:latin typeface="Montserrat Medium"/>
              </a:rPr>
              <a:t>Rev. Maria Grazia Angelini O.S.B.</a:t>
            </a: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30690" y="4386126"/>
            <a:ext cx="2538025" cy="2538015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30690" y="4397311"/>
            <a:ext cx="2526841" cy="2526831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7867" r="0" b="-25382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113652"/>
            <a:ext cx="10287000" cy="1173348"/>
          </a:xfrm>
          <a:prstGeom prst="rect">
            <a:avLst/>
          </a:prstGeom>
          <a:solidFill>
            <a:srgbClr val="AD385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-1238447" y="0"/>
            <a:ext cx="16202048" cy="9113652"/>
          </a:xfrm>
          <a:custGeom>
            <a:avLst/>
            <a:gdLst/>
            <a:ahLst/>
            <a:cxnLst/>
            <a:rect r="r" b="b" t="t" l="l"/>
            <a:pathLst>
              <a:path h="9113652" w="16202048">
                <a:moveTo>
                  <a:pt x="0" y="0"/>
                </a:moveTo>
                <a:lnTo>
                  <a:pt x="16202048" y="0"/>
                </a:lnTo>
                <a:lnTo>
                  <a:pt x="16202048" y="9113652"/>
                </a:lnTo>
                <a:lnTo>
                  <a:pt x="0" y="9113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5" t="0" r="0" b="-245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7280">
            <a:off x="-267971" y="3674659"/>
            <a:ext cx="4135348" cy="4135348"/>
          </a:xfrm>
          <a:custGeom>
            <a:avLst/>
            <a:gdLst/>
            <a:ahLst/>
            <a:cxnLst/>
            <a:rect r="r" b="b" t="t" l="l"/>
            <a:pathLst>
              <a:path h="4135348" w="4135348">
                <a:moveTo>
                  <a:pt x="0" y="0"/>
                </a:moveTo>
                <a:lnTo>
                  <a:pt x="4135348" y="0"/>
                </a:lnTo>
                <a:lnTo>
                  <a:pt x="4135348" y="4135348"/>
                </a:lnTo>
                <a:lnTo>
                  <a:pt x="0" y="413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029547">
            <a:off x="1506147" y="6396935"/>
            <a:ext cx="2024086" cy="612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FFFFFF"/>
                </a:solidFill>
                <a:latin typeface="Montserrat"/>
              </a:rPr>
              <a:t>Theological expert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913332" y="2779933"/>
            <a:ext cx="6196838" cy="5731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999" strike="noStrike" u="none">
                <a:solidFill>
                  <a:srgbClr val="AD385B"/>
                </a:solidFill>
                <a:latin typeface="Montserrat Bold Italics"/>
              </a:rPr>
              <a:t>This Synod is a dialogue with God. That has been the privilege and challenge of your “conversations in the Spirit.” God is waiting for your reply.</a:t>
            </a:r>
          </a:p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0" y="9452417"/>
            <a:ext cx="10287000" cy="495817"/>
            <a:chOff x="0" y="0"/>
            <a:chExt cx="3479800" cy="1677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79800" cy="167721"/>
            </a:xfrm>
            <a:custGeom>
              <a:avLst/>
              <a:gdLst/>
              <a:ahLst/>
              <a:cxnLst/>
              <a:rect r="r" b="b" t="t" l="l"/>
              <a:pathLst>
                <a:path h="167721" w="3479800">
                  <a:moveTo>
                    <a:pt x="0" y="0"/>
                  </a:moveTo>
                  <a:lnTo>
                    <a:pt x="3479800" y="0"/>
                  </a:lnTo>
                  <a:lnTo>
                    <a:pt x="3479800" y="167721"/>
                  </a:lnTo>
                  <a:lnTo>
                    <a:pt x="0" y="1677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9" id="9"/>
          <p:cNvSpPr/>
          <p:nvPr/>
        </p:nvSpPr>
        <p:spPr>
          <a:xfrm>
            <a:off x="-1340515" y="9730440"/>
            <a:ext cx="8203092" cy="0"/>
          </a:xfrm>
          <a:prstGeom prst="line">
            <a:avLst/>
          </a:prstGeom>
          <a:ln cap="flat" w="66675">
            <a:solidFill>
              <a:srgbClr val="AD385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586905" y="-323810"/>
            <a:ext cx="1703592" cy="2542795"/>
            <a:chOff x="0" y="0"/>
            <a:chExt cx="2271456" cy="339039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2271456" cy="3021282"/>
              <a:chOff x="0" y="0"/>
              <a:chExt cx="446057" cy="59330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46057" cy="593304"/>
              </a:xfrm>
              <a:custGeom>
                <a:avLst/>
                <a:gdLst/>
                <a:ahLst/>
                <a:cxnLst/>
                <a:rect r="r" b="b" t="t" l="l"/>
                <a:pathLst>
                  <a:path h="593304" w="446057">
                    <a:moveTo>
                      <a:pt x="0" y="0"/>
                    </a:moveTo>
                    <a:lnTo>
                      <a:pt x="446057" y="0"/>
                    </a:lnTo>
                    <a:lnTo>
                      <a:pt x="446057" y="593304"/>
                    </a:lnTo>
                    <a:lnTo>
                      <a:pt x="0" y="5933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57150"/>
                <a:ext cx="446057" cy="6504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8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30831" y="919783"/>
              <a:ext cx="2240626" cy="1970817"/>
            </a:xfrm>
            <a:custGeom>
              <a:avLst/>
              <a:gdLst/>
              <a:ahLst/>
              <a:cxnLst/>
              <a:rect r="r" b="b" t="t" l="l"/>
              <a:pathLst>
                <a:path h="1970817" w="2240626">
                  <a:moveTo>
                    <a:pt x="0" y="0"/>
                  </a:moveTo>
                  <a:lnTo>
                    <a:pt x="2240625" y="0"/>
                  </a:lnTo>
                  <a:lnTo>
                    <a:pt x="2240625" y="1970817"/>
                  </a:lnTo>
                  <a:lnTo>
                    <a:pt x="0" y="19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021282"/>
              <a:ext cx="2271456" cy="369112"/>
            </a:xfrm>
            <a:custGeom>
              <a:avLst/>
              <a:gdLst/>
              <a:ahLst/>
              <a:cxnLst/>
              <a:rect r="r" b="b" t="t" l="l"/>
              <a:pathLst>
                <a:path h="369112" w="2271456">
                  <a:moveTo>
                    <a:pt x="0" y="0"/>
                  </a:moveTo>
                  <a:lnTo>
                    <a:pt x="2271456" y="0"/>
                  </a:lnTo>
                  <a:lnTo>
                    <a:pt x="2271456" y="369111"/>
                  </a:lnTo>
                  <a:lnTo>
                    <a:pt x="0" y="36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541874" y="4408495"/>
            <a:ext cx="2515657" cy="2515646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8" id="18"/>
          <p:cNvSpPr txBox="true"/>
          <p:nvPr/>
        </p:nvSpPr>
        <p:spPr>
          <a:xfrm rot="-2628559">
            <a:off x="-464255" y="4270603"/>
            <a:ext cx="2910386" cy="1111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2775">
                <a:solidFill>
                  <a:srgbClr val="AD385B"/>
                </a:solidFill>
                <a:latin typeface="Montserrat Medium"/>
              </a:rPr>
              <a:t>Fr. Ormond Rush</a:t>
            </a:r>
          </a:p>
        </p:txBody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30690" y="4386126"/>
            <a:ext cx="2538025" cy="2538015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7498445" y="9395267"/>
            <a:ext cx="2788555" cy="54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86"/>
              </a:lnSpc>
            </a:pPr>
            <a:r>
              <a:rPr lang="en-US" sz="3276">
                <a:solidFill>
                  <a:srgbClr val="AD385B"/>
                </a:solidFill>
                <a:latin typeface="Montserrat Medium"/>
              </a:rPr>
              <a:t>#Synod2023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38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812" y="9073212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6878" y="-73298"/>
            <a:ext cx="10287000" cy="8850728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-362457" y="0"/>
            <a:ext cx="10656335" cy="20499587"/>
          </a:xfrm>
          <a:custGeom>
            <a:avLst/>
            <a:gdLst/>
            <a:ahLst/>
            <a:cxnLst/>
            <a:rect r="r" b="b" t="t" l="l"/>
            <a:pathLst>
              <a:path h="20499587" w="10656335">
                <a:moveTo>
                  <a:pt x="0" y="0"/>
                </a:moveTo>
                <a:lnTo>
                  <a:pt x="10656335" y="0"/>
                </a:lnTo>
                <a:lnTo>
                  <a:pt x="10656335" y="20499587"/>
                </a:lnTo>
                <a:lnTo>
                  <a:pt x="0" y="2049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276" t="0" r="-8753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28846" y="9073212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19761" y="9073212"/>
            <a:ext cx="837060" cy="83706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03499" y="9256950"/>
            <a:ext cx="469584" cy="469584"/>
          </a:xfrm>
          <a:custGeom>
            <a:avLst/>
            <a:gdLst/>
            <a:ahLst/>
            <a:cxnLst/>
            <a:rect r="r" b="b" t="t" l="l"/>
            <a:pathLst>
              <a:path h="469584" w="469584">
                <a:moveTo>
                  <a:pt x="0" y="0"/>
                </a:moveTo>
                <a:lnTo>
                  <a:pt x="469584" y="0"/>
                </a:lnTo>
                <a:lnTo>
                  <a:pt x="469584" y="469584"/>
                </a:lnTo>
                <a:lnTo>
                  <a:pt x="0" y="469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472711" y="9073212"/>
            <a:ext cx="837060" cy="837060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635913" y="9256950"/>
            <a:ext cx="502901" cy="469584"/>
          </a:xfrm>
          <a:custGeom>
            <a:avLst/>
            <a:gdLst/>
            <a:ahLst/>
            <a:cxnLst/>
            <a:rect r="r" b="b" t="t" l="l"/>
            <a:pathLst>
              <a:path h="469584" w="502901">
                <a:moveTo>
                  <a:pt x="0" y="0"/>
                </a:moveTo>
                <a:lnTo>
                  <a:pt x="502901" y="0"/>
                </a:lnTo>
                <a:lnTo>
                  <a:pt x="502901" y="469584"/>
                </a:lnTo>
                <a:lnTo>
                  <a:pt x="0" y="469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85546" y="2734691"/>
            <a:ext cx="687682" cy="846378"/>
          </a:xfrm>
          <a:custGeom>
            <a:avLst/>
            <a:gdLst/>
            <a:ahLst/>
            <a:cxnLst/>
            <a:rect r="r" b="b" t="t" l="l"/>
            <a:pathLst>
              <a:path h="846378" w="687682">
                <a:moveTo>
                  <a:pt x="0" y="0"/>
                </a:moveTo>
                <a:lnTo>
                  <a:pt x="687682" y="0"/>
                </a:lnTo>
                <a:lnTo>
                  <a:pt x="687682" y="846378"/>
                </a:lnTo>
                <a:lnTo>
                  <a:pt x="0" y="846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09742" y="3732436"/>
            <a:ext cx="6039290" cy="968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8"/>
              </a:lnSpc>
            </a:pPr>
            <a:r>
              <a:rPr lang="en-US" sz="6099" spc="121">
                <a:solidFill>
                  <a:srgbClr val="AD385B"/>
                </a:solidFill>
                <a:latin typeface="Muli"/>
              </a:rPr>
              <a:t>PRAY FOR THE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56420" y="4284014"/>
            <a:ext cx="7252826" cy="2222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68"/>
              </a:lnSpc>
            </a:pPr>
            <a:r>
              <a:rPr lang="en-US" sz="13851" spc="277">
                <a:solidFill>
                  <a:srgbClr val="AD385B"/>
                </a:solidFill>
                <a:latin typeface="Muli Heavy"/>
              </a:rPr>
              <a:t>SYNOD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209646" y="9397884"/>
            <a:ext cx="493583" cy="493583"/>
          </a:xfrm>
          <a:custGeom>
            <a:avLst/>
            <a:gdLst/>
            <a:ahLst/>
            <a:cxnLst/>
            <a:rect r="r" b="b" t="t" l="l"/>
            <a:pathLst>
              <a:path h="493583" w="493583">
                <a:moveTo>
                  <a:pt x="0" y="0"/>
                </a:moveTo>
                <a:lnTo>
                  <a:pt x="493583" y="0"/>
                </a:lnTo>
                <a:lnTo>
                  <a:pt x="493583" y="493582"/>
                </a:lnTo>
                <a:lnTo>
                  <a:pt x="0" y="4935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249032" y="9520317"/>
            <a:ext cx="1857932" cy="277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59"/>
              </a:lnSpc>
            </a:pPr>
            <a:r>
              <a:rPr lang="en-US" sz="2057" spc="-61">
                <a:solidFill>
                  <a:srgbClr val="FFFFFF"/>
                </a:solidFill>
                <a:latin typeface="Muli Semi-Bold"/>
              </a:rPr>
              <a:t>www.synod.va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86905" y="-323810"/>
            <a:ext cx="1703592" cy="2542795"/>
            <a:chOff x="0" y="0"/>
            <a:chExt cx="2271456" cy="339039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2271456" cy="3021282"/>
              <a:chOff x="0" y="0"/>
              <a:chExt cx="446057" cy="593304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46057" cy="593304"/>
              </a:xfrm>
              <a:custGeom>
                <a:avLst/>
                <a:gdLst/>
                <a:ahLst/>
                <a:cxnLst/>
                <a:rect r="r" b="b" t="t" l="l"/>
                <a:pathLst>
                  <a:path h="593304" w="446057">
                    <a:moveTo>
                      <a:pt x="0" y="0"/>
                    </a:moveTo>
                    <a:lnTo>
                      <a:pt x="446057" y="0"/>
                    </a:lnTo>
                    <a:lnTo>
                      <a:pt x="446057" y="593304"/>
                    </a:lnTo>
                    <a:lnTo>
                      <a:pt x="0" y="5933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57150"/>
                <a:ext cx="446057" cy="6504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8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0831" y="919783"/>
              <a:ext cx="2240626" cy="1970817"/>
            </a:xfrm>
            <a:custGeom>
              <a:avLst/>
              <a:gdLst/>
              <a:ahLst/>
              <a:cxnLst/>
              <a:rect r="r" b="b" t="t" l="l"/>
              <a:pathLst>
                <a:path h="1970817" w="2240626">
                  <a:moveTo>
                    <a:pt x="0" y="0"/>
                  </a:moveTo>
                  <a:lnTo>
                    <a:pt x="2240625" y="0"/>
                  </a:lnTo>
                  <a:lnTo>
                    <a:pt x="2240625" y="1970817"/>
                  </a:lnTo>
                  <a:lnTo>
                    <a:pt x="0" y="19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3021282"/>
              <a:ext cx="2271456" cy="369112"/>
            </a:xfrm>
            <a:custGeom>
              <a:avLst/>
              <a:gdLst/>
              <a:ahLst/>
              <a:cxnLst/>
              <a:rect r="r" b="b" t="t" l="l"/>
              <a:pathLst>
                <a:path h="369112" w="2271456">
                  <a:moveTo>
                    <a:pt x="0" y="0"/>
                  </a:moveTo>
                  <a:lnTo>
                    <a:pt x="2271456" y="0"/>
                  </a:lnTo>
                  <a:lnTo>
                    <a:pt x="2271456" y="369111"/>
                  </a:lnTo>
                  <a:lnTo>
                    <a:pt x="0" y="36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74981" y="-2804913"/>
            <a:ext cx="20322134" cy="13539622"/>
          </a:xfrm>
          <a:custGeom>
            <a:avLst/>
            <a:gdLst/>
            <a:ahLst/>
            <a:cxnLst/>
            <a:rect r="r" b="b" t="t" l="l"/>
            <a:pathLst>
              <a:path h="13539622" w="20322134">
                <a:moveTo>
                  <a:pt x="0" y="0"/>
                </a:moveTo>
                <a:lnTo>
                  <a:pt x="20322133" y="0"/>
                </a:lnTo>
                <a:lnTo>
                  <a:pt x="20322133" y="13539622"/>
                </a:lnTo>
                <a:lnTo>
                  <a:pt x="0" y="13539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0562380" cy="10489935"/>
            <a:chOff x="0" y="0"/>
            <a:chExt cx="2781862" cy="27627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1862" cy="2762781"/>
            </a:xfrm>
            <a:custGeom>
              <a:avLst/>
              <a:gdLst/>
              <a:ahLst/>
              <a:cxnLst/>
              <a:rect r="r" b="b" t="t" l="l"/>
              <a:pathLst>
                <a:path h="2762781" w="2781862">
                  <a:moveTo>
                    <a:pt x="0" y="0"/>
                  </a:moveTo>
                  <a:lnTo>
                    <a:pt x="2781862" y="0"/>
                  </a:lnTo>
                  <a:lnTo>
                    <a:pt x="2781862" y="2762781"/>
                  </a:lnTo>
                  <a:lnTo>
                    <a:pt x="0" y="2762781"/>
                  </a:lnTo>
                  <a:close/>
                </a:path>
              </a:pathLst>
            </a:custGeom>
            <a:solidFill>
              <a:srgbClr val="C9EEEF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781862" cy="2819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81000" y="1566900"/>
            <a:ext cx="1693622" cy="275214"/>
          </a:xfrm>
          <a:custGeom>
            <a:avLst/>
            <a:gdLst/>
            <a:ahLst/>
            <a:cxnLst/>
            <a:rect r="r" b="b" t="t" l="l"/>
            <a:pathLst>
              <a:path h="275214" w="1693622">
                <a:moveTo>
                  <a:pt x="0" y="0"/>
                </a:moveTo>
                <a:lnTo>
                  <a:pt x="1693622" y="0"/>
                </a:lnTo>
                <a:lnTo>
                  <a:pt x="1693622" y="275214"/>
                </a:lnTo>
                <a:lnTo>
                  <a:pt x="0" y="275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81000" y="-685800"/>
            <a:ext cx="1693622" cy="2252700"/>
            <a:chOff x="0" y="0"/>
            <a:chExt cx="446057" cy="59330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6057" cy="593304"/>
            </a:xfrm>
            <a:custGeom>
              <a:avLst/>
              <a:gdLst/>
              <a:ahLst/>
              <a:cxnLst/>
              <a:rect r="r" b="b" t="t" l="l"/>
              <a:pathLst>
                <a:path h="593304" w="446057">
                  <a:moveTo>
                    <a:pt x="0" y="0"/>
                  </a:moveTo>
                  <a:lnTo>
                    <a:pt x="446057" y="0"/>
                  </a:lnTo>
                  <a:lnTo>
                    <a:pt x="446057" y="593304"/>
                  </a:lnTo>
                  <a:lnTo>
                    <a:pt x="0" y="5933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46057" cy="65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28392" y="84708"/>
            <a:ext cx="1598839" cy="1406312"/>
          </a:xfrm>
          <a:custGeom>
            <a:avLst/>
            <a:gdLst/>
            <a:ahLst/>
            <a:cxnLst/>
            <a:rect r="r" b="b" t="t" l="l"/>
            <a:pathLst>
              <a:path h="1406312" w="1598839">
                <a:moveTo>
                  <a:pt x="0" y="0"/>
                </a:moveTo>
                <a:lnTo>
                  <a:pt x="1598839" y="0"/>
                </a:lnTo>
                <a:lnTo>
                  <a:pt x="1598839" y="1406312"/>
                </a:lnTo>
                <a:lnTo>
                  <a:pt x="0" y="1406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93622" y="2987421"/>
            <a:ext cx="8163495" cy="4274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76"/>
              </a:lnSpc>
            </a:pPr>
            <a:r>
              <a:rPr lang="en-US" sz="4400" spc="88">
                <a:solidFill>
                  <a:srgbClr val="258589"/>
                </a:solidFill>
                <a:latin typeface="Muli Heavy"/>
              </a:rPr>
              <a:t>THE EXHORTATION OF JESUS IN THE GOSPEL TODAY REMINDS US THAT CHILDLIKE FAITH IS THE KEY TO THE KINGDOM OF HEAVEN.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52303" y="2134623"/>
            <a:ext cx="4114800" cy="1081121"/>
          </a:xfrm>
          <a:custGeom>
            <a:avLst/>
            <a:gdLst/>
            <a:ahLst/>
            <a:cxnLst/>
            <a:rect r="r" b="b" t="t" l="l"/>
            <a:pathLst>
              <a:path h="1081121" w="4114800">
                <a:moveTo>
                  <a:pt x="0" y="0"/>
                </a:moveTo>
                <a:lnTo>
                  <a:pt x="4114800" y="0"/>
                </a:lnTo>
                <a:lnTo>
                  <a:pt x="4114800" y="1081121"/>
                </a:lnTo>
                <a:lnTo>
                  <a:pt x="0" y="1081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26728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1618" y="7659798"/>
            <a:ext cx="2764818" cy="2764818"/>
          </a:xfrm>
          <a:custGeom>
            <a:avLst/>
            <a:gdLst/>
            <a:ahLst/>
            <a:cxnLst/>
            <a:rect r="r" b="b" t="t" l="l"/>
            <a:pathLst>
              <a:path h="2764818" w="2764818">
                <a:moveTo>
                  <a:pt x="0" y="0"/>
                </a:moveTo>
                <a:lnTo>
                  <a:pt x="2764818" y="0"/>
                </a:lnTo>
                <a:lnTo>
                  <a:pt x="2764818" y="2764818"/>
                </a:lnTo>
                <a:lnTo>
                  <a:pt x="0" y="2764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430803" y="7659798"/>
            <a:ext cx="2525638" cy="252562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5708" t="-10173" r="-56499" b="-50913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543644" y="8276356"/>
            <a:ext cx="4980763" cy="397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353" spc="270">
                <a:solidFill>
                  <a:srgbClr val="258589"/>
                </a:solidFill>
                <a:latin typeface="Montserrat Semi-Bold"/>
              </a:rPr>
              <a:t>Bishop Anthony Randazzo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43644" y="8894037"/>
            <a:ext cx="5714656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 spc="195">
                <a:solidFill>
                  <a:srgbClr val="258589"/>
                </a:solidFill>
                <a:latin typeface="Montserrat Medium"/>
              </a:rPr>
              <a:t>Homily in the Holy Mass on 02/10/23</a:t>
            </a:r>
          </a:p>
          <a:p>
            <a:pPr algn="ctr">
              <a:lnSpc>
                <a:spcPts val="2379"/>
              </a:lnSpc>
            </a:pPr>
            <a:r>
              <a:rPr lang="en-US" sz="1699" spc="195">
                <a:solidFill>
                  <a:srgbClr val="258589"/>
                </a:solidFill>
                <a:latin typeface="Montserrat Medium"/>
              </a:rPr>
              <a:t>Retreat for the members of 16th Ordinary General Assembly of the Synod of Bishops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08058" y="0"/>
            <a:ext cx="5347509" cy="10287000"/>
          </a:xfrm>
          <a:custGeom>
            <a:avLst/>
            <a:gdLst/>
            <a:ahLst/>
            <a:cxnLst/>
            <a:rect r="r" b="b" t="t" l="l"/>
            <a:pathLst>
              <a:path h="10287000" w="5347509">
                <a:moveTo>
                  <a:pt x="0" y="0"/>
                </a:moveTo>
                <a:lnTo>
                  <a:pt x="5347509" y="0"/>
                </a:lnTo>
                <a:lnTo>
                  <a:pt x="53475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276" t="0" r="-8753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409177"/>
            <a:ext cx="8229600" cy="3998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4"/>
              </a:lnSpc>
              <a:spcBef>
                <a:spcPct val="0"/>
              </a:spcBef>
            </a:pPr>
            <a:r>
              <a:rPr lang="en-US" sz="3530" spc="70">
                <a:solidFill>
                  <a:srgbClr val="258589"/>
                </a:solidFill>
                <a:latin typeface="Lato Bold"/>
              </a:rPr>
              <a:t>This morning the Word placed on our lips to become our Word, is in particular Psalm 117 (118) - the 'beautiful Confitemini', as Martin Luther calls it. Celebrating it in an assembly like this is disruptive, charged with meaning.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29281" y="201844"/>
            <a:ext cx="1598839" cy="1406312"/>
          </a:xfrm>
          <a:custGeom>
            <a:avLst/>
            <a:gdLst/>
            <a:ahLst/>
            <a:cxnLst/>
            <a:rect r="r" b="b" t="t" l="l"/>
            <a:pathLst>
              <a:path h="1406312" w="1598839">
                <a:moveTo>
                  <a:pt x="0" y="0"/>
                </a:moveTo>
                <a:lnTo>
                  <a:pt x="1598838" y="0"/>
                </a:lnTo>
                <a:lnTo>
                  <a:pt x="1598838" y="1406312"/>
                </a:lnTo>
                <a:lnTo>
                  <a:pt x="0" y="1406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0" y="9113652"/>
            <a:ext cx="10287000" cy="1173348"/>
          </a:xfrm>
          <a:prstGeom prst="rect">
            <a:avLst/>
          </a:prstGeom>
          <a:solidFill>
            <a:srgbClr val="54C7CB">
              <a:alpha val="68627"/>
            </a:srgbClr>
          </a:solid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9006921" y="9281796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8480" y="9278092"/>
            <a:ext cx="4980763" cy="74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8"/>
              </a:lnSpc>
            </a:pPr>
            <a:r>
              <a:rPr lang="en-US" sz="2353" spc="270">
                <a:solidFill>
                  <a:srgbClr val="258589"/>
                </a:solidFill>
                <a:latin typeface="Montserrat Medium"/>
              </a:rPr>
              <a:t>Rev. P. Timothy Peter Joseph Radcliffe, O.P.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08058" y="0"/>
            <a:ext cx="5347509" cy="10287000"/>
          </a:xfrm>
          <a:custGeom>
            <a:avLst/>
            <a:gdLst/>
            <a:ahLst/>
            <a:cxnLst/>
            <a:rect r="r" b="b" t="t" l="l"/>
            <a:pathLst>
              <a:path h="10287000" w="5347509">
                <a:moveTo>
                  <a:pt x="0" y="0"/>
                </a:moveTo>
                <a:lnTo>
                  <a:pt x="5347509" y="0"/>
                </a:lnTo>
                <a:lnTo>
                  <a:pt x="53475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276" t="0" r="-87537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016554"/>
            <a:ext cx="10287000" cy="1270446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510911" y="2690796"/>
            <a:ext cx="9265178" cy="4876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96"/>
              </a:lnSpc>
              <a:spcBef>
                <a:spcPct val="0"/>
              </a:spcBef>
            </a:pPr>
            <a:r>
              <a:rPr lang="en-US" sz="3330" spc="66" strike="noStrike" u="none">
                <a:solidFill>
                  <a:srgbClr val="258589"/>
                </a:solidFill>
                <a:latin typeface="Lato Bold"/>
              </a:rPr>
              <a:t>Surprising, inspiring, is first of all the fact that the voice of the individual and of the assembly alternate in this song: as if to say that the experience of faith - as the story of the father Abraham illustrates (Gen 12:1-3) - is personal, but aimed at the convocation of the many. But the generative 'I' of the 'we' passes through death pains, it is the 'discarded stone' who opens the synodal procession.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48480" y="9278092"/>
            <a:ext cx="4980763" cy="74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8"/>
              </a:lnSpc>
            </a:pPr>
            <a:r>
              <a:rPr lang="en-US" sz="2353" spc="270">
                <a:solidFill>
                  <a:srgbClr val="258589"/>
                </a:solidFill>
                <a:latin typeface="Montserrat Medium"/>
              </a:rPr>
              <a:t>Rev. P. Timothy Peter Joseph Radcliffe, O.P.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400000">
            <a:off x="9006921" y="9281796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497" y="1608156"/>
            <a:ext cx="1693622" cy="275214"/>
          </a:xfrm>
          <a:custGeom>
            <a:avLst/>
            <a:gdLst/>
            <a:ahLst/>
            <a:cxnLst/>
            <a:rect r="r" b="b" t="t" l="l"/>
            <a:pathLst>
              <a:path h="275214" w="1693622">
                <a:moveTo>
                  <a:pt x="0" y="0"/>
                </a:moveTo>
                <a:lnTo>
                  <a:pt x="1693622" y="0"/>
                </a:lnTo>
                <a:lnTo>
                  <a:pt x="1693622" y="275214"/>
                </a:lnTo>
                <a:lnTo>
                  <a:pt x="0" y="275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4497" y="-644544"/>
            <a:ext cx="1693622" cy="2252700"/>
            <a:chOff x="0" y="0"/>
            <a:chExt cx="446057" cy="5933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46057" cy="593304"/>
            </a:xfrm>
            <a:custGeom>
              <a:avLst/>
              <a:gdLst/>
              <a:ahLst/>
              <a:cxnLst/>
              <a:rect r="r" b="b" t="t" l="l"/>
              <a:pathLst>
                <a:path h="593304" w="446057">
                  <a:moveTo>
                    <a:pt x="0" y="0"/>
                  </a:moveTo>
                  <a:lnTo>
                    <a:pt x="446057" y="0"/>
                  </a:lnTo>
                  <a:lnTo>
                    <a:pt x="446057" y="593304"/>
                  </a:lnTo>
                  <a:lnTo>
                    <a:pt x="0" y="5933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46057" cy="65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53314" y="106594"/>
            <a:ext cx="1598839" cy="1406312"/>
          </a:xfrm>
          <a:custGeom>
            <a:avLst/>
            <a:gdLst/>
            <a:ahLst/>
            <a:cxnLst/>
            <a:rect r="r" b="b" t="t" l="l"/>
            <a:pathLst>
              <a:path h="1406312" w="1598839">
                <a:moveTo>
                  <a:pt x="0" y="0"/>
                </a:moveTo>
                <a:lnTo>
                  <a:pt x="1598839" y="0"/>
                </a:lnTo>
                <a:lnTo>
                  <a:pt x="1598839" y="1406312"/>
                </a:lnTo>
                <a:lnTo>
                  <a:pt x="0" y="1406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4C7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812" y="9073212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6878" y="-73298"/>
            <a:ext cx="10287000" cy="8850728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4057116" y="-73298"/>
            <a:ext cx="6347902" cy="12211455"/>
          </a:xfrm>
          <a:custGeom>
            <a:avLst/>
            <a:gdLst/>
            <a:ahLst/>
            <a:cxnLst/>
            <a:rect r="r" b="b" t="t" l="l"/>
            <a:pathLst>
              <a:path h="12211455" w="6347902">
                <a:moveTo>
                  <a:pt x="0" y="0"/>
                </a:moveTo>
                <a:lnTo>
                  <a:pt x="6347902" y="0"/>
                </a:lnTo>
                <a:lnTo>
                  <a:pt x="6347902" y="12211455"/>
                </a:lnTo>
                <a:lnTo>
                  <a:pt x="0" y="12211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276" t="0" r="-8753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28846" y="9073212"/>
            <a:ext cx="837060" cy="837060"/>
          </a:xfrm>
          <a:custGeom>
            <a:avLst/>
            <a:gdLst/>
            <a:ahLst/>
            <a:cxnLst/>
            <a:rect r="r" b="b" t="t" l="l"/>
            <a:pathLst>
              <a:path h="837060" w="837060">
                <a:moveTo>
                  <a:pt x="0" y="0"/>
                </a:moveTo>
                <a:lnTo>
                  <a:pt x="837060" y="0"/>
                </a:lnTo>
                <a:lnTo>
                  <a:pt x="837060" y="837060"/>
                </a:lnTo>
                <a:lnTo>
                  <a:pt x="0" y="837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19761" y="9073212"/>
            <a:ext cx="837060" cy="83706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58589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03499" y="9256950"/>
            <a:ext cx="469584" cy="469584"/>
          </a:xfrm>
          <a:custGeom>
            <a:avLst/>
            <a:gdLst/>
            <a:ahLst/>
            <a:cxnLst/>
            <a:rect r="r" b="b" t="t" l="l"/>
            <a:pathLst>
              <a:path h="469584" w="469584">
                <a:moveTo>
                  <a:pt x="0" y="0"/>
                </a:moveTo>
                <a:lnTo>
                  <a:pt x="469584" y="0"/>
                </a:lnTo>
                <a:lnTo>
                  <a:pt x="469584" y="469584"/>
                </a:lnTo>
                <a:lnTo>
                  <a:pt x="0" y="469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472711" y="9073212"/>
            <a:ext cx="837060" cy="837060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58589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635913" y="9256950"/>
            <a:ext cx="502901" cy="469584"/>
          </a:xfrm>
          <a:custGeom>
            <a:avLst/>
            <a:gdLst/>
            <a:ahLst/>
            <a:cxnLst/>
            <a:rect r="r" b="b" t="t" l="l"/>
            <a:pathLst>
              <a:path h="469584" w="502901">
                <a:moveTo>
                  <a:pt x="0" y="0"/>
                </a:moveTo>
                <a:lnTo>
                  <a:pt x="502901" y="0"/>
                </a:lnTo>
                <a:lnTo>
                  <a:pt x="502901" y="469584"/>
                </a:lnTo>
                <a:lnTo>
                  <a:pt x="0" y="469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31075" y="201589"/>
            <a:ext cx="1577962" cy="1387949"/>
          </a:xfrm>
          <a:custGeom>
            <a:avLst/>
            <a:gdLst/>
            <a:ahLst/>
            <a:cxnLst/>
            <a:rect r="r" b="b" t="t" l="l"/>
            <a:pathLst>
              <a:path h="1387949" w="1577962">
                <a:moveTo>
                  <a:pt x="0" y="0"/>
                </a:moveTo>
                <a:lnTo>
                  <a:pt x="1577962" y="0"/>
                </a:lnTo>
                <a:lnTo>
                  <a:pt x="1577962" y="1387949"/>
                </a:lnTo>
                <a:lnTo>
                  <a:pt x="0" y="1387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85546" y="2734691"/>
            <a:ext cx="687682" cy="846378"/>
          </a:xfrm>
          <a:custGeom>
            <a:avLst/>
            <a:gdLst/>
            <a:ahLst/>
            <a:cxnLst/>
            <a:rect r="r" b="b" t="t" l="l"/>
            <a:pathLst>
              <a:path h="846378" w="687682">
                <a:moveTo>
                  <a:pt x="0" y="0"/>
                </a:moveTo>
                <a:lnTo>
                  <a:pt x="687682" y="0"/>
                </a:lnTo>
                <a:lnTo>
                  <a:pt x="687682" y="846378"/>
                </a:lnTo>
                <a:lnTo>
                  <a:pt x="0" y="846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209742" y="3732436"/>
            <a:ext cx="6039290" cy="968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8"/>
              </a:lnSpc>
            </a:pPr>
            <a:r>
              <a:rPr lang="en-US" sz="6099" spc="121">
                <a:solidFill>
                  <a:srgbClr val="54C7CB"/>
                </a:solidFill>
                <a:latin typeface="Muli"/>
              </a:rPr>
              <a:t>PRAY FOR THE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56420" y="4284014"/>
            <a:ext cx="7252826" cy="2222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68"/>
              </a:lnSpc>
            </a:pPr>
            <a:r>
              <a:rPr lang="en-US" sz="13851" spc="277">
                <a:solidFill>
                  <a:srgbClr val="54C7CB"/>
                </a:solidFill>
                <a:latin typeface="Muli Heavy"/>
              </a:rPr>
              <a:t>SYNOD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970120" y="9464606"/>
            <a:ext cx="493583" cy="493583"/>
          </a:xfrm>
          <a:custGeom>
            <a:avLst/>
            <a:gdLst/>
            <a:ahLst/>
            <a:cxnLst/>
            <a:rect r="r" b="b" t="t" l="l"/>
            <a:pathLst>
              <a:path h="493583" w="493583">
                <a:moveTo>
                  <a:pt x="0" y="0"/>
                </a:moveTo>
                <a:lnTo>
                  <a:pt x="493583" y="0"/>
                </a:lnTo>
                <a:lnTo>
                  <a:pt x="493583" y="493582"/>
                </a:lnTo>
                <a:lnTo>
                  <a:pt x="0" y="4935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507742" y="9073212"/>
            <a:ext cx="1214773" cy="296144"/>
            <a:chOff x="0" y="0"/>
            <a:chExt cx="1619697" cy="394859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40407" y="0"/>
              <a:ext cx="1579290" cy="394859"/>
              <a:chOff x="0" y="0"/>
              <a:chExt cx="1625451" cy="4064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625451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625451">
                    <a:moveTo>
                      <a:pt x="1422251" y="0"/>
                    </a:moveTo>
                    <a:cubicBezTo>
                      <a:pt x="1534475" y="0"/>
                      <a:pt x="1625451" y="90976"/>
                      <a:pt x="1625451" y="203200"/>
                    </a:cubicBezTo>
                    <a:cubicBezTo>
                      <a:pt x="1625451" y="315424"/>
                      <a:pt x="1534475" y="406400"/>
                      <a:pt x="142225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B32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1625451" cy="444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89413"/>
              <a:ext cx="1579290" cy="2255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3"/>
                </a:lnSpc>
              </a:pPr>
              <a:r>
                <a:rPr lang="en-US" sz="1184" spc="-35">
                  <a:solidFill>
                    <a:srgbClr val="FFFFFF"/>
                  </a:solidFill>
                  <a:latin typeface="Poppins Semi-Bold"/>
                </a:rPr>
                <a:t>CONOCE MÁS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6568372" y="9464606"/>
            <a:ext cx="1893684" cy="2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43"/>
              </a:lnSpc>
            </a:pPr>
            <a:r>
              <a:rPr lang="en-US" sz="1374" spc="-41">
                <a:solidFill>
                  <a:srgbClr val="FFFFFF"/>
                </a:solidFill>
                <a:latin typeface="Poppins Medium"/>
              </a:rPr>
              <a:t>Mas información en: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568372" y="9715557"/>
            <a:ext cx="3278079" cy="277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59"/>
              </a:lnSpc>
            </a:pPr>
            <a:r>
              <a:rPr lang="en-US" sz="2057" spc="-61">
                <a:solidFill>
                  <a:srgbClr val="FFFFFF"/>
                </a:solidFill>
                <a:latin typeface="Muli Semi-Bold"/>
              </a:rPr>
              <a:t>www.synod.va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DAFyvGpkbcE</dc:identifier>
  <dcterms:modified xsi:type="dcterms:W3CDTF">2011-08-01T06:04:30Z</dcterms:modified>
  <cp:revision>1</cp:revision>
  <dc:title>for translations</dc:title>
</cp:coreProperties>
</file>